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87"/>
  </p:notesMasterIdLst>
  <p:handoutMasterIdLst>
    <p:handoutMasterId r:id="rId88"/>
  </p:handoutMasterIdLst>
  <p:sldIdLst>
    <p:sldId id="366" r:id="rId2"/>
    <p:sldId id="385" r:id="rId3"/>
    <p:sldId id="359" r:id="rId4"/>
    <p:sldId id="386" r:id="rId5"/>
    <p:sldId id="387" r:id="rId6"/>
    <p:sldId id="381" r:id="rId7"/>
    <p:sldId id="356" r:id="rId8"/>
    <p:sldId id="397" r:id="rId9"/>
    <p:sldId id="396" r:id="rId10"/>
    <p:sldId id="389" r:id="rId11"/>
    <p:sldId id="393" r:id="rId12"/>
    <p:sldId id="470" r:id="rId13"/>
    <p:sldId id="400" r:id="rId14"/>
    <p:sldId id="401" r:id="rId15"/>
    <p:sldId id="388" r:id="rId16"/>
    <p:sldId id="392" r:id="rId17"/>
    <p:sldId id="398" r:id="rId18"/>
    <p:sldId id="399" r:id="rId19"/>
    <p:sldId id="390" r:id="rId20"/>
    <p:sldId id="394" r:id="rId21"/>
    <p:sldId id="402" r:id="rId22"/>
    <p:sldId id="403" r:id="rId23"/>
    <p:sldId id="391" r:id="rId24"/>
    <p:sldId id="395" r:id="rId25"/>
    <p:sldId id="404" r:id="rId26"/>
    <p:sldId id="382" r:id="rId27"/>
    <p:sldId id="405" r:id="rId28"/>
    <p:sldId id="406" r:id="rId29"/>
    <p:sldId id="407" r:id="rId30"/>
    <p:sldId id="408" r:id="rId31"/>
    <p:sldId id="411" r:id="rId32"/>
    <p:sldId id="410" r:id="rId33"/>
    <p:sldId id="412" r:id="rId34"/>
    <p:sldId id="413" r:id="rId35"/>
    <p:sldId id="415" r:id="rId36"/>
    <p:sldId id="417" r:id="rId37"/>
    <p:sldId id="416" r:id="rId38"/>
    <p:sldId id="383" r:id="rId39"/>
    <p:sldId id="374" r:id="rId40"/>
    <p:sldId id="384" r:id="rId41"/>
    <p:sldId id="426" r:id="rId42"/>
    <p:sldId id="427" r:id="rId43"/>
    <p:sldId id="428" r:id="rId44"/>
    <p:sldId id="429" r:id="rId45"/>
    <p:sldId id="454" r:id="rId46"/>
    <p:sldId id="425" r:id="rId47"/>
    <p:sldId id="419" r:id="rId48"/>
    <p:sldId id="435" r:id="rId49"/>
    <p:sldId id="436" r:id="rId50"/>
    <p:sldId id="437" r:id="rId51"/>
    <p:sldId id="438" r:id="rId52"/>
    <p:sldId id="439" r:id="rId53"/>
    <p:sldId id="420" r:id="rId54"/>
    <p:sldId id="430" r:id="rId55"/>
    <p:sldId id="431" r:id="rId56"/>
    <p:sldId id="432" r:id="rId57"/>
    <p:sldId id="433" r:id="rId58"/>
    <p:sldId id="434" r:id="rId59"/>
    <p:sldId id="453" r:id="rId60"/>
    <p:sldId id="450" r:id="rId61"/>
    <p:sldId id="451" r:id="rId62"/>
    <p:sldId id="452" r:id="rId63"/>
    <p:sldId id="456" r:id="rId64"/>
    <p:sldId id="457" r:id="rId65"/>
    <p:sldId id="458" r:id="rId66"/>
    <p:sldId id="459" r:id="rId67"/>
    <p:sldId id="460" r:id="rId68"/>
    <p:sldId id="461" r:id="rId69"/>
    <p:sldId id="455" r:id="rId70"/>
    <p:sldId id="462" r:id="rId71"/>
    <p:sldId id="463" r:id="rId72"/>
    <p:sldId id="467" r:id="rId73"/>
    <p:sldId id="468" r:id="rId74"/>
    <p:sldId id="464" r:id="rId75"/>
    <p:sldId id="465" r:id="rId76"/>
    <p:sldId id="469" r:id="rId77"/>
    <p:sldId id="418" r:id="rId78"/>
    <p:sldId id="440" r:id="rId79"/>
    <p:sldId id="441" r:id="rId80"/>
    <p:sldId id="443" r:id="rId81"/>
    <p:sldId id="445" r:id="rId82"/>
    <p:sldId id="444" r:id="rId83"/>
    <p:sldId id="447" r:id="rId84"/>
    <p:sldId id="446" r:id="rId85"/>
    <p:sldId id="354" r:id="rId8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9191"/>
    <a:srgbClr val="1A1819"/>
    <a:srgbClr val="5D5F62"/>
    <a:srgbClr val="31011A"/>
    <a:srgbClr val="D10063"/>
    <a:srgbClr val="E8610D"/>
    <a:srgbClr val="F2AB05"/>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83069" autoAdjust="0"/>
  </p:normalViewPr>
  <p:slideViewPr>
    <p:cSldViewPr snapToGrid="0">
      <p:cViewPr varScale="1">
        <p:scale>
          <a:sx n="123" d="100"/>
          <a:sy n="123" d="100"/>
        </p:scale>
        <p:origin x="-612" y="-90"/>
      </p:cViewPr>
      <p:guideLst>
        <p:guide orient="horz" pos="206"/>
        <p:guide orient="horz" pos="1503"/>
        <p:guide orient="horz" pos="2794"/>
        <p:guide orient="horz" pos="3134"/>
        <p:guide orient="horz" pos="855"/>
        <p:guide pos="222"/>
        <p:guide pos="5546"/>
        <p:guide pos="2892"/>
      </p:guideLst>
    </p:cSldViewPr>
  </p:slideViewPr>
  <p:notesTextViewPr>
    <p:cViewPr>
      <p:scale>
        <a:sx n="100" d="100"/>
        <a:sy n="100" d="100"/>
      </p:scale>
      <p:origin x="0" y="0"/>
    </p:cViewPr>
  </p:notesTextViewPr>
  <p:sorterViewPr>
    <p:cViewPr>
      <p:scale>
        <a:sx n="66" d="100"/>
        <a:sy n="66" d="100"/>
      </p:scale>
      <p:origin x="0" y="912"/>
    </p:cViewPr>
  </p:sorterViewPr>
  <p:notesViewPr>
    <p:cSldViewPr snapToGrid="0">
      <p:cViewPr varScale="1">
        <p:scale>
          <a:sx n="96" d="100"/>
          <a:sy n="96" d="100"/>
        </p:scale>
        <p:origin x="-3606" y="-90"/>
      </p:cViewPr>
      <p:guideLst>
        <p:guide orient="horz" pos="5584"/>
        <p:guide pos="244"/>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5357813" y="8864600"/>
            <a:ext cx="1211262" cy="268288"/>
          </a:xfrm>
          <a:prstGeom prst="rect">
            <a:avLst/>
          </a:prstGeom>
        </p:spPr>
        <p:txBody>
          <a:bodyPr vert="horz" lIns="91440" tIns="45720" rIns="91440" bIns="45720" rtlCol="0" anchor="b"/>
          <a:lstStyle>
            <a:lvl1pPr marL="0" algn="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DA1CDB5A-ADFA-406C-852A-F9863B80AA48}" type="datetime3">
              <a:rPr/>
              <a:pPr>
                <a:defRPr/>
              </a:pPr>
              <a:t>30 June 2010</a:t>
            </a:fld>
            <a:endParaRPr dirty="0"/>
          </a:p>
        </p:txBody>
      </p:sp>
      <p:sp>
        <p:nvSpPr>
          <p:cNvPr id="7" name="Footer Placeholder 5"/>
          <p:cNvSpPr>
            <a:spLocks noGrp="1"/>
          </p:cNvSpPr>
          <p:nvPr>
            <p:ph type="ftr" sz="quarter" idx="2"/>
          </p:nvPr>
        </p:nvSpPr>
        <p:spPr>
          <a:xfrm>
            <a:off x="288925" y="8864600"/>
            <a:ext cx="1222375" cy="268288"/>
          </a:xfrm>
          <a:prstGeom prst="rect">
            <a:avLst/>
          </a:prstGeom>
        </p:spPr>
        <p:txBody>
          <a:bodyPr vert="horz" lIns="91440" tIns="45720" rIns="91440" bIns="45720" rtlCol="0" anchor="b"/>
          <a:lstStyle>
            <a:lvl1pPr algn="l" fontAlgn="auto">
              <a:spcBef>
                <a:spcPts val="0"/>
              </a:spcBef>
              <a:spcAft>
                <a:spcPts val="0"/>
              </a:spcAft>
              <a:defRPr sz="800">
                <a:solidFill>
                  <a:schemeClr val="tx1"/>
                </a:solidFill>
                <a:latin typeface="Futura Bk" pitchFamily="34" charset="0"/>
              </a:defRPr>
            </a:lvl1pPr>
          </a:lstStyle>
          <a:p>
            <a:pPr>
              <a:defRPr/>
            </a:pPr>
            <a:r>
              <a:rPr lang="en-US"/>
              <a:t>HP Confidential</a:t>
            </a:r>
            <a:endParaRPr lang="en-US" dirty="0"/>
          </a:p>
        </p:txBody>
      </p:sp>
      <p:sp>
        <p:nvSpPr>
          <p:cNvPr id="8" name="Slide Number Placeholder 6"/>
          <p:cNvSpPr>
            <a:spLocks noGrp="1"/>
          </p:cNvSpPr>
          <p:nvPr>
            <p:ph type="sldNum" sz="quarter" idx="3"/>
          </p:nvPr>
        </p:nvSpPr>
        <p:spPr>
          <a:xfrm>
            <a:off x="3124200" y="8864600"/>
            <a:ext cx="596900" cy="268288"/>
          </a:xfrm>
          <a:prstGeom prst="rect">
            <a:avLst/>
          </a:prstGeom>
        </p:spPr>
        <p:txBody>
          <a:bodyPr vert="horz" lIns="91440" tIns="45720" rIns="91440" bIns="45720" rtlCol="0" anchor="b"/>
          <a:lstStyle>
            <a:lvl1pPr marL="0" algn="ct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4600D7AC-2AB9-4689-AB59-FA2C07ADF32A}" type="slidenum">
              <a:rPr/>
              <a:pPr>
                <a:defRPr/>
              </a:pPr>
              <a:t>‹#›</a:t>
            </a:fld>
            <a:endParaRPr/>
          </a:p>
        </p:txBody>
      </p:sp>
      <p:sp>
        <p:nvSpPr>
          <p:cNvPr id="9" name="Header Placeholder 1"/>
          <p:cNvSpPr>
            <a:spLocks noGrp="1"/>
          </p:cNvSpPr>
          <p:nvPr>
            <p:ph type="hdr" sz="quarter"/>
          </p:nvPr>
        </p:nvSpPr>
        <p:spPr>
          <a:xfrm>
            <a:off x="288925" y="30163"/>
            <a:ext cx="2971800" cy="457200"/>
          </a:xfrm>
          <a:prstGeom prst="rect">
            <a:avLst/>
          </a:prstGeom>
        </p:spPr>
        <p:txBody>
          <a:bodyPr vert="horz" lIns="91440" tIns="45720" rIns="91440" bIns="45720" rtlCol="0"/>
          <a:lstStyle>
            <a:lvl1pPr algn="l" fontAlgn="auto">
              <a:spcBef>
                <a:spcPts val="0"/>
              </a:spcBef>
              <a:spcAft>
                <a:spcPts val="0"/>
              </a:spcAft>
              <a:defRPr sz="1200">
                <a:latin typeface="Futura Bk" pitchFamily="34" charset="0"/>
              </a:defRPr>
            </a:lvl1pPr>
          </a:lstStyle>
          <a:p>
            <a:pPr>
              <a:defRPr/>
            </a:pPr>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88925" y="30163"/>
            <a:ext cx="2971800" cy="457200"/>
          </a:xfrm>
          <a:prstGeom prst="rect">
            <a:avLst/>
          </a:prstGeom>
        </p:spPr>
        <p:txBody>
          <a:bodyPr vert="horz" lIns="91440" tIns="45720" rIns="91440" bIns="45720" rtlCol="0"/>
          <a:lstStyle>
            <a:lvl1pPr algn="l" fontAlgn="auto">
              <a:spcBef>
                <a:spcPts val="0"/>
              </a:spcBef>
              <a:spcAft>
                <a:spcPts val="0"/>
              </a:spcAft>
              <a:defRPr sz="1200">
                <a:latin typeface="Futura Bk" pitchFamily="34" charset="0"/>
              </a:defRPr>
            </a:lvl1pPr>
          </a:lstStyle>
          <a:p>
            <a:pPr>
              <a:defRPr/>
            </a:pPr>
            <a:endParaRPr lang="en-US"/>
          </a:p>
        </p:txBody>
      </p:sp>
      <p:sp>
        <p:nvSpPr>
          <p:cNvPr id="3" name="Date Placeholder 2"/>
          <p:cNvSpPr>
            <a:spLocks noGrp="1"/>
          </p:cNvSpPr>
          <p:nvPr>
            <p:ph type="dt" idx="1"/>
          </p:nvPr>
        </p:nvSpPr>
        <p:spPr>
          <a:xfrm>
            <a:off x="5357813" y="8864600"/>
            <a:ext cx="1211262" cy="268288"/>
          </a:xfrm>
          <a:prstGeom prst="rect">
            <a:avLst/>
          </a:prstGeom>
        </p:spPr>
        <p:txBody>
          <a:bodyPr vert="horz" lIns="91440" tIns="45720" rIns="91440" bIns="45720" rtlCol="0" anchor="b"/>
          <a:lstStyle>
            <a:lvl1pPr marL="0" algn="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4C096F58-7D5D-4AD1-A8F0-B9B6B2063A79}" type="datetime3">
              <a:rPr/>
              <a:pPr>
                <a:defRPr/>
              </a:pPr>
              <a:t>30 June 2010</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288925" y="4343400"/>
            <a:ext cx="628015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288925" y="8864600"/>
            <a:ext cx="1222375" cy="268288"/>
          </a:xfrm>
          <a:prstGeom prst="rect">
            <a:avLst/>
          </a:prstGeom>
        </p:spPr>
        <p:txBody>
          <a:bodyPr vert="horz" lIns="91440" tIns="45720" rIns="91440" bIns="45720" rtlCol="0" anchor="b"/>
          <a:lstStyle>
            <a:lvl1pPr algn="l" fontAlgn="auto">
              <a:spcBef>
                <a:spcPts val="0"/>
              </a:spcBef>
              <a:spcAft>
                <a:spcPts val="0"/>
              </a:spcAft>
              <a:defRPr sz="800">
                <a:solidFill>
                  <a:schemeClr val="tx1"/>
                </a:solidFill>
                <a:latin typeface="Futura Bk" pitchFamily="34" charset="0"/>
              </a:defRPr>
            </a:lvl1pPr>
          </a:lstStyle>
          <a:p>
            <a:pPr>
              <a:defRPr/>
            </a:pPr>
            <a:r>
              <a:rPr lang="en-US"/>
              <a:t>HP Confidential</a:t>
            </a:r>
            <a:endParaRPr lang="en-US" dirty="0"/>
          </a:p>
        </p:txBody>
      </p:sp>
      <p:sp>
        <p:nvSpPr>
          <p:cNvPr id="7" name="Slide Number Placeholder 6"/>
          <p:cNvSpPr>
            <a:spLocks noGrp="1"/>
          </p:cNvSpPr>
          <p:nvPr>
            <p:ph type="sldNum" sz="quarter" idx="5"/>
          </p:nvPr>
        </p:nvSpPr>
        <p:spPr>
          <a:xfrm>
            <a:off x="3124200" y="8864600"/>
            <a:ext cx="596900" cy="268288"/>
          </a:xfrm>
          <a:prstGeom prst="rect">
            <a:avLst/>
          </a:prstGeom>
        </p:spPr>
        <p:txBody>
          <a:bodyPr vert="horz" lIns="91440" tIns="45720" rIns="91440" bIns="45720" rtlCol="0" anchor="b"/>
          <a:lstStyle>
            <a:lvl1pPr marL="0" algn="ct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7F1C4F62-E610-419B-82EE-B485553D4741}" type="slidenum">
              <a:rPr/>
              <a:pPr>
                <a:defRPr/>
              </a:pPr>
              <a:t>‹#›</a:t>
            </a:fld>
            <a:endParaRPr/>
          </a:p>
        </p:txBody>
      </p:sp>
    </p:spTree>
  </p:cSld>
  <p:clrMap bg1="lt1" tx1="dk1" bg2="lt2" tx2="dk2" accent1="accent1" accent2="accent2" accent3="accent3" accent4="accent4" accent5="accent5" accent6="accent6" hlink="hlink" folHlink="folHlink"/>
  <p:hf/>
  <p:notesStyle>
    <a:lvl1pPr marL="114300" indent="-114300" algn="l" rtl="0" eaLnBrk="0" fontAlgn="base" hangingPunct="0">
      <a:lnSpc>
        <a:spcPct val="110000"/>
      </a:lnSpc>
      <a:spcBef>
        <a:spcPts val="400"/>
      </a:spcBef>
      <a:spcAft>
        <a:spcPct val="0"/>
      </a:spcAft>
      <a:buFont typeface="Futura Bk" pitchFamily="34" charset="0"/>
      <a:buChar char="–"/>
      <a:defRPr sz="1200" kern="1200">
        <a:solidFill>
          <a:schemeClr val="tx1"/>
        </a:solidFill>
        <a:latin typeface="Futura Bk" pitchFamily="34" charset="0"/>
        <a:ea typeface="+mn-ea"/>
        <a:cs typeface="+mn-cs"/>
      </a:defRPr>
    </a:lvl1pPr>
    <a:lvl2pPr marL="174625" indent="-60325" algn="l" rtl="0" eaLnBrk="0" fontAlgn="base" hangingPunct="0">
      <a:lnSpc>
        <a:spcPct val="110000"/>
      </a:lnSpc>
      <a:spcBef>
        <a:spcPts val="200"/>
      </a:spcBef>
      <a:spcAft>
        <a:spcPct val="0"/>
      </a:spcAft>
      <a:buSzPct val="80000"/>
      <a:buFont typeface="Arial" charset="0"/>
      <a:buChar char="•"/>
      <a:defRPr sz="1000" kern="1200">
        <a:solidFill>
          <a:schemeClr val="tx1"/>
        </a:solidFill>
        <a:latin typeface="Futura Bk" pitchFamily="34" charset="0"/>
        <a:ea typeface="+mn-ea"/>
        <a:cs typeface="+mn-cs"/>
      </a:defRPr>
    </a:lvl2pPr>
    <a:lvl3pPr marL="342900" indent="-109538" algn="l" rtl="0" eaLnBrk="0" fontAlgn="base" hangingPunct="0">
      <a:lnSpc>
        <a:spcPct val="110000"/>
      </a:lnSpc>
      <a:spcBef>
        <a:spcPts val="200"/>
      </a:spcBef>
      <a:spcAft>
        <a:spcPct val="0"/>
      </a:spcAft>
      <a:buFont typeface="Futura Bk" pitchFamily="34" charset="0"/>
      <a:buChar char="–"/>
      <a:defRPr sz="900" kern="1200">
        <a:solidFill>
          <a:schemeClr val="tx1"/>
        </a:solidFill>
        <a:latin typeface="Futura Bk" pitchFamily="34" charset="0"/>
        <a:ea typeface="+mn-ea"/>
        <a:cs typeface="+mn-cs"/>
      </a:defRPr>
    </a:lvl3pPr>
    <a:lvl4pPr marL="457200" indent="-60325" algn="l" rtl="0" eaLnBrk="0" fontAlgn="base" hangingPunct="0">
      <a:lnSpc>
        <a:spcPct val="110000"/>
      </a:lnSpc>
      <a:spcBef>
        <a:spcPts val="200"/>
      </a:spcBef>
      <a:spcAft>
        <a:spcPct val="0"/>
      </a:spcAft>
      <a:buSzPct val="80000"/>
      <a:buFont typeface="Arial" charset="0"/>
      <a:buChar char="•"/>
      <a:defRPr sz="900" kern="1200">
        <a:solidFill>
          <a:schemeClr val="tx1"/>
        </a:solidFill>
        <a:latin typeface="Futura Bk" pitchFamily="34" charset="0"/>
        <a:ea typeface="+mn-ea"/>
        <a:cs typeface="+mn-cs"/>
      </a:defRPr>
    </a:lvl4pPr>
    <a:lvl5pPr marL="631825" indent="-114300" algn="l" rtl="0" eaLnBrk="0" fontAlgn="base" hangingPunct="0">
      <a:lnSpc>
        <a:spcPct val="110000"/>
      </a:lnSpc>
      <a:spcBef>
        <a:spcPts val="200"/>
      </a:spcBef>
      <a:spcAft>
        <a:spcPct val="0"/>
      </a:spcAft>
      <a:buFont typeface="Futura Bk" pitchFamily="34" charset="0"/>
      <a:buChar char="–"/>
      <a:defRPr sz="900" kern="1200">
        <a:solidFill>
          <a:schemeClr val="tx1"/>
        </a:solidFill>
        <a:latin typeface="Futura B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xfrm>
            <a:off x="2300288" y="225425"/>
            <a:ext cx="4857750" cy="2733675"/>
          </a:xfrm>
          <a:noFill/>
          <a:ln>
            <a:solidFill>
              <a:srgbClr val="000000"/>
            </a:solidFill>
            <a:miter lim="800000"/>
            <a:headEnd/>
            <a:tailEnd/>
          </a:ln>
        </p:spPr>
      </p:sp>
      <p:sp>
        <p:nvSpPr>
          <p:cNvPr id="73730" name="Rectangle 3"/>
          <p:cNvSpPr>
            <a:spLocks noGrp="1"/>
          </p:cNvSpPr>
          <p:nvPr>
            <p:ph type="body" idx="1"/>
          </p:nvPr>
        </p:nvSpPr>
        <p:spPr bwMode="auto">
          <a:xfrm>
            <a:off x="250825" y="3200400"/>
            <a:ext cx="6292850" cy="5324475"/>
          </a:xfrm>
          <a:noFill/>
        </p:spPr>
        <p:txBody>
          <a:bodyPr wrap="square" numCol="1" anchor="t" anchorCtr="0" compatLnSpc="1">
            <a:prstTxWarp prst="textNoShape">
              <a:avLst/>
            </a:prstTxWarp>
          </a:bodyPr>
          <a:lstStyle/>
          <a:p>
            <a:r>
              <a:rPr lang="en-GB" smtClean="0"/>
              <a:t>Points here is the admins act to smooth trade they provide a variety of services all at a cost such as advertising, verification and escrow these all act as trust building mechanisms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We believe this is more necessary as information security gets harder.</a:t>
            </a:r>
          </a:p>
          <a:p>
            <a:endParaRPr lang="en-GB" smtClean="0"/>
          </a:p>
          <a:p>
            <a:r>
              <a:rPr lang="en-GB" smtClean="0"/>
              <a:t>With cloud computing, virtualization, consumerization, more business reliance on IT – and pressure on the IT budget - it gets harder to justify any expenditure, and yet with the burgeoning threat environment this must be done.</a:t>
            </a:r>
          </a:p>
          <a:p>
            <a:endParaRPr lang="en-GB" smtClean="0"/>
          </a:p>
          <a:p>
            <a:r>
              <a:rPr lang="en-GB" smtClean="0"/>
              <a:t>Yes, we can continue to try harder, but it feels like a change in approach is needed, one where we get smarter – hence security analytics.</a:t>
            </a:r>
          </a:p>
          <a:p>
            <a:endParaRPr lang="en-GB" smtClean="0"/>
          </a:p>
        </p:txBody>
      </p:sp>
      <p:sp>
        <p:nvSpPr>
          <p:cNvPr id="105475"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105476"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1E0A1DDD-5B74-4948-A049-137DD05B3A63}" type="datetime3">
              <a:rPr lang="en-US" sz="800">
                <a:latin typeface="Futura Bk" pitchFamily="34" charset="0"/>
              </a:rPr>
              <a:pPr algn="r"/>
              <a:t>30 June 2010</a:t>
            </a:fld>
            <a:endParaRPr lang="en-US" sz="800">
              <a:latin typeface="Futura Bk" pitchFamily="34" charset="0"/>
            </a:endParaRPr>
          </a:p>
        </p:txBody>
      </p:sp>
      <p:sp>
        <p:nvSpPr>
          <p:cNvPr id="105477"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105478"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9C0682F3-4492-4613-B153-1F3053BCA1BD}" type="slidenum">
              <a:rPr lang="en-US" sz="800">
                <a:latin typeface="Futura Bk" pitchFamily="34" charset="0"/>
              </a:rPr>
              <a:pPr algn="ctr"/>
              <a:t>55</a:t>
            </a:fld>
            <a:endParaRPr lang="en-US" sz="800">
              <a:latin typeface="Futura Bk"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latin typeface="Arial" charset="0"/>
                <a:ea typeface="ＭＳ Ｐゴシック"/>
                <a:cs typeface="ＭＳ Ｐゴシック"/>
              </a:rPr>
              <a:t>Today most security teams have good knowledge about IT and are working hard to align this with business knowledge.</a:t>
            </a:r>
          </a:p>
          <a:p>
            <a:endParaRPr lang="en-GB" smtClean="0">
              <a:latin typeface="Arial" charset="0"/>
              <a:ea typeface="ＭＳ Ｐゴシック"/>
              <a:cs typeface="ＭＳ Ｐゴシック"/>
            </a:endParaRPr>
          </a:p>
          <a:p>
            <a:r>
              <a:rPr lang="en-GB" smtClean="0">
                <a:latin typeface="Arial" charset="0"/>
                <a:ea typeface="ＭＳ Ｐゴシック"/>
                <a:cs typeface="ＭＳ Ｐゴシック"/>
              </a:rPr>
              <a:t>We are looking to take this further to make business aligned security decisions based on simulation and prediction. To support this we are using appropriate economic and mathematical tools</a:t>
            </a:r>
          </a:p>
          <a:p>
            <a:endParaRPr lang="en-GB" smtClean="0">
              <a:latin typeface="Arial" charset="0"/>
              <a:ea typeface="ＭＳ Ｐゴシック"/>
              <a:cs typeface="ＭＳ Ｐゴシック"/>
            </a:endParaRPr>
          </a:p>
          <a:p>
            <a:endParaRPr lang="en-GB" smtClean="0">
              <a:latin typeface="Arial" charset="0"/>
              <a:ea typeface="ＭＳ Ｐゴシック"/>
              <a:cs typeface="ＭＳ Ｐゴシック"/>
            </a:endParaRPr>
          </a:p>
          <a:p>
            <a:endParaRPr lang="en-GB" smtClean="0">
              <a:latin typeface="Arial" charset="0"/>
              <a:ea typeface="ＭＳ Ｐゴシック"/>
              <a:cs typeface="ＭＳ Ｐゴシック"/>
            </a:endParaRPr>
          </a:p>
          <a:p>
            <a:pPr>
              <a:buFont typeface="Futura Bk" pitchFamily="34" charset="0"/>
              <a:buNone/>
            </a:pPr>
            <a:endParaRPr lang="en-GB" smtClean="0"/>
          </a:p>
        </p:txBody>
      </p:sp>
      <p:sp>
        <p:nvSpPr>
          <p:cNvPr id="107523"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107524"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4760A932-8C91-4AAB-AB22-BCD0FB1E55B6}" type="datetime3">
              <a:rPr lang="en-US" sz="800">
                <a:latin typeface="Futura Bk" pitchFamily="34" charset="0"/>
              </a:rPr>
              <a:pPr algn="r"/>
              <a:t>30 June 2010</a:t>
            </a:fld>
            <a:endParaRPr lang="en-US" sz="800">
              <a:latin typeface="Futura Bk" pitchFamily="34" charset="0"/>
            </a:endParaRPr>
          </a:p>
        </p:txBody>
      </p:sp>
      <p:sp>
        <p:nvSpPr>
          <p:cNvPr id="107525"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107526"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FD17CC69-B6A9-445B-B888-8B297A5D7B65}" type="slidenum">
              <a:rPr lang="en-US" sz="800">
                <a:latin typeface="Futura Bk" pitchFamily="34" charset="0"/>
              </a:rPr>
              <a:pPr algn="ctr"/>
              <a:t>56</a:t>
            </a:fld>
            <a:endParaRPr lang="en-US" sz="800">
              <a:latin typeface="Futura Bk"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This is part of an ongoing ambitious research programme, and our first deliverable is to offer a packaged Security Analytics services engagement, together with the tools and methodology, for both Vulnerability and Threat Management, and also for Identity and Access Management.</a:t>
            </a:r>
          </a:p>
          <a:p>
            <a:endParaRPr lang="en-GB" smtClean="0"/>
          </a:p>
          <a:p>
            <a:r>
              <a:rPr lang="en-GB" smtClean="0"/>
              <a:t>Starting with an initial workshop to explore your unique security challenges and identify the strategic priorities, appropriate models will be created and explored to determine the possible outcomes of key security decisions which are available to you. At the end of the exercise you will receive a full report documenting the challenges addressed, the options explored and conclusions drawn.</a:t>
            </a:r>
          </a:p>
          <a:p>
            <a:endParaRPr lang="en-GB" smtClean="0"/>
          </a:p>
        </p:txBody>
      </p:sp>
      <p:sp>
        <p:nvSpPr>
          <p:cNvPr id="110595"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110596"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62C9A4CB-6CDC-4329-8061-1948C98F75DE}" type="datetime3">
              <a:rPr lang="en-US" sz="800">
                <a:latin typeface="Futura Bk" pitchFamily="34" charset="0"/>
              </a:rPr>
              <a:pPr algn="r"/>
              <a:t>30 June 2010</a:t>
            </a:fld>
            <a:endParaRPr lang="en-US" sz="800">
              <a:latin typeface="Futura Bk" pitchFamily="34" charset="0"/>
            </a:endParaRPr>
          </a:p>
        </p:txBody>
      </p:sp>
      <p:sp>
        <p:nvSpPr>
          <p:cNvPr id="110597"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110598"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DBF4D374-9791-4DB8-ACC1-C0E94B0D79FB}" type="slidenum">
              <a:rPr lang="en-US" sz="800">
                <a:latin typeface="Futura Bk" pitchFamily="34" charset="0"/>
              </a:rPr>
              <a:pPr algn="ctr"/>
              <a:t>58</a:t>
            </a:fld>
            <a:endParaRPr lang="en-US" sz="800">
              <a:latin typeface="Futura Bk"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For example – with Vulnerability and Threat Management</a:t>
            </a:r>
          </a:p>
          <a:p>
            <a:endParaRPr lang="en-GB" smtClean="0"/>
          </a:p>
          <a:p>
            <a:r>
              <a:rPr lang="en-GB" smtClean="0"/>
              <a:t>There are a number of complex and inter-related processes and technologies, </a:t>
            </a:r>
          </a:p>
          <a:p>
            <a:r>
              <a:rPr lang="en-GB" smtClean="0"/>
              <a:t>Patching, signature based mechanisms, decisions to build workarounds, or to escalate issues. How do you determine which is effective, and if or where we should be doing more?</a:t>
            </a:r>
            <a:endParaRPr lang="en-US" smtClean="0"/>
          </a:p>
          <a:p>
            <a:endParaRPr lang="en-GB" smtClean="0"/>
          </a:p>
        </p:txBody>
      </p:sp>
      <p:sp>
        <p:nvSpPr>
          <p:cNvPr id="113667"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113668"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C1F4D1BF-16C2-4BD3-88C2-6F9ADEFCCD0D}" type="datetime3">
              <a:rPr lang="en-US" sz="800">
                <a:latin typeface="Futura Bk" pitchFamily="34" charset="0"/>
              </a:rPr>
              <a:pPr algn="r"/>
              <a:t>30 June 2010</a:t>
            </a:fld>
            <a:endParaRPr lang="en-US" sz="800">
              <a:latin typeface="Futura Bk" pitchFamily="34" charset="0"/>
            </a:endParaRPr>
          </a:p>
        </p:txBody>
      </p:sp>
      <p:sp>
        <p:nvSpPr>
          <p:cNvPr id="113669"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113670"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E147A957-0D7A-4E5E-A577-8F1E7573B01A}" type="slidenum">
              <a:rPr lang="en-US" sz="800">
                <a:latin typeface="Futura Bk" pitchFamily="34" charset="0"/>
              </a:rPr>
              <a:pPr algn="ctr"/>
              <a:t>60</a:t>
            </a:fld>
            <a:endParaRPr lang="en-US" sz="800">
              <a:latin typeface="Futura Bk"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Use this slide if running an actual demo proves to be too difficult logistically </a:t>
            </a:r>
          </a:p>
        </p:txBody>
      </p:sp>
      <p:sp>
        <p:nvSpPr>
          <p:cNvPr id="117763"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117764"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5933A022-0100-471A-BBA7-D09BA5E77416}" type="datetime3">
              <a:rPr lang="en-US" sz="800">
                <a:latin typeface="Futura Bk" pitchFamily="34" charset="0"/>
              </a:rPr>
              <a:pPr algn="r"/>
              <a:t>30 June 2010</a:t>
            </a:fld>
            <a:endParaRPr lang="en-US" sz="800">
              <a:latin typeface="Futura Bk" pitchFamily="34" charset="0"/>
            </a:endParaRPr>
          </a:p>
        </p:txBody>
      </p:sp>
      <p:sp>
        <p:nvSpPr>
          <p:cNvPr id="117765"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117766"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6C22A56B-7C2D-45D1-B56B-0AF6E22B5F0B}" type="slidenum">
              <a:rPr lang="en-US" sz="800">
                <a:latin typeface="Futura Bk" pitchFamily="34" charset="0"/>
              </a:rPr>
              <a:pPr algn="ctr"/>
              <a:t>62</a:t>
            </a:fld>
            <a:endParaRPr lang="en-US" sz="800">
              <a:latin typeface="Futura Bk"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This is about financial accounts</a:t>
            </a:r>
          </a:p>
          <a:p>
            <a:r>
              <a:rPr lang="en-GB" smtClean="0"/>
              <a:t>Moving to enterprise accounts/SME accounts</a:t>
            </a:r>
          </a:p>
          <a:p>
            <a:r>
              <a:rPr lang="en-GB" smtClean="0"/>
              <a:t>What happens to Information sales?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pPr marL="0" indent="0">
              <a:lnSpc>
                <a:spcPct val="100000"/>
              </a:lnSpc>
            </a:pPr>
            <a:r>
              <a:rPr lang="en-US" sz="1000" smtClean="0"/>
              <a:t>HP Labs has 7 worldwide locations with hundreds of researchers.</a:t>
            </a:r>
          </a:p>
          <a:p>
            <a:pPr marL="0" indent="0">
              <a:lnSpc>
                <a:spcPct val="100000"/>
              </a:lnSpc>
            </a:pPr>
            <a:r>
              <a:rPr lang="en-US" sz="1000" smtClean="0"/>
              <a:t>The greatest concentration is in Palo Alto, our headquarters. We also have labs in Bristol, England; St. Petersburg, Russia; Beijing, China; Bangalore, India; Singapore; and Haifa, Israel.</a:t>
            </a:r>
          </a:p>
          <a:p>
            <a:pPr marL="0" indent="0">
              <a:lnSpc>
                <a:spcPct val="100000"/>
              </a:lnSpc>
            </a:pPr>
            <a:r>
              <a:rPr lang="en-US" sz="1000" smtClean="0"/>
              <a:t>Among our researchers are hundreds of PhDs. We have holders, collectively, of thousands of patents. And we have recognized global leaders in areas ranging from nanotechnology and computer algorithms, to data management and data mining, to digital signal processing and data compression. </a:t>
            </a:r>
          </a:p>
          <a:p>
            <a:pPr marL="0" indent="0">
              <a:lnSpc>
                <a:spcPct val="100000"/>
              </a:lnSpc>
            </a:pPr>
            <a:r>
              <a:rPr lang="en-US" sz="1000" smtClean="0"/>
              <a:t>Our 4 HP Senior Fellows and 7 HP Fellows – the highest distinction we have for our scientists – are as accomplished as any group of researchers in any corporate lab in the world. 10 of our researchers are fellows of IEEE, five are Fellows of ACM, and two are members of the National Academy of Engineering.  They consistently win prestigious  international prizes such as the Turing Award (the most prestigious short of the Nobel Prize in computing), the Hamming Award and the Feynmann Award.</a:t>
            </a:r>
          </a:p>
          <a:p>
            <a:pPr marL="0" indent="0">
              <a:lnSpc>
                <a:spcPct val="100000"/>
              </a:lnSpc>
            </a:pPr>
            <a:endParaRPr lang="en-US" sz="1000" smtClean="0"/>
          </a:p>
          <a:p>
            <a:pPr marL="0" indent="0">
              <a:lnSpc>
                <a:spcPct val="100000"/>
              </a:lnSpc>
            </a:pPr>
            <a:r>
              <a:rPr lang="en-US" sz="1000" smtClean="0"/>
              <a:t>Today, this group of brilliant minds is focused on fewer, bigger bets: 21 large-scale projects that fall under 8 high-impact research areas.</a:t>
            </a:r>
          </a:p>
          <a:p>
            <a:pPr marL="0" indent="0">
              <a:lnSpc>
                <a:spcPct val="100000"/>
              </a:lnSpc>
            </a:pPr>
            <a:r>
              <a:rPr lang="en-US" sz="1000" smtClean="0"/>
              <a:t>And we’ve put an emphasis on breakthrough research: 26% exploratory research and 71% applied research, up from  6% and 49% in FY07.</a:t>
            </a:r>
          </a:p>
          <a:p>
            <a:pPr marL="0" indent="0">
              <a:lnSpc>
                <a:spcPct val="100000"/>
              </a:lnSpc>
            </a:pPr>
            <a:r>
              <a:rPr lang="en-US" sz="1000" smtClean="0"/>
              <a:t>To ensure these bets pay off, we’ve established internal review boards to help guide the process of converting discoveries into commercial offerings.</a:t>
            </a:r>
          </a:p>
          <a:p>
            <a:pPr marL="0" indent="0">
              <a:lnSpc>
                <a:spcPct val="100000"/>
              </a:lnSpc>
            </a:pPr>
            <a:r>
              <a:rPr lang="en-US" sz="1000" smtClean="0"/>
              <a:t>In addition, while we have some of the best minds in the world at HP Labs, we know that we don’t have a monopoly on innovative ideas. So we’ve taken an open innovation approach and are actively partnering with leading companies, academic institutions, and government agencies.</a:t>
            </a:r>
          </a:p>
          <a:p>
            <a:pPr marL="0" indent="0">
              <a:lnSpc>
                <a:spcPct val="100000"/>
              </a:lnSpc>
            </a:pPr>
            <a:r>
              <a:rPr lang="en-US" sz="1000" smtClean="0"/>
              <a:t>Now I’d like to take a closer look at the 8 high-impact research areas we’ve identified.</a:t>
            </a:r>
          </a:p>
          <a:p>
            <a:pPr marL="0" indent="0">
              <a:lnSpc>
                <a:spcPct val="100000"/>
              </a:lnSpc>
            </a:pPr>
            <a:endParaRPr lang="en-GB"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marL="0" indent="0"/>
            <a:r>
              <a:rPr lang="en-US" smtClean="0"/>
              <a:t>We see these 8 areas as being the most important to the future of technology and the future of HP…and</a:t>
            </a:r>
          </a:p>
          <a:p>
            <a:pPr marL="0" indent="0"/>
            <a:r>
              <a:rPr lang="en-US" smtClean="0"/>
              <a:t>We believe we have a significant opportunity to drive meaningful, even revolutionary progress.</a:t>
            </a:r>
          </a:p>
          <a:p>
            <a:pPr marL="0" indent="0"/>
            <a:r>
              <a:rPr lang="en-US" smtClean="0"/>
              <a:t>We are continually evolving our efforts. As of today, we have organized our research into eight discrete, yet often interconnected themes:  </a:t>
            </a:r>
          </a:p>
          <a:p>
            <a:pPr marL="0" indent="0"/>
            <a:r>
              <a:rPr lang="en-US" smtClean="0"/>
              <a:t>Digital Commercial Print</a:t>
            </a:r>
          </a:p>
          <a:p>
            <a:pPr marL="0" indent="0"/>
            <a:r>
              <a:rPr lang="en-US" smtClean="0"/>
              <a:t>Content Transformation</a:t>
            </a:r>
          </a:p>
          <a:p>
            <a:pPr marL="0" indent="0"/>
            <a:r>
              <a:rPr lang="en-US" smtClean="0"/>
              <a:t>Immersive Interaction</a:t>
            </a:r>
          </a:p>
          <a:p>
            <a:pPr marL="0" indent="0"/>
            <a:r>
              <a:rPr lang="en-US" smtClean="0"/>
              <a:t>Information Management </a:t>
            </a:r>
          </a:p>
          <a:p>
            <a:pPr marL="0" indent="0"/>
            <a:r>
              <a:rPr lang="en-US" smtClean="0"/>
              <a:t>Analytics</a:t>
            </a:r>
          </a:p>
          <a:p>
            <a:pPr marL="0" indent="0"/>
            <a:r>
              <a:rPr lang="en-US" smtClean="0"/>
              <a:t>Cloud</a:t>
            </a:r>
          </a:p>
          <a:p>
            <a:pPr marL="0" indent="0"/>
            <a:r>
              <a:rPr lang="en-US" smtClean="0"/>
              <a:t>Intelligent Infrastructure</a:t>
            </a:r>
          </a:p>
          <a:p>
            <a:pPr marL="0" indent="0"/>
            <a:r>
              <a:rPr lang="en-US" smtClean="0"/>
              <a:t>and Sustainability</a:t>
            </a:r>
          </a:p>
          <a:p>
            <a:pPr marL="0" indent="0"/>
            <a:r>
              <a:rPr lang="en-US" smtClean="0"/>
              <a:t>Across these 8 themes, we have 21 big bet projects.</a:t>
            </a:r>
          </a:p>
          <a:p>
            <a:pPr marL="0" indent="0"/>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marL="0" indent="0"/>
            <a:r>
              <a:rPr lang="en-US" smtClean="0"/>
              <a:t>Here are the results from FY09…. </a:t>
            </a:r>
          </a:p>
          <a:p>
            <a:pPr marL="0" indent="0"/>
            <a:r>
              <a:rPr lang="en-US" smtClean="0"/>
              <a:t>Business impact</a:t>
            </a:r>
          </a:p>
          <a:p>
            <a:pPr marL="168275" lvl="1" indent="0"/>
            <a:r>
              <a:rPr lang="en-US" smtClean="0"/>
              <a:t>26 high-impact technology transfers</a:t>
            </a:r>
          </a:p>
          <a:p>
            <a:pPr marL="0" indent="0"/>
            <a:r>
              <a:rPr lang="en-US" smtClean="0"/>
              <a:t>Advancing the state-of-the-art</a:t>
            </a:r>
          </a:p>
          <a:p>
            <a:pPr marL="168275" lvl="1" indent="0"/>
            <a:r>
              <a:rPr lang="en-US" smtClean="0"/>
              <a:t>732 publications, 411 patents</a:t>
            </a:r>
          </a:p>
          <a:p>
            <a:pPr marL="0" indent="0"/>
            <a:r>
              <a:rPr lang="en-US" smtClean="0"/>
              <a:t>Thought leadership</a:t>
            </a:r>
          </a:p>
          <a:p>
            <a:pPr marL="168275" lvl="1" indent="0"/>
            <a:r>
              <a:rPr lang="en-US" smtClean="0"/>
              <a:t>646 conference and workshop presentations, over 100 external awards</a:t>
            </a:r>
          </a:p>
          <a:p>
            <a:pPr marL="0" indent="0"/>
            <a:r>
              <a:rPr lang="en-US" smtClean="0"/>
              <a:t>Engaging customers and partners</a:t>
            </a:r>
          </a:p>
          <a:p>
            <a:pPr marL="168275" lvl="1" indent="0"/>
            <a:r>
              <a:rPr lang="en-US" smtClean="0"/>
              <a:t>227 customer visits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3668713" y="225425"/>
            <a:ext cx="3363912" cy="1893888"/>
          </a:xfrm>
          <a:noFill/>
          <a:ln>
            <a:solidFill>
              <a:srgbClr val="000000"/>
            </a:solidFill>
            <a:miter lim="800000"/>
            <a:headEnd/>
            <a:tailEnd/>
          </a:ln>
        </p:spPr>
      </p:sp>
      <p:sp>
        <p:nvSpPr>
          <p:cNvPr id="95234" name="Rectangle 3"/>
          <p:cNvSpPr>
            <a:spLocks noGrp="1" noChangeArrowheads="1"/>
          </p:cNvSpPr>
          <p:nvPr>
            <p:ph type="body" idx="1"/>
          </p:nvPr>
        </p:nvSpPr>
        <p:spPr bwMode="auto">
          <a:xfrm>
            <a:off x="685800" y="4343400"/>
            <a:ext cx="5486400" cy="4114800"/>
          </a:xfrm>
          <a:noFill/>
        </p:spPr>
        <p:txBody>
          <a:bodyPr wrap="square" numCol="1" anchor="t" anchorCtr="0" compatLnSpc="1">
            <a:prstTxWarp prst="textNoShape">
              <a:avLst/>
            </a:prstTxWarp>
          </a:bodyPr>
          <a:lstStyle/>
          <a:p>
            <a:pPr marL="0" indent="0">
              <a:spcBef>
                <a:spcPct val="0"/>
              </a:spcBef>
            </a:pPr>
            <a:r>
              <a:rPr lang="en-US" smtClean="0"/>
              <a:t>We need to emphasize how the infrastructure environment is changes (the biz/personal story is great but getting old and is being copied by others). </a:t>
            </a:r>
          </a:p>
          <a:p>
            <a:pPr marL="0" indent="0">
              <a:spcBef>
                <a:spcPct val="0"/>
              </a:spcBef>
            </a:pPr>
            <a:endParaRPr lang="en-US" smtClean="0"/>
          </a:p>
          <a:p>
            <a:pPr marL="0" indent="0">
              <a:spcBef>
                <a:spcPct val="0"/>
              </a:spcBef>
            </a:pPr>
            <a:r>
              <a:rPr lang="en-US" smtClean="0"/>
              <a:t>Whether we talk about Cloud, utility computing, distributed computing… we can be certain that infrastructures are changing to a more service oriented model but not a lot of effort is being invested in understanding how this affects the user client device. Enterprises now want to reduce IT cost per seat and hence will want to move away from the tradition thick client model to a more thin client with the computing in the backend systems (not owned by themselves). This is fine when network connectivity is good, however, due to the increase in mobility the user experience is likely to be massively affected. So we need ways in which some of the remote service can be securely deployed locally on the device when there is little or no networking and then be able to synchronize when connectivity returns. Hence, the thin only client model will also be inadequate in this environment. </a:t>
            </a:r>
          </a:p>
          <a:p>
            <a:pPr marL="0" indent="0">
              <a:spcBef>
                <a:spcPct val="0"/>
              </a:spcBef>
            </a:pPr>
            <a:endParaRPr lang="en-US" smtClean="0"/>
          </a:p>
          <a:p>
            <a:pPr marL="0" indent="0">
              <a:spcBef>
                <a:spcPct val="0"/>
              </a:spcBef>
            </a:pPr>
            <a:r>
              <a:rPr lang="en-US" smtClean="0"/>
              <a:t>We need a new generation of device that can support a range of thick and thin clients that provide both enhanced user experience and at the same time meets the enterprise’s demands for reduced IT costs. IT Management entities want to drive towards zero support calls, and  generally self service deployment of business machines. “Engineer to zero”</a:t>
            </a:r>
            <a:endParaRPr lang="en-GB" smtClean="0"/>
          </a:p>
          <a:p>
            <a:pPr marL="0" indent="0">
              <a:spcBef>
                <a:spcPct val="0"/>
              </a:spcBef>
            </a:pPr>
            <a:endParaRPr lang="en-US" smtClean="0"/>
          </a:p>
          <a:p>
            <a:pPr marL="0" indent="0">
              <a:spcBef>
                <a:spcPct val="0"/>
              </a:spcBef>
            </a:pPr>
            <a:endParaRPr lang="en-US" smtClean="0"/>
          </a:p>
          <a:p>
            <a:pPr marL="0" indent="0">
              <a:spcBef>
                <a:spcPct val="0"/>
              </a:spcBef>
            </a:pPr>
            <a:r>
              <a:rPr lang="en-US" smtClean="0"/>
              <a:t>We need the Trusted Virtualized Client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2" name="Rectangle 3"/>
          <p:cNvSpPr>
            <a:spLocks noGrp="1" noChangeArrowheads="1"/>
          </p:cNvSpPr>
          <p:nvPr>
            <p:ph type="body" idx="1"/>
          </p:nvPr>
        </p:nvSpPr>
        <p:spPr bwMode="auto">
          <a:xfrm>
            <a:off x="685800" y="4343400"/>
            <a:ext cx="5486400" cy="4114800"/>
          </a:xfrm>
          <a:noFill/>
        </p:spPr>
        <p:txBody>
          <a:bodyPr wrap="square" numCol="1" anchor="t" anchorCtr="0" compatLnSpc="1">
            <a:prstTxWarp prst="textNoShape">
              <a:avLst/>
            </a:prstTxWarp>
          </a:bodyPr>
          <a:lstStyle/>
          <a:p>
            <a:pPr marL="0" indent="0">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rrowheads="1" noTextEdit="1"/>
          </p:cNvSpPr>
          <p:nvPr>
            <p:ph type="sldImg"/>
          </p:nvPr>
        </p:nvSpPr>
        <p:spPr bwMode="auto">
          <a:noFill/>
          <a:ln>
            <a:solidFill>
              <a:srgbClr val="000000"/>
            </a:solidFill>
            <a:miter lim="800000"/>
            <a:headEnd/>
            <a:tailEnd/>
          </a:ln>
        </p:spPr>
      </p:sp>
      <p:sp>
        <p:nvSpPr>
          <p:cNvPr id="100354" name="Rectangle 3"/>
          <p:cNvSpPr>
            <a:spLocks noGrp="1" noChangeArrowheads="1"/>
          </p:cNvSpPr>
          <p:nvPr>
            <p:ph type="body" idx="1"/>
          </p:nvPr>
        </p:nvSpPr>
        <p:spPr bwMode="auto">
          <a:xfrm>
            <a:off x="685800" y="4343400"/>
            <a:ext cx="5486400" cy="4114800"/>
          </a:xfrm>
          <a:noFill/>
        </p:spPr>
        <p:txBody>
          <a:bodyPr wrap="square" numCol="1" anchor="t" anchorCtr="0" compatLnSpc="1">
            <a:prstTxWarp prst="textNoShape">
              <a:avLst/>
            </a:prstTxWarp>
          </a:bodyPr>
          <a:lstStyle/>
          <a:p>
            <a:pPr marL="0" indent="0">
              <a:spcBef>
                <a:spcPct val="0"/>
              </a:spcBef>
            </a:pPr>
            <a:r>
              <a:rPr lang="en-GB" smtClean="0"/>
              <a:t>Earlier I said that we want to create a virtualization system that could be attested to, i.e. that we could make a strong statement as to the trustworthiness of it’s current state. So I want to spend a few moments expanding on this.</a:t>
            </a:r>
          </a:p>
          <a:p>
            <a:pPr marL="0" indent="0">
              <a:spcBef>
                <a:spcPct val="0"/>
              </a:spcBef>
            </a:pPr>
            <a:endParaRPr lang="en-GB" smtClean="0"/>
          </a:p>
          <a:p>
            <a:pPr marL="0" indent="0">
              <a:spcBef>
                <a:spcPct val="0"/>
              </a:spcBef>
            </a:pPr>
            <a:r>
              <a:rPr lang="en-GB" smtClean="0"/>
              <a:t>Explain what a chain of trust is.  We want to build systems that are immune from s/w attacks. So we build a </a:t>
            </a:r>
            <a:r>
              <a:rPr lang="en-GB" u="sng" smtClean="0"/>
              <a:t>chain of trust</a:t>
            </a:r>
            <a:r>
              <a:rPr lang="en-GB" smtClean="0"/>
              <a:t> which is anchored in h/w which gives us a resilience to s/w attacks. It starts with the TPM (crypto device) that is bound to the mother board and we guarantee that this device will be in a known state when initially powered on. Associated with this is a Core Root of Trust for Measurement (CRTM), which is the BIOS boot block code; it can’t itself be measured but it is a piece of code which is considered trustworthy. It reliably measures integrity value of other code, and stays unchanged during the lifetime of the platform.   CRTM is an extension of normal BIOS, which will be run first to measure other parts of the BIOS block before passing control. The BIOS then measures hardware, and the bootloader and passes control to the bootloader. The bootloader measures VMM kernel and pass control to the VMM and so on. What you end up with is a chain of trust with a measurement value that can be used for attestation.</a:t>
            </a:r>
          </a:p>
          <a:p>
            <a:pPr marL="0" indent="0">
              <a:spcBef>
                <a:spcPct val="0"/>
              </a:spcBef>
            </a:pPr>
            <a:endParaRPr lang="en-GB" smtClean="0"/>
          </a:p>
          <a:p>
            <a:pPr marL="0" indent="0">
              <a:spcBef>
                <a:spcPct val="0"/>
              </a:spcBef>
            </a:pPr>
            <a:r>
              <a:rPr lang="en-GB" smtClean="0"/>
              <a:t>TPM stores measurements and can cryptographically report on those measurements to requesting parties (attestation). Essentially, the TPM signs the measurement (which is a cryptographic hash) so that the one asking for the measurement can know that it was measured by a real TPM. The requestor then checks this measurement against a known good value to determine whether or not this system can be trusted.</a:t>
            </a:r>
          </a:p>
          <a:p>
            <a:pPr marL="0" indent="0">
              <a:spcBef>
                <a:spcPct val="0"/>
              </a:spcBef>
            </a:pPr>
            <a:endParaRPr lang="en-GB" smtClean="0"/>
          </a:p>
          <a:p>
            <a:pPr marL="0" indent="0">
              <a:spcBef>
                <a:spcPct val="0"/>
              </a:spcBef>
            </a:pPr>
            <a:r>
              <a:rPr lang="en-GB" smtClean="0"/>
              <a:t>This is an important feature of these TCG TPMs but one that has yet not been fully exploited. What we are doing within our project is to create an Integrity Measurement and Attestation framework. Specifically designed for measuring the VMM and its supporting security services so that it can attest itself to other platforms that request verification.</a:t>
            </a:r>
            <a:r>
              <a:rPr lang="en-US" smtClean="0"/>
              <a:t>  At its lowest level it will utilize TCG TPM hardware technology and associated CPU / Chipset support such as the Intel (TXT) / AMD (SVM) for DRTM (Dynamic Root of Trust) mechanisms [Grawrock 2006].  Our planned approach diverges from existing integrity measurement systems in regard to its explicit support for the needs of virtualized systems such as chains of trust that can be safely dynamically modified [Cabuk et al. 2008a]</a:t>
            </a:r>
            <a:r>
              <a:rPr lang="en-US" b="1" smtClean="0"/>
              <a:t> </a:t>
            </a:r>
            <a:r>
              <a:rPr lang="en-US" smtClean="0"/>
              <a:t>and the support for tying the integrity of several VMs together into a single attestable and verifiable entity. </a:t>
            </a:r>
          </a:p>
          <a:p>
            <a:pPr marL="0" indent="0">
              <a:spcBef>
                <a:spcPct val="0"/>
              </a:spcBef>
            </a:pPr>
            <a:endParaRPr lang="en-US" b="1" smtClean="0"/>
          </a:p>
          <a:p>
            <a:pPr marL="0" indent="0">
              <a:spcBef>
                <a:spcPct val="0"/>
              </a:spcBef>
            </a:pPr>
            <a:r>
              <a:rPr lang="en-US" smtClean="0"/>
              <a:t>TXT allows us, in combination with the TPM, to ensure that either a Measured Launch Environment or Controlled Launch Environments can be started. MLEs allow any code sequence to run, but generate a launch record which is difficult to forge by an alternative startup sequence. Controlled Launch allows us to refuse to start a particular code image unless the hardware has followed an already approved execution path. We have some functional code which demonstrates MLE, and the functionality to enforce CLE is being developed now.</a:t>
            </a: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nSpc>
                <a:spcPct val="100000"/>
              </a:lnSpc>
              <a:spcBef>
                <a:spcPct val="30000"/>
              </a:spcBef>
              <a:buFontTx/>
              <a:buNone/>
            </a:pPr>
            <a:r>
              <a:rPr lang="en-GB" smtClean="0"/>
              <a:t>Most security strategy, policy and investments decisions are based on intuition and best practices. </a:t>
            </a:r>
            <a:endParaRPr lang="en-US" smtClean="0"/>
          </a:p>
          <a:p>
            <a:pPr marL="0" indent="0"/>
            <a:r>
              <a:rPr lang="en-GB" smtClean="0"/>
              <a:t>Security Analytics is about using scientific methods to make security management rigorous and evidence based.</a:t>
            </a:r>
          </a:p>
        </p:txBody>
      </p:sp>
      <p:sp>
        <p:nvSpPr>
          <p:cNvPr id="103427"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103428"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3A3DC924-28C8-4A55-BDE2-BB6EC3271211}" type="datetime3">
              <a:rPr lang="en-US" sz="800">
                <a:latin typeface="Futura Bk" pitchFamily="34" charset="0"/>
              </a:rPr>
              <a:pPr algn="r"/>
              <a:t>30 June 2010</a:t>
            </a:fld>
            <a:endParaRPr lang="en-US" sz="800">
              <a:latin typeface="Futura Bk" pitchFamily="34" charset="0"/>
            </a:endParaRPr>
          </a:p>
        </p:txBody>
      </p:sp>
      <p:sp>
        <p:nvSpPr>
          <p:cNvPr id="103429"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103430"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D24AE46D-D800-49DE-A47C-9FF525484C4C}" type="slidenum">
              <a:rPr lang="en-US" sz="800">
                <a:latin typeface="Futura Bk" pitchFamily="34" charset="0"/>
              </a:rPr>
              <a:pPr algn="ctr"/>
              <a:t>54</a:t>
            </a:fld>
            <a:endParaRPr lang="en-US" sz="800">
              <a:latin typeface="Futura Bk"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gradFill rotWithShape="0">
          <a:gsLst>
            <a:gs pos="0">
              <a:srgbClr val="00B3DE"/>
            </a:gs>
            <a:gs pos="13000">
              <a:srgbClr val="00B3DE"/>
            </a:gs>
            <a:gs pos="41000">
              <a:srgbClr val="0053FA"/>
            </a:gs>
            <a:gs pos="100000">
              <a:srgbClr val="121B2C"/>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3"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baseline="0">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2">
    <p:spTree>
      <p:nvGrpSpPr>
        <p:cNvPr id="1" name=""/>
        <p:cNvGrpSpPr/>
        <p:nvPr/>
      </p:nvGrpSpPr>
      <p:grpSpPr>
        <a:xfrm>
          <a:off x="0" y="0"/>
          <a:ext cx="0" cy="0"/>
          <a:chOff x="0" y="0"/>
          <a:chExt cx="0" cy="0"/>
        </a:xfrm>
      </p:grpSpPr>
      <p:pic>
        <p:nvPicPr>
          <p:cNvPr id="2" name="Picture 10" descr="shanghai_2.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3" name="TextBox 6"/>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4" name="TextBox 8"/>
          <p:cNvSpPr txBox="1"/>
          <p:nvPr userDrawn="1"/>
        </p:nvSpPr>
        <p:spPr bwMode="gray">
          <a:xfrm>
            <a:off x="249238" y="4805363"/>
            <a:ext cx="384175" cy="200025"/>
          </a:xfrm>
          <a:prstGeom prst="rect">
            <a:avLst/>
          </a:prstGeom>
          <a:noFill/>
        </p:spPr>
        <p:txBody>
          <a:bodyPr>
            <a:spAutoFit/>
          </a:bodyPr>
          <a:lstStyle/>
          <a:p>
            <a:pPr>
              <a:defRPr/>
            </a:pPr>
            <a:fld id="{23320EC3-BB9A-4B4B-A912-49AF1CE2F845}"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5"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Blu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20"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noProof="0" dirty="0"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Gree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Magent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Re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Multi">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Photo">
    <p:spTree>
      <p:nvGrpSpPr>
        <p:cNvPr id="1" name=""/>
        <p:cNvGrpSpPr/>
        <p:nvPr/>
      </p:nvGrpSpPr>
      <p:grpSpPr>
        <a:xfrm>
          <a:off x="0" y="0"/>
          <a:ext cx="0" cy="0"/>
          <a:chOff x="0" y="0"/>
          <a:chExt cx="0" cy="0"/>
        </a:xfrm>
      </p:grpSpPr>
      <p:pic>
        <p:nvPicPr>
          <p:cNvPr id="4" name="Picture 2" descr="C:\Documents and Settings\adam\Desktop\taxi.png"/>
          <p:cNvPicPr>
            <a:picLocks noChangeAspect="1" noChangeArrowheads="1"/>
          </p:cNvPicPr>
          <p:nvPr userDrawn="1"/>
        </p:nvPicPr>
        <p:blipFill>
          <a:blip r:embed="rId2"/>
          <a:srcRect t="127" b="294"/>
          <a:stretch>
            <a:fillRect/>
          </a:stretch>
        </p:blipFill>
        <p:spPr bwMode="auto">
          <a:xfrm>
            <a:off x="3711575" y="0"/>
            <a:ext cx="5432425" cy="5143500"/>
          </a:xfrm>
          <a:prstGeom prst="rect">
            <a:avLst/>
          </a:prstGeom>
          <a:noFill/>
          <a:ln w="9525">
            <a:noFill/>
            <a:miter lim="800000"/>
            <a:headEnd/>
            <a:tailEnd/>
          </a:ln>
        </p:spPr>
      </p:pic>
      <p:sp>
        <p:nvSpPr>
          <p:cNvPr id="5" name="Freeform 6"/>
          <p:cNvSpPr>
            <a:spLocks/>
          </p:cNvSpPr>
          <p:nvPr userDrawn="1"/>
        </p:nvSpPr>
        <p:spPr bwMode="white">
          <a:xfrm>
            <a:off x="0" y="-3175"/>
            <a:ext cx="4951413" cy="5153025"/>
          </a:xfrm>
          <a:custGeom>
            <a:avLst/>
            <a:gdLst/>
            <a:ahLst/>
            <a:cxnLst>
              <a:cxn ang="0">
                <a:pos x="0" y="0"/>
              </a:cxn>
              <a:cxn ang="0">
                <a:pos x="0" y="6328"/>
              </a:cxn>
              <a:cxn ang="0">
                <a:pos x="4554" y="6328"/>
              </a:cxn>
              <a:cxn ang="0">
                <a:pos x="6047" y="0"/>
              </a:cxn>
              <a:cxn ang="0">
                <a:pos x="0" y="0"/>
              </a:cxn>
            </a:cxnLst>
            <a:rect l="0" t="0" r="r" b="b"/>
            <a:pathLst>
              <a:path w="6047" h="6328">
                <a:moveTo>
                  <a:pt x="0" y="0"/>
                </a:moveTo>
                <a:lnTo>
                  <a:pt x="0" y="6328"/>
                </a:lnTo>
                <a:lnTo>
                  <a:pt x="4554" y="6328"/>
                </a:lnTo>
                <a:lnTo>
                  <a:pt x="6047" y="0"/>
                </a:lnTo>
                <a:lnTo>
                  <a:pt x="0"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2"/>
          <p:cNvSpPr txBox="1"/>
          <p:nvPr userDrawn="1"/>
        </p:nvSpPr>
        <p:spPr bwMode="gray">
          <a:xfrm>
            <a:off x="249238" y="4805363"/>
            <a:ext cx="384175" cy="200025"/>
          </a:xfrm>
          <a:prstGeom prst="rect">
            <a:avLst/>
          </a:prstGeom>
          <a:noFill/>
        </p:spPr>
        <p:txBody>
          <a:bodyPr>
            <a:spAutoFit/>
          </a:bodyPr>
          <a:lstStyle/>
          <a:p>
            <a:pPr>
              <a:defRPr/>
            </a:pPr>
            <a:fld id="{A0216B31-0B09-4842-86D7-D135992AA76F}"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7" name="TextBox 14"/>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pic>
        <p:nvPicPr>
          <p:cNvPr id="8"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1"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7"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Slide Photo 2">
    <p:spTree>
      <p:nvGrpSpPr>
        <p:cNvPr id="1" name=""/>
        <p:cNvGrpSpPr/>
        <p:nvPr/>
      </p:nvGrpSpPr>
      <p:grpSpPr>
        <a:xfrm>
          <a:off x="0" y="0"/>
          <a:ext cx="0" cy="0"/>
          <a:chOff x="0" y="0"/>
          <a:chExt cx="0" cy="0"/>
        </a:xfrm>
      </p:grpSpPr>
      <p:pic>
        <p:nvPicPr>
          <p:cNvPr id="4" name="Picture 12" descr="shanghai_2.jpg"/>
          <p:cNvPicPr>
            <a:picLocks noChangeAspect="1"/>
          </p:cNvPicPr>
          <p:nvPr userDrawn="1"/>
        </p:nvPicPr>
        <p:blipFill>
          <a:blip r:embed="rId2"/>
          <a:srcRect l="1353" r="38646"/>
          <a:stretch>
            <a:fillRect/>
          </a:stretch>
        </p:blipFill>
        <p:spPr bwMode="auto">
          <a:xfrm>
            <a:off x="3657600" y="0"/>
            <a:ext cx="5486400" cy="5143500"/>
          </a:xfrm>
          <a:prstGeom prst="rect">
            <a:avLst/>
          </a:prstGeom>
          <a:noFill/>
          <a:ln w="9525">
            <a:noFill/>
            <a:miter lim="800000"/>
            <a:headEnd/>
            <a:tailEnd/>
          </a:ln>
        </p:spPr>
      </p:pic>
      <p:sp>
        <p:nvSpPr>
          <p:cNvPr id="5" name="Freeform 6"/>
          <p:cNvSpPr>
            <a:spLocks/>
          </p:cNvSpPr>
          <p:nvPr userDrawn="1"/>
        </p:nvSpPr>
        <p:spPr bwMode="white">
          <a:xfrm>
            <a:off x="0" y="-3175"/>
            <a:ext cx="4951413" cy="5153025"/>
          </a:xfrm>
          <a:custGeom>
            <a:avLst/>
            <a:gdLst/>
            <a:ahLst/>
            <a:cxnLst>
              <a:cxn ang="0">
                <a:pos x="0" y="0"/>
              </a:cxn>
              <a:cxn ang="0">
                <a:pos x="0" y="6328"/>
              </a:cxn>
              <a:cxn ang="0">
                <a:pos x="4554" y="6328"/>
              </a:cxn>
              <a:cxn ang="0">
                <a:pos x="6047" y="0"/>
              </a:cxn>
              <a:cxn ang="0">
                <a:pos x="0" y="0"/>
              </a:cxn>
            </a:cxnLst>
            <a:rect l="0" t="0" r="r" b="b"/>
            <a:pathLst>
              <a:path w="6047" h="6328">
                <a:moveTo>
                  <a:pt x="0" y="0"/>
                </a:moveTo>
                <a:lnTo>
                  <a:pt x="0" y="6328"/>
                </a:lnTo>
                <a:lnTo>
                  <a:pt x="4554" y="6328"/>
                </a:lnTo>
                <a:lnTo>
                  <a:pt x="6047" y="0"/>
                </a:lnTo>
                <a:lnTo>
                  <a:pt x="0"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p:nvPr userDrawn="1"/>
        </p:nvSpPr>
        <p:spPr bwMode="gray">
          <a:xfrm>
            <a:off x="249238" y="4805363"/>
            <a:ext cx="384175" cy="200025"/>
          </a:xfrm>
          <a:prstGeom prst="rect">
            <a:avLst/>
          </a:prstGeom>
          <a:noFill/>
        </p:spPr>
        <p:txBody>
          <a:bodyPr>
            <a:spAutoFit/>
          </a:bodyPr>
          <a:lstStyle/>
          <a:p>
            <a:pPr>
              <a:defRPr/>
            </a:pPr>
            <a:fld id="{52DE8776-6544-4715-B64B-4284731C5BC1}"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7" name="TextBox 14"/>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pic>
        <p:nvPicPr>
          <p:cNvPr id="8"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1"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7"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Line with Content">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2" name="Text Placeholder 13"/>
          <p:cNvSpPr>
            <a:spLocks noGrp="1"/>
          </p:cNvSpPr>
          <p:nvPr>
            <p:ph type="body" sz="quarter" idx="10"/>
          </p:nvPr>
        </p:nvSpPr>
        <p:spPr>
          <a:xfrm>
            <a:off x="256032" y="932688"/>
            <a:ext cx="7662672" cy="3666744"/>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Line with Content no angle">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6" name="Text Placeholder 13"/>
          <p:cNvSpPr>
            <a:spLocks noGrp="1"/>
          </p:cNvSpPr>
          <p:nvPr>
            <p:ph type="body" sz="quarter" idx="10"/>
          </p:nvPr>
        </p:nvSpPr>
        <p:spPr>
          <a:xfrm>
            <a:off x="256032" y="932688"/>
            <a:ext cx="7662672" cy="3666744"/>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en">
    <p:bg>
      <p:bgPr>
        <a:gradFill rotWithShape="0">
          <a:gsLst>
            <a:gs pos="0">
              <a:srgbClr val="8CEF29"/>
            </a:gs>
            <a:gs pos="13000">
              <a:srgbClr val="8CEF29"/>
            </a:gs>
            <a:gs pos="41000">
              <a:srgbClr val="169E30"/>
            </a:gs>
            <a:gs pos="100000">
              <a:srgbClr val="001707"/>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Subtitle and Content">
    <p:spTree>
      <p:nvGrpSpPr>
        <p:cNvPr id="1" name=""/>
        <p:cNvGrpSpPr/>
        <p:nvPr/>
      </p:nvGrpSpPr>
      <p:grpSpPr>
        <a:xfrm>
          <a:off x="0" y="0"/>
          <a:ext cx="0" cy="0"/>
          <a:chOff x="0" y="0"/>
          <a:chExt cx="0" cy="0"/>
        </a:xfrm>
      </p:grpSpPr>
      <p:pic>
        <p:nvPicPr>
          <p:cNvPr id="5" name="Picture 11"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6"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
        <p:nvSpPr>
          <p:cNvPr id="10"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Line, Subtitle and Content no angl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
        <p:nvSpPr>
          <p:cNvPr id="7"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with Subtitle">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Line with Subtitle no ang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5"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Line Only">
    <p:spTree>
      <p:nvGrpSpPr>
        <p:cNvPr id="1" name=""/>
        <p:cNvGrpSpPr/>
        <p:nvPr/>
      </p:nvGrpSpPr>
      <p:grpSpPr>
        <a:xfrm>
          <a:off x="0" y="0"/>
          <a:ext cx="0" cy="0"/>
          <a:chOff x="0" y="0"/>
          <a:chExt cx="0" cy="0"/>
        </a:xfrm>
      </p:grpSpPr>
      <p:pic>
        <p:nvPicPr>
          <p:cNvPr id="3"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Line Only no angl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Line, with Content">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Line, with Content no ang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Line, Subtitle and Content">
    <p:spTree>
      <p:nvGrpSpPr>
        <p:cNvPr id="1" name=""/>
        <p:cNvGrpSpPr/>
        <p:nvPr/>
      </p:nvGrpSpPr>
      <p:grpSpPr>
        <a:xfrm>
          <a:off x="0" y="0"/>
          <a:ext cx="0" cy="0"/>
          <a:chOff x="0" y="0"/>
          <a:chExt cx="0" cy="0"/>
        </a:xfrm>
      </p:grpSpPr>
      <p:pic>
        <p:nvPicPr>
          <p:cNvPr id="5" name="Picture 10"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6"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2" name="Text Placeholder 11"/>
          <p:cNvSpPr>
            <a:spLocks noGrp="1"/>
          </p:cNvSpPr>
          <p:nvPr>
            <p:ph type="body" sz="quarter" idx="1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Click to edit Master text styles</a:t>
            </a:r>
          </a:p>
        </p:txBody>
      </p:sp>
      <p:sp>
        <p:nvSpPr>
          <p:cNvPr id="10" name="Text Placeholder 13"/>
          <p:cNvSpPr>
            <a:spLocks noGrp="1"/>
          </p:cNvSpPr>
          <p:nvPr>
            <p:ph type="body" sz="quarter" idx="10"/>
          </p:nvPr>
        </p:nvSpPr>
        <p:spPr>
          <a:xfrm>
            <a:off x="256032" y="1628775"/>
            <a:ext cx="7662672" cy="2971801"/>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Line, Subtitle and Content no angl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1"/>
          <p:cNvSpPr>
            <a:spLocks noGrp="1"/>
          </p:cNvSpPr>
          <p:nvPr>
            <p:ph type="body" sz="quarter" idx="1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Click to edit Master text styles</a:t>
            </a:r>
          </a:p>
        </p:txBody>
      </p:sp>
      <p:sp>
        <p:nvSpPr>
          <p:cNvPr id="7" name="Text Placeholder 13"/>
          <p:cNvSpPr>
            <a:spLocks noGrp="1"/>
          </p:cNvSpPr>
          <p:nvPr>
            <p:ph type="body" sz="quarter" idx="10"/>
          </p:nvPr>
        </p:nvSpPr>
        <p:spPr>
          <a:xfrm>
            <a:off x="256032" y="1628775"/>
            <a:ext cx="7662672" cy="2971801"/>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Magenta">
    <p:bg>
      <p:bgPr>
        <a:gradFill rotWithShape="0">
          <a:gsLst>
            <a:gs pos="0">
              <a:srgbClr val="E862B8"/>
            </a:gs>
            <a:gs pos="13000">
              <a:srgbClr val="E862B8"/>
            </a:gs>
            <a:gs pos="41000">
              <a:srgbClr val="D31F6E"/>
            </a:gs>
            <a:gs pos="100000">
              <a:srgbClr val="26000C"/>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Line, with Subtitle">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1"/>
          <p:cNvSpPr>
            <a:spLocks noGrp="1"/>
          </p:cNvSpPr>
          <p:nvPr>
            <p:ph type="body" sz="quarter" idx="1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Line Title Only">
    <p:spTree>
      <p:nvGrpSpPr>
        <p:cNvPr id="1" name=""/>
        <p:cNvGrpSpPr/>
        <p:nvPr/>
      </p:nvGrpSpPr>
      <p:grpSpPr>
        <a:xfrm>
          <a:off x="0" y="0"/>
          <a:ext cx="0" cy="0"/>
          <a:chOff x="0" y="0"/>
          <a:chExt cx="0" cy="0"/>
        </a:xfrm>
      </p:grpSpPr>
      <p:pic>
        <p:nvPicPr>
          <p:cNvPr id="3"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7" name="Picture 15"/>
          <p:cNvPicPr>
            <a:picLocks noChangeArrowheads="1"/>
          </p:cNvPicPr>
          <p:nvPr userDrawn="1"/>
        </p:nvPicPr>
        <p:blipFill>
          <a:blip r:embed="rId2"/>
          <a:srcRect r="4964" b="2100"/>
          <a:stretch>
            <a:fillRect/>
          </a:stretch>
        </p:blipFill>
        <p:spPr bwMode="auto">
          <a:xfrm>
            <a:off x="7918450" y="-239713"/>
            <a:ext cx="1225550" cy="5383213"/>
          </a:xfrm>
          <a:prstGeom prst="rect">
            <a:avLst/>
          </a:prstGeom>
          <a:noFill/>
          <a:ln w="9525">
            <a:noFill/>
            <a:miter lim="800000"/>
            <a:headEnd/>
            <a:tailEnd/>
          </a:ln>
        </p:spPr>
      </p:pic>
      <p:sp>
        <p:nvSpPr>
          <p:cNvPr id="10" name="Title 8"/>
          <p:cNvSpPr>
            <a:spLocks noGrp="1"/>
          </p:cNvSpPr>
          <p:nvPr>
            <p:ph type="title"/>
          </p:nvPr>
        </p:nvSpPr>
        <p:spPr>
          <a:xfrm>
            <a:off x="265176" y="1261873"/>
            <a:ext cx="2700274" cy="458977"/>
          </a:xfrm>
          <a:prstGeom prst="rect">
            <a:avLst/>
          </a:prstGeom>
        </p:spPr>
        <p:txBody>
          <a:bodyPr/>
          <a:lstStyle>
            <a:lvl1pPr marL="173736" marR="0" indent="-173736" algn="l" defTabSz="914400" rtl="0" eaLnBrk="1" fontAlgn="auto" latinLnBrk="0" hangingPunct="1">
              <a:lnSpc>
                <a:spcPct val="100000"/>
              </a:lnSpc>
              <a:spcBef>
                <a:spcPts val="1000"/>
              </a:spcBef>
              <a:spcAft>
                <a:spcPts val="0"/>
              </a:spcAft>
              <a:buClrTx/>
              <a:buSzTx/>
              <a:buFontTx/>
              <a:buNone/>
              <a:tabLst/>
              <a:defRPr lang="en-US" sz="2000" kern="1200" cap="all" baseline="0" dirty="0" smtClean="0">
                <a:solidFill>
                  <a:srgbClr val="0098F6"/>
                </a:solidFill>
                <a:latin typeface="Futura Bk" pitchFamily="34" charset="0"/>
                <a:ea typeface="+mn-ea"/>
                <a:cs typeface="+mn-cs"/>
              </a:defRPr>
            </a:lvl1pPr>
          </a:lstStyle>
          <a:p>
            <a:r>
              <a:rPr lang="en-US" dirty="0" smtClean="0"/>
              <a:t>Click to edit Master title style</a:t>
            </a:r>
            <a:endParaRPr lang="en-US" dirty="0"/>
          </a:p>
        </p:txBody>
      </p:sp>
      <p:sp>
        <p:nvSpPr>
          <p:cNvPr id="13" name="Text Placeholder 18"/>
          <p:cNvSpPr>
            <a:spLocks noGrp="1"/>
          </p:cNvSpPr>
          <p:nvPr>
            <p:ph type="body" sz="quarter" idx="13"/>
          </p:nvPr>
        </p:nvSpPr>
        <p:spPr>
          <a:xfrm>
            <a:off x="252633" y="1805872"/>
            <a:ext cx="2712817" cy="2813753"/>
          </a:xfrm>
          <a:prstGeom prst="rect">
            <a:avLst/>
          </a:prstGeom>
        </p:spPr>
        <p:txBody>
          <a:bodyPr>
            <a:normAutofit/>
          </a:bodyPr>
          <a:lstStyle>
            <a:lvl1pPr marL="0" indent="0">
              <a:lnSpc>
                <a:spcPct val="110000"/>
              </a:lnSpc>
              <a:spcBef>
                <a:spcPts val="1000"/>
              </a:spcBef>
              <a:buClr>
                <a:srgbClr val="000000"/>
              </a:buClr>
              <a:buFont typeface="Futura Bk" pitchFamily="34" charset="0"/>
              <a:buNone/>
              <a:defRPr sz="2000">
                <a:solidFill>
                  <a:srgbClr val="000000"/>
                </a:solidFill>
                <a:latin typeface="Futura Bk" pitchFamily="34" charset="0"/>
              </a:defRPr>
            </a:lvl1pPr>
            <a:lvl2pPr marL="227013" indent="1588">
              <a:lnSpc>
                <a:spcPct val="100000"/>
              </a:lnSpc>
              <a:spcBef>
                <a:spcPts val="0"/>
              </a:spcBef>
              <a:defRPr sz="2000">
                <a:solidFill>
                  <a:schemeClr val="bg1"/>
                </a:solidFill>
                <a:latin typeface="Futura Bk" pitchFamily="34" charset="0"/>
              </a:defRPr>
            </a:lvl2pPr>
            <a:lvl3pPr marL="284163" indent="0">
              <a:lnSpc>
                <a:spcPct val="100000"/>
              </a:lnSpc>
              <a:buNone/>
              <a:defRPr sz="2000">
                <a:solidFill>
                  <a:schemeClr val="bg1"/>
                </a:solidFill>
                <a:latin typeface="Futura Bk" pitchFamily="34" charset="0"/>
              </a:defRPr>
            </a:lvl3pPr>
            <a:lvl4pPr marL="396875" indent="0">
              <a:lnSpc>
                <a:spcPct val="100000"/>
              </a:lnSpc>
              <a:buNone/>
              <a:defRPr sz="2000">
                <a:solidFill>
                  <a:schemeClr val="bg1"/>
                </a:solidFill>
                <a:latin typeface="Futura Bk" pitchFamily="34" charset="0"/>
              </a:defRPr>
            </a:lvl4pPr>
            <a:lvl5pPr marL="517525"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bg1"/>
                </a:solidFill>
                <a:latin typeface="Futura Bk" pitchFamily="34" charset="0"/>
              </a:defRPr>
            </a:lvl5pPr>
          </a:lstStyle>
          <a:p>
            <a:pPr lvl="0"/>
            <a:r>
              <a:rPr lang="en-US" dirty="0" smtClean="0"/>
              <a:t>Click to edit Master text styles</a:t>
            </a:r>
          </a:p>
        </p:txBody>
      </p:sp>
      <p:sp>
        <p:nvSpPr>
          <p:cNvPr id="22" name="Text Placeholder 21"/>
          <p:cNvSpPr>
            <a:spLocks noGrp="1"/>
          </p:cNvSpPr>
          <p:nvPr>
            <p:ph type="body" sz="quarter" idx="15"/>
          </p:nvPr>
        </p:nvSpPr>
        <p:spPr>
          <a:xfrm>
            <a:off x="3140158" y="1261873"/>
            <a:ext cx="2686050" cy="458977"/>
          </a:xfrm>
          <a:prstGeom prst="rect">
            <a:avLst/>
          </a:prstGeom>
        </p:spPr>
        <p:txBody>
          <a:bodyPr rtlCol="0">
            <a:noAutofit/>
          </a:bodyPr>
          <a:lstStyle>
            <a:lvl1pPr marL="173736" marR="0" indent="-173736" algn="l" defTabSz="914400" rtl="0" eaLnBrk="1" fontAlgn="auto" latinLnBrk="0" hangingPunct="1">
              <a:lnSpc>
                <a:spcPct val="100000"/>
              </a:lnSpc>
              <a:spcBef>
                <a:spcPts val="1000"/>
              </a:spcBef>
              <a:spcAft>
                <a:spcPts val="0"/>
              </a:spcAft>
              <a:buClrTx/>
              <a:buSzTx/>
              <a:buFontTx/>
              <a:buNone/>
              <a:tabLst/>
              <a:defRPr lang="en-US" sz="2000" kern="1200" cap="all" baseline="0" dirty="0">
                <a:solidFill>
                  <a:srgbClr val="0098F6"/>
                </a:solidFill>
                <a:latin typeface="Futura Bk" pitchFamily="34" charset="0"/>
                <a:ea typeface="+mn-ea"/>
                <a:cs typeface="+mn-cs"/>
              </a:defRPr>
            </a:lvl1pPr>
            <a:lvl2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2pPr>
            <a:lvl3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3pPr>
            <a:lvl4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4pPr>
            <a:lvl5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5pPr>
          </a:lstStyle>
          <a:p>
            <a:pPr lvl="0"/>
            <a:r>
              <a:rPr lang="en-US" dirty="0" smtClean="0"/>
              <a:t>Click to edit Master text styles</a:t>
            </a:r>
          </a:p>
        </p:txBody>
      </p:sp>
      <p:sp>
        <p:nvSpPr>
          <p:cNvPr id="14" name="Text Placeholder 13"/>
          <p:cNvSpPr>
            <a:spLocks noGrp="1"/>
          </p:cNvSpPr>
          <p:nvPr>
            <p:ph type="body" sz="quarter" idx="16"/>
          </p:nvPr>
        </p:nvSpPr>
        <p:spPr>
          <a:xfrm>
            <a:off x="233158" y="288022"/>
            <a:ext cx="8375904" cy="859536"/>
          </a:xfrm>
          <a:prstGeom prst="rect">
            <a:avLst/>
          </a:prstGeom>
        </p:spPr>
        <p:txBody>
          <a:bodyPr rtlCol="0">
            <a:noAutofit/>
          </a:bodyPr>
          <a:lstStyle>
            <a:lvl1pPr marL="0" marR="0" indent="0" algn="l" defTabSz="914400" rtl="0" eaLnBrk="1" fontAlgn="auto" latinLnBrk="0" hangingPunct="1">
              <a:lnSpc>
                <a:spcPts val="3100"/>
              </a:lnSpc>
              <a:spcBef>
                <a:spcPct val="0"/>
              </a:spcBef>
              <a:spcAft>
                <a:spcPts val="0"/>
              </a:spcAft>
              <a:buClrTx/>
              <a:buSzTx/>
              <a:buFontTx/>
              <a:buNone/>
              <a:tabLst/>
              <a:defRPr lang="en-US" sz="3100" kern="1200" cap="all" baseline="0" dirty="0" smtClean="0">
                <a:solidFill>
                  <a:srgbClr val="000000"/>
                </a:solidFill>
                <a:latin typeface="Futura Bk" pitchFamily="34" charset="0"/>
                <a:ea typeface="+mj-ea"/>
                <a:cs typeface="+mj-cs"/>
              </a:defRPr>
            </a:lvl1pPr>
          </a:lstStyle>
          <a:p>
            <a:pPr lvl="0"/>
            <a:r>
              <a:rPr lang="en-US" dirty="0" smtClean="0"/>
              <a:t>Click to edit Master text styles</a:t>
            </a:r>
          </a:p>
        </p:txBody>
      </p:sp>
      <p:sp>
        <p:nvSpPr>
          <p:cNvPr id="16" name="Text Placeholder 13"/>
          <p:cNvSpPr>
            <a:spLocks noGrp="1"/>
          </p:cNvSpPr>
          <p:nvPr>
            <p:ph type="body" sz="quarter" idx="10"/>
          </p:nvPr>
        </p:nvSpPr>
        <p:spPr>
          <a:xfrm>
            <a:off x="3136392" y="1801368"/>
            <a:ext cx="4846320" cy="281635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21" name="Title 8"/>
          <p:cNvSpPr>
            <a:spLocks noGrp="1"/>
          </p:cNvSpPr>
          <p:nvPr>
            <p:ph type="title"/>
          </p:nvPr>
        </p:nvSpPr>
        <p:spPr>
          <a:xfrm>
            <a:off x="234950" y="289433"/>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lang="en-US" sz="3100" kern="1200" cap="all" baseline="0" dirty="0">
                <a:solidFill>
                  <a:srgbClr val="000000"/>
                </a:solidFill>
                <a:latin typeface="Futura Bk" pitchFamily="34" charset="0"/>
                <a:ea typeface="+mj-ea"/>
                <a:cs typeface="+mj-cs"/>
              </a:defRPr>
            </a:lvl1pPr>
          </a:lstStyle>
          <a:p>
            <a:r>
              <a:rPr lang="en-US" dirty="0" smtClean="0"/>
              <a:t>Click to edit Master title style</a:t>
            </a:r>
            <a:endParaRPr lang="en-US" dirty="0"/>
          </a:p>
        </p:txBody>
      </p:sp>
      <p:sp>
        <p:nvSpPr>
          <p:cNvPr id="12" name="Text Placeholder 11"/>
          <p:cNvSpPr>
            <a:spLocks noGrp="1"/>
          </p:cNvSpPr>
          <p:nvPr>
            <p:ph type="body" sz="quarter" idx="17"/>
          </p:nvPr>
        </p:nvSpPr>
        <p:spPr>
          <a:xfrm>
            <a:off x="260351" y="1262481"/>
            <a:ext cx="2705099"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Click to edit Master text styles</a:t>
            </a:r>
          </a:p>
        </p:txBody>
      </p:sp>
      <p:sp>
        <p:nvSpPr>
          <p:cNvPr id="13" name="Text Placeholder 11"/>
          <p:cNvSpPr>
            <a:spLocks noGrp="1"/>
          </p:cNvSpPr>
          <p:nvPr>
            <p:ph type="body" sz="quarter" idx="18"/>
          </p:nvPr>
        </p:nvSpPr>
        <p:spPr>
          <a:xfrm>
            <a:off x="3136901" y="1262481"/>
            <a:ext cx="2705100"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Click to edit Master text styles</a:t>
            </a:r>
          </a:p>
        </p:txBody>
      </p:sp>
      <p:sp>
        <p:nvSpPr>
          <p:cNvPr id="17" name="Text Placeholder 11"/>
          <p:cNvSpPr>
            <a:spLocks noGrp="1"/>
          </p:cNvSpPr>
          <p:nvPr>
            <p:ph type="body" sz="quarter" idx="19"/>
          </p:nvPr>
        </p:nvSpPr>
        <p:spPr>
          <a:xfrm>
            <a:off x="5949951" y="1262481"/>
            <a:ext cx="2705100"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Click to edit Master text styles</a:t>
            </a:r>
          </a:p>
        </p:txBody>
      </p:sp>
      <p:sp>
        <p:nvSpPr>
          <p:cNvPr id="10" name="Text Placeholder 19"/>
          <p:cNvSpPr>
            <a:spLocks noGrp="1"/>
          </p:cNvSpPr>
          <p:nvPr>
            <p:ph type="body" sz="quarter" idx="20"/>
          </p:nvPr>
        </p:nvSpPr>
        <p:spPr>
          <a:xfrm>
            <a:off x="260351"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marL="568325" indent="-165100">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9"/>
          <p:cNvSpPr>
            <a:spLocks noGrp="1"/>
          </p:cNvSpPr>
          <p:nvPr>
            <p:ph type="body" sz="quarter" idx="21"/>
          </p:nvPr>
        </p:nvSpPr>
        <p:spPr>
          <a:xfrm>
            <a:off x="3136901"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9"/>
          <p:cNvSpPr>
            <a:spLocks noGrp="1"/>
          </p:cNvSpPr>
          <p:nvPr>
            <p:ph type="body" sz="quarter" idx="22"/>
          </p:nvPr>
        </p:nvSpPr>
        <p:spPr>
          <a:xfrm>
            <a:off x="5949696"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bg>
      <p:bgPr>
        <a:gradFill rotWithShape="0">
          <a:gsLst>
            <a:gs pos="0">
              <a:srgbClr val="00B3DE"/>
            </a:gs>
            <a:gs pos="13000">
              <a:srgbClr val="00B3DE"/>
            </a:gs>
            <a:gs pos="41000">
              <a:srgbClr val="0053FA"/>
            </a:gs>
            <a:gs pos="100000">
              <a:srgbClr val="121B2C"/>
            </a:gs>
          </a:gsLst>
          <a:lin ang="6300000"/>
        </a:gradFill>
        <a:effectLst/>
      </p:bgPr>
    </p:bg>
    <p:spTree>
      <p:nvGrpSpPr>
        <p:cNvPr id="1" name=""/>
        <p:cNvGrpSpPr/>
        <p:nvPr/>
      </p:nvGrpSpPr>
      <p:grpSpPr>
        <a:xfrm>
          <a:off x="0" y="0"/>
          <a:ext cx="0" cy="0"/>
          <a:chOff x="0" y="0"/>
          <a:chExt cx="0" cy="0"/>
        </a:xfrm>
      </p:grpSpPr>
      <p:pic>
        <p:nvPicPr>
          <p:cNvPr id="3"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2" name="Title 11"/>
          <p:cNvSpPr>
            <a:spLocks noGrp="1"/>
          </p:cNvSpPr>
          <p:nvPr>
            <p:ph type="title"/>
          </p:nvPr>
        </p:nvSpPr>
        <p:spPr>
          <a:xfrm>
            <a:off x="796065" y="1508760"/>
            <a:ext cx="7543800" cy="1746504"/>
          </a:xfrm>
          <a:prstGeom prst="rect">
            <a:avLst/>
          </a:prstGeom>
        </p:spPr>
        <p:txBody>
          <a:bodyPr anchor="ctr"/>
          <a:lstStyle>
            <a:lvl1pPr algn="ctr">
              <a:lnSpc>
                <a:spcPts val="4000"/>
              </a:lnSpc>
              <a:defRPr sz="4000">
                <a:solidFill>
                  <a:schemeClr val="bg1"/>
                </a:solidFill>
                <a:latin typeface="+mj-lt"/>
              </a:defRPr>
            </a:lvl1pPr>
          </a:lstStyle>
          <a:p>
            <a:r>
              <a:rPr lang="en-US" dirty="0" smtClean="0"/>
              <a:t>Click to edit Master title style</a:t>
            </a:r>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d">
    <p:bg>
      <p:bgPr>
        <a:gradFill rotWithShape="0">
          <a:gsLst>
            <a:gs pos="0">
              <a:srgbClr val="FCB504"/>
            </a:gs>
            <a:gs pos="27000">
              <a:srgbClr val="EE4432"/>
            </a:gs>
            <a:gs pos="50999">
              <a:srgbClr val="C00000"/>
            </a:gs>
            <a:gs pos="100000">
              <a:srgbClr val="26000C"/>
            </a:gs>
          </a:gsLst>
          <a:lin ang="60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Multi">
    <p:bg>
      <p:bgPr>
        <a:gradFill rotWithShape="0">
          <a:gsLst>
            <a:gs pos="0">
              <a:srgbClr val="F2AB05"/>
            </a:gs>
            <a:gs pos="13000">
              <a:srgbClr val="F2AB05"/>
            </a:gs>
            <a:gs pos="34000">
              <a:srgbClr val="E8610D"/>
            </a:gs>
            <a:gs pos="75000">
              <a:srgbClr val="D10063"/>
            </a:gs>
            <a:gs pos="100000">
              <a:srgbClr val="31011A"/>
            </a:gs>
          </a:gsLst>
          <a:lin ang="6300000"/>
        </a:gradFill>
        <a:effectLst/>
      </p:bgPr>
    </p:bg>
    <p:spTree>
      <p:nvGrpSpPr>
        <p:cNvPr id="1" name=""/>
        <p:cNvGrpSpPr/>
        <p:nvPr/>
      </p:nvGrpSpPr>
      <p:grpSpPr>
        <a:xfrm>
          <a:off x="0" y="0"/>
          <a:ext cx="0" cy="0"/>
          <a:chOff x="0" y="0"/>
          <a:chExt cx="0" cy="0"/>
        </a:xfrm>
      </p:grpSpPr>
      <p:pic>
        <p:nvPicPr>
          <p:cNvPr id="4" name="Picture 13"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ray">
    <p:bg>
      <p:bgPr>
        <a:gradFill rotWithShape="0">
          <a:gsLst>
            <a:gs pos="0">
              <a:srgbClr val="5D5F62"/>
            </a:gs>
            <a:gs pos="89999">
              <a:srgbClr val="1A1819"/>
            </a:gs>
            <a:gs pos="100000">
              <a:srgbClr val="1A1819"/>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4" name="Picture 2" descr="C:\Documents and Settings\adam\Desktop\taxi.png"/>
          <p:cNvPicPr>
            <a:picLocks noChangeAspect="1" noChangeArrowheads="1"/>
          </p:cNvPicPr>
          <p:nvPr userDrawn="1"/>
        </p:nvPicPr>
        <p:blipFill>
          <a:blip r:embed="rId2"/>
          <a:srcRect t="127" b="294"/>
          <a:stretch>
            <a:fillRect/>
          </a:stretch>
        </p:blipFill>
        <p:spPr bwMode="auto">
          <a:xfrm>
            <a:off x="3711575" y="0"/>
            <a:ext cx="5432425" cy="5143500"/>
          </a:xfrm>
          <a:prstGeom prst="rect">
            <a:avLst/>
          </a:prstGeom>
          <a:noFill/>
          <a:ln w="9525">
            <a:noFill/>
            <a:miter lim="800000"/>
            <a:headEnd/>
            <a:tailEnd/>
          </a:ln>
        </p:spPr>
      </p:pic>
      <p:sp>
        <p:nvSpPr>
          <p:cNvPr id="5" name="Freeform 6"/>
          <p:cNvSpPr>
            <a:spLocks/>
          </p:cNvSpPr>
          <p:nvPr userDrawn="1"/>
        </p:nvSpPr>
        <p:spPr bwMode="white">
          <a:xfrm>
            <a:off x="0" y="-3175"/>
            <a:ext cx="4951413" cy="5153025"/>
          </a:xfrm>
          <a:custGeom>
            <a:avLst/>
            <a:gdLst/>
            <a:ahLst/>
            <a:cxnLst>
              <a:cxn ang="0">
                <a:pos x="0" y="0"/>
              </a:cxn>
              <a:cxn ang="0">
                <a:pos x="0" y="6328"/>
              </a:cxn>
              <a:cxn ang="0">
                <a:pos x="4554" y="6328"/>
              </a:cxn>
              <a:cxn ang="0">
                <a:pos x="6047" y="0"/>
              </a:cxn>
              <a:cxn ang="0">
                <a:pos x="0" y="0"/>
              </a:cxn>
            </a:cxnLst>
            <a:rect l="0" t="0" r="r" b="b"/>
            <a:pathLst>
              <a:path w="6047" h="6328">
                <a:moveTo>
                  <a:pt x="0" y="0"/>
                </a:moveTo>
                <a:lnTo>
                  <a:pt x="0" y="6328"/>
                </a:lnTo>
                <a:lnTo>
                  <a:pt x="4554" y="6328"/>
                </a:lnTo>
                <a:lnTo>
                  <a:pt x="6047" y="0"/>
                </a:lnTo>
                <a:lnTo>
                  <a:pt x="0"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7" name="TextBox 7"/>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8" name="TextBox 11"/>
          <p:cNvSpPr txBox="1"/>
          <p:nvPr userDrawn="1"/>
        </p:nvSpPr>
        <p:spPr bwMode="gray">
          <a:xfrm>
            <a:off x="249238" y="4805363"/>
            <a:ext cx="384175" cy="200025"/>
          </a:xfrm>
          <a:prstGeom prst="rect">
            <a:avLst/>
          </a:prstGeom>
          <a:noFill/>
        </p:spPr>
        <p:txBody>
          <a:bodyPr>
            <a:spAutoFit/>
          </a:bodyPr>
          <a:lstStyle/>
          <a:p>
            <a:pPr>
              <a:defRPr/>
            </a:pPr>
            <a:fld id="{6752C3B6-0DE5-4B79-A0EC-4398E3DF0349}"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3" name="Subtitle 2"/>
          <p:cNvSpPr>
            <a:spLocks noGrp="1"/>
          </p:cNvSpPr>
          <p:nvPr>
            <p:ph type="subTitle" idx="1"/>
          </p:nvPr>
        </p:nvSpPr>
        <p:spPr bwMode="black">
          <a:xfrm>
            <a:off x="242788" y="3639312"/>
            <a:ext cx="3547872" cy="886968"/>
          </a:xfrm>
          <a:prstGeom prst="rect">
            <a:avLst/>
          </a:prstGeom>
        </p:spPr>
        <p:txBody>
          <a:bodyPr rtlCol="0"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lang="en-US" sz="1500" kern="1200" dirty="0" smtClean="0">
                <a:solidFill>
                  <a:schemeClr val="bg1"/>
                </a:solidFill>
                <a:latin typeface="Futura Bk"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itle 10"/>
          <p:cNvSpPr>
            <a:spLocks noGrp="1"/>
          </p:cNvSpPr>
          <p:nvPr>
            <p:ph type="title"/>
          </p:nvPr>
        </p:nvSpPr>
        <p:spPr bwMode="black">
          <a:xfrm>
            <a:off x="246888" y="301752"/>
            <a:ext cx="3944112" cy="2136648"/>
          </a:xfrm>
          <a:prstGeom prst="rect">
            <a:avLst/>
          </a:prstGeom>
        </p:spPr>
        <p:txBody>
          <a:bodyPr/>
          <a:lstStyle>
            <a:lvl1pPr algn="l" defTabSz="914400" rtl="0" eaLnBrk="1" latinLnBrk="0" hangingPunct="1">
              <a:lnSpc>
                <a:spcPts val="3100"/>
              </a:lnSpc>
              <a:spcBef>
                <a:spcPct val="0"/>
              </a:spcBef>
              <a:buNone/>
              <a:defRPr lang="en-US" sz="3100" kern="1200" baseline="0" dirty="0">
                <a:solidFill>
                  <a:schemeClr val="bg1"/>
                </a:solidFill>
                <a:latin typeface="Futura Bk" pitchFamily="34" charset="0"/>
                <a:ea typeface="+mj-ea"/>
                <a:cs typeface="+mj-cs"/>
              </a:defRPr>
            </a:lvl1pPr>
          </a:lstStyle>
          <a:p>
            <a:r>
              <a:rPr lang="en-US" dirty="0" smtClean="0"/>
              <a:t>Click to edit Master 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2" name="Picture 6" descr="shaghai_3.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3" name="TextBox 8"/>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4" name="TextBox 10"/>
          <p:cNvSpPr txBox="1"/>
          <p:nvPr userDrawn="1"/>
        </p:nvSpPr>
        <p:spPr bwMode="gray">
          <a:xfrm>
            <a:off x="249238" y="4805363"/>
            <a:ext cx="384175" cy="200025"/>
          </a:xfrm>
          <a:prstGeom prst="rect">
            <a:avLst/>
          </a:prstGeom>
          <a:noFill/>
        </p:spPr>
        <p:txBody>
          <a:bodyPr>
            <a:spAutoFit/>
          </a:bodyPr>
          <a:lstStyle/>
          <a:p>
            <a:pPr>
              <a:defRPr/>
            </a:pPr>
            <a:fld id="{1FCC795A-89F9-4309-8C6D-9B0C03F752DD}"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5"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With Text">
    <p:spTree>
      <p:nvGrpSpPr>
        <p:cNvPr id="1" name=""/>
        <p:cNvGrpSpPr/>
        <p:nvPr/>
      </p:nvGrpSpPr>
      <p:grpSpPr>
        <a:xfrm>
          <a:off x="0" y="0"/>
          <a:ext cx="0" cy="0"/>
          <a:chOff x="0" y="0"/>
          <a:chExt cx="0" cy="0"/>
        </a:xfrm>
      </p:grpSpPr>
      <p:pic>
        <p:nvPicPr>
          <p:cNvPr id="3" name="Picture 8" descr="shaghai_3.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4" name="TextBox 11"/>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5" name="TextBox 13"/>
          <p:cNvSpPr txBox="1"/>
          <p:nvPr userDrawn="1"/>
        </p:nvSpPr>
        <p:spPr bwMode="gray">
          <a:xfrm>
            <a:off x="249238" y="4805363"/>
            <a:ext cx="384175" cy="200025"/>
          </a:xfrm>
          <a:prstGeom prst="rect">
            <a:avLst/>
          </a:prstGeom>
          <a:noFill/>
        </p:spPr>
        <p:txBody>
          <a:bodyPr>
            <a:spAutoFit/>
          </a:bodyPr>
          <a:lstStyle/>
          <a:p>
            <a:pPr>
              <a:defRPr/>
            </a:pPr>
            <a:fld id="{D3BDA28F-8081-4BAE-B808-07A3C8891E48}"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6"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white">
          <a:xfrm>
            <a:off x="246888" y="3685032"/>
            <a:ext cx="4315968" cy="859536"/>
          </a:xfrm>
          <a:prstGeom prst="rect">
            <a:avLst/>
          </a:prstGeom>
        </p:spPr>
        <p:txBody>
          <a:bodyPr wrap="square" anchor="b"/>
          <a:lstStyle>
            <a:lvl1pPr algn="l">
              <a:lnSpc>
                <a:spcPct val="100000"/>
              </a:lnSpc>
              <a:defRPr sz="2400" cap="none" baseline="0">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extBox 8"/>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10" name="TextBox 9"/>
          <p:cNvSpPr txBox="1"/>
          <p:nvPr userDrawn="1"/>
        </p:nvSpPr>
        <p:spPr bwMode="gray">
          <a:xfrm>
            <a:off x="249238" y="4805363"/>
            <a:ext cx="384175" cy="200025"/>
          </a:xfrm>
          <a:prstGeom prst="rect">
            <a:avLst/>
          </a:prstGeom>
          <a:noFill/>
        </p:spPr>
        <p:txBody>
          <a:bodyPr>
            <a:spAutoFit/>
          </a:bodyPr>
          <a:lstStyle/>
          <a:p>
            <a:pPr>
              <a:defRPr/>
            </a:pPr>
            <a:fld id="{794C8857-143B-462D-8910-CEF3459A0556}"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7" name="Title Placeholder 6"/>
          <p:cNvSpPr>
            <a:spLocks noGrp="1"/>
          </p:cNvSpPr>
          <p:nvPr>
            <p:ph type="title"/>
          </p:nvPr>
        </p:nvSpPr>
        <p:spPr>
          <a:xfrm>
            <a:off x="238125" y="292100"/>
            <a:ext cx="8375650" cy="857250"/>
          </a:xfrm>
          <a:prstGeom prst="rect">
            <a:avLst/>
          </a:prstGeom>
        </p:spPr>
        <p:txBody>
          <a:bodyPr vert="horz" lIns="91440" tIns="45720" rIns="91440" bIns="45720" rtlCol="0" anchor="t" anchorCtr="0">
            <a:noAutofit/>
          </a:bodyPr>
          <a:lstStyle/>
          <a:p>
            <a:r>
              <a:rPr lang="en-US" dirty="0" smtClean="0"/>
              <a:t>DOUBLE LINE TITLE </a:t>
            </a:r>
            <a:br>
              <a:rPr lang="en-US" dirty="0" smtClean="0"/>
            </a:br>
            <a:r>
              <a:rPr lang="en-US" dirty="0" smtClean="0"/>
              <a:t>FOR ADDED CONTENT</a:t>
            </a:r>
            <a:endParaRPr lang="en-US" dirty="0"/>
          </a:p>
        </p:txBody>
      </p:sp>
      <p:sp>
        <p:nvSpPr>
          <p:cNvPr id="1029" name="Text Placeholder 7"/>
          <p:cNvSpPr>
            <a:spLocks noGrp="1"/>
          </p:cNvSpPr>
          <p:nvPr>
            <p:ph type="body" idx="1"/>
          </p:nvPr>
        </p:nvSpPr>
        <p:spPr bwMode="auto">
          <a:xfrm>
            <a:off x="255588" y="1316038"/>
            <a:ext cx="8229600" cy="3282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6" r:id="rId34"/>
    <p:sldLayoutId id="2147483742" r:id="rId35"/>
  </p:sldLayoutIdLst>
  <p:transition/>
  <p:timing>
    <p:tnLst>
      <p:par>
        <p:cTn id="1" dur="indefinite" restart="never" nodeType="tmRoot"/>
      </p:par>
    </p:tnLst>
  </p:timing>
  <p:hf hdr="0" ftr="0" dt="0"/>
  <p:txStyles>
    <p:titleStyle>
      <a:lvl1pPr algn="l" rtl="0" eaLnBrk="0" fontAlgn="base" hangingPunct="0">
        <a:lnSpc>
          <a:spcPts val="3100"/>
        </a:lnSpc>
        <a:spcBef>
          <a:spcPct val="0"/>
        </a:spcBef>
        <a:spcAft>
          <a:spcPct val="0"/>
        </a:spcAft>
        <a:defRPr lang="en-US" sz="3100" kern="1200" cap="all" dirty="0">
          <a:solidFill>
            <a:srgbClr val="000000"/>
          </a:solidFill>
          <a:latin typeface="Futura Bk" pitchFamily="34" charset="0"/>
          <a:ea typeface="+mj-ea"/>
          <a:cs typeface="+mj-cs"/>
        </a:defRPr>
      </a:lvl1pPr>
      <a:lvl2pPr algn="l" rtl="0" eaLnBrk="0" fontAlgn="base" hangingPunct="0">
        <a:lnSpc>
          <a:spcPts val="3100"/>
        </a:lnSpc>
        <a:spcBef>
          <a:spcPct val="0"/>
        </a:spcBef>
        <a:spcAft>
          <a:spcPct val="0"/>
        </a:spcAft>
        <a:defRPr sz="3100">
          <a:solidFill>
            <a:srgbClr val="000000"/>
          </a:solidFill>
          <a:latin typeface="Futura Bk" pitchFamily="34" charset="0"/>
        </a:defRPr>
      </a:lvl2pPr>
      <a:lvl3pPr algn="l" rtl="0" eaLnBrk="0" fontAlgn="base" hangingPunct="0">
        <a:lnSpc>
          <a:spcPts val="3100"/>
        </a:lnSpc>
        <a:spcBef>
          <a:spcPct val="0"/>
        </a:spcBef>
        <a:spcAft>
          <a:spcPct val="0"/>
        </a:spcAft>
        <a:defRPr sz="3100">
          <a:solidFill>
            <a:srgbClr val="000000"/>
          </a:solidFill>
          <a:latin typeface="Futura Bk" pitchFamily="34" charset="0"/>
        </a:defRPr>
      </a:lvl3pPr>
      <a:lvl4pPr algn="l" rtl="0" eaLnBrk="0" fontAlgn="base" hangingPunct="0">
        <a:lnSpc>
          <a:spcPts val="3100"/>
        </a:lnSpc>
        <a:spcBef>
          <a:spcPct val="0"/>
        </a:spcBef>
        <a:spcAft>
          <a:spcPct val="0"/>
        </a:spcAft>
        <a:defRPr sz="3100">
          <a:solidFill>
            <a:srgbClr val="000000"/>
          </a:solidFill>
          <a:latin typeface="Futura Bk" pitchFamily="34" charset="0"/>
        </a:defRPr>
      </a:lvl4pPr>
      <a:lvl5pPr algn="l" rtl="0" eaLnBrk="0" fontAlgn="base" hangingPunct="0">
        <a:lnSpc>
          <a:spcPts val="3100"/>
        </a:lnSpc>
        <a:spcBef>
          <a:spcPct val="0"/>
        </a:spcBef>
        <a:spcAft>
          <a:spcPct val="0"/>
        </a:spcAft>
        <a:defRPr sz="3100">
          <a:solidFill>
            <a:srgbClr val="000000"/>
          </a:solidFill>
          <a:latin typeface="Futura Bk" pitchFamily="34" charset="0"/>
        </a:defRPr>
      </a:lvl5pPr>
      <a:lvl6pPr marL="457200" algn="l" rtl="0" fontAlgn="base">
        <a:lnSpc>
          <a:spcPts val="3100"/>
        </a:lnSpc>
        <a:spcBef>
          <a:spcPct val="0"/>
        </a:spcBef>
        <a:spcAft>
          <a:spcPct val="0"/>
        </a:spcAft>
        <a:defRPr sz="3100">
          <a:solidFill>
            <a:srgbClr val="000000"/>
          </a:solidFill>
          <a:latin typeface="Futura Bk" pitchFamily="34" charset="0"/>
        </a:defRPr>
      </a:lvl6pPr>
      <a:lvl7pPr marL="914400" algn="l" rtl="0" fontAlgn="base">
        <a:lnSpc>
          <a:spcPts val="3100"/>
        </a:lnSpc>
        <a:spcBef>
          <a:spcPct val="0"/>
        </a:spcBef>
        <a:spcAft>
          <a:spcPct val="0"/>
        </a:spcAft>
        <a:defRPr sz="3100">
          <a:solidFill>
            <a:srgbClr val="000000"/>
          </a:solidFill>
          <a:latin typeface="Futura Bk" pitchFamily="34" charset="0"/>
        </a:defRPr>
      </a:lvl7pPr>
      <a:lvl8pPr marL="1371600" algn="l" rtl="0" fontAlgn="base">
        <a:lnSpc>
          <a:spcPts val="3100"/>
        </a:lnSpc>
        <a:spcBef>
          <a:spcPct val="0"/>
        </a:spcBef>
        <a:spcAft>
          <a:spcPct val="0"/>
        </a:spcAft>
        <a:defRPr sz="3100">
          <a:solidFill>
            <a:srgbClr val="000000"/>
          </a:solidFill>
          <a:latin typeface="Futura Bk" pitchFamily="34" charset="0"/>
        </a:defRPr>
      </a:lvl8pPr>
      <a:lvl9pPr marL="1828800" algn="l" rtl="0" fontAlgn="base">
        <a:lnSpc>
          <a:spcPts val="3100"/>
        </a:lnSpc>
        <a:spcBef>
          <a:spcPct val="0"/>
        </a:spcBef>
        <a:spcAft>
          <a:spcPct val="0"/>
        </a:spcAft>
        <a:defRPr sz="3100">
          <a:solidFill>
            <a:srgbClr val="000000"/>
          </a:solidFill>
          <a:latin typeface="Futura Bk" pitchFamily="34" charset="0"/>
        </a:defRPr>
      </a:lvl9pPr>
    </p:titleStyle>
    <p:bodyStyle>
      <a:lvl1pPr marL="225425" indent="-225425" algn="l" rtl="0" eaLnBrk="0" fontAlgn="base" hangingPunct="0">
        <a:lnSpc>
          <a:spcPct val="110000"/>
        </a:lnSpc>
        <a:spcBef>
          <a:spcPts val="1000"/>
        </a:spcBef>
        <a:spcAft>
          <a:spcPct val="0"/>
        </a:spcAft>
        <a:buClr>
          <a:srgbClr val="000000"/>
        </a:buClr>
        <a:buSzPct val="100000"/>
        <a:buFont typeface="Futura Bk" pitchFamily="34" charset="0"/>
        <a:buChar char="–"/>
        <a:defRPr sz="2000" kern="1200">
          <a:solidFill>
            <a:srgbClr val="000000"/>
          </a:solidFill>
          <a:latin typeface="+mn-lt"/>
          <a:ea typeface="+mn-ea"/>
          <a:cs typeface="+mn-cs"/>
        </a:defRPr>
      </a:lvl1pPr>
      <a:lvl2pPr marL="342900" indent="-114300" algn="l" rtl="0" eaLnBrk="0" fontAlgn="base" hangingPunct="0">
        <a:lnSpc>
          <a:spcPct val="110000"/>
        </a:lnSpc>
        <a:spcBef>
          <a:spcPts val="500"/>
        </a:spcBef>
        <a:spcAft>
          <a:spcPct val="0"/>
        </a:spcAft>
        <a:buClr>
          <a:srgbClr val="000000"/>
        </a:buClr>
        <a:buSzPct val="80000"/>
        <a:buFont typeface="Arial" charset="0"/>
        <a:buChar char="•"/>
        <a:defRPr sz="1600" kern="1200">
          <a:solidFill>
            <a:srgbClr val="000000"/>
          </a:solidFill>
          <a:latin typeface="+mn-lt"/>
          <a:ea typeface="+mn-ea"/>
          <a:cs typeface="+mn-cs"/>
        </a:defRPr>
      </a:lvl2pPr>
      <a:lvl3pPr marL="571500" indent="-171450" algn="l" rtl="0" eaLnBrk="0" fontAlgn="base" hangingPunct="0">
        <a:lnSpc>
          <a:spcPct val="110000"/>
        </a:lnSpc>
        <a:spcBef>
          <a:spcPts val="400"/>
        </a:spcBef>
        <a:spcAft>
          <a:spcPct val="0"/>
        </a:spcAft>
        <a:buClr>
          <a:srgbClr val="000000"/>
        </a:buClr>
        <a:buFont typeface="Futura Bk" pitchFamily="34" charset="0"/>
        <a:buChar char="−"/>
        <a:defRPr sz="1200" kern="1200">
          <a:solidFill>
            <a:srgbClr val="000000"/>
          </a:solidFill>
          <a:latin typeface="+mn-lt"/>
          <a:ea typeface="+mn-ea"/>
          <a:cs typeface="+mn-cs"/>
        </a:defRPr>
      </a:lvl3pPr>
      <a:lvl4pPr marL="800100" indent="-114300" algn="l" rtl="0" eaLnBrk="0" fontAlgn="base" hangingPunct="0">
        <a:lnSpc>
          <a:spcPct val="110000"/>
        </a:lnSpc>
        <a:spcBef>
          <a:spcPts val="400"/>
        </a:spcBef>
        <a:spcAft>
          <a:spcPct val="0"/>
        </a:spcAft>
        <a:buClr>
          <a:srgbClr val="000000"/>
        </a:buClr>
        <a:buSzPct val="80000"/>
        <a:buFont typeface="Arial" charset="0"/>
        <a:buChar char="•"/>
        <a:defRPr sz="1200" kern="1200">
          <a:solidFill>
            <a:srgbClr val="000000"/>
          </a:solidFill>
          <a:latin typeface="+mn-lt"/>
          <a:ea typeface="+mn-ea"/>
          <a:cs typeface="+mn-cs"/>
        </a:defRPr>
      </a:lvl4pPr>
      <a:lvl5pPr marL="1028700" indent="-171450" algn="l" rtl="0" eaLnBrk="0" fontAlgn="base" hangingPunct="0">
        <a:lnSpc>
          <a:spcPct val="110000"/>
        </a:lnSpc>
        <a:spcBef>
          <a:spcPts val="400"/>
        </a:spcBef>
        <a:spcAft>
          <a:spcPct val="0"/>
        </a:spcAft>
        <a:buClr>
          <a:srgbClr val="000000"/>
        </a:buClr>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wmf"/><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wmf"/><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20.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www.trustedcomputinggroup.org/" TargetMode="External"/><Relationship Id="rId2" Type="http://schemas.openxmlformats.org/officeDocument/2006/relationships/image" Target="../media/image13.wmf"/><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gif"/></Relationships>
</file>

<file path=ppt/slides/_rels/slide65.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gif"/></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hyperlink" Target="http://www.hpl.hp.com/techreports/2010/HPL-2010-12.html" TargetMode="Externa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0.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hyperlink" Target="http://www.encore-project.info/" TargetMode="Externa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3" Type="http://schemas.openxmlformats.org/officeDocument/2006/relationships/hyperlink" Target="http://finchannel.com/Main_News/B_Schools/66174_LSE%3A_Turning_off_the_tap_for_online_personal_data_-_prototype_system_unveiled_by_EnCoRe_/" TargetMode="External"/><Relationship Id="rId2" Type="http://schemas.openxmlformats.org/officeDocument/2006/relationships/hyperlink" Target="http://www.v3.co.uk/v3/news/2265665/hp-working-privacy-tool" TargetMode="External"/><Relationship Id="rId1" Type="http://schemas.openxmlformats.org/officeDocument/2006/relationships/slideLayout" Target="../slideLayouts/slideLayout28.xml"/><Relationship Id="rId4" Type="http://schemas.openxmlformats.org/officeDocument/2006/relationships/hyperlink" Target="http://www.encore-project.info/" TargetMode="Externa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8.xml"/><Relationship Id="rId1" Type="http://schemas.openxmlformats.org/officeDocument/2006/relationships/vmlDrawing" Target="../drawings/vmlDrawing6.v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ubtitle 1"/>
          <p:cNvSpPr>
            <a:spLocks noGrp="1"/>
          </p:cNvSpPr>
          <p:nvPr>
            <p:ph type="subTitle" idx="1"/>
          </p:nvPr>
        </p:nvSpPr>
        <p:spPr>
          <a:xfrm>
            <a:off x="266700" y="2492375"/>
            <a:ext cx="4000500" cy="1635125"/>
          </a:xfrm>
        </p:spPr>
        <p:txBody>
          <a:bodyPr/>
          <a:lstStyle/>
          <a:p>
            <a:pPr fontAlgn="base">
              <a:spcBef>
                <a:spcPct val="0"/>
              </a:spcBef>
              <a:spcAft>
                <a:spcPct val="0"/>
              </a:spcAft>
            </a:pPr>
            <a:endParaRPr sz="1700"/>
          </a:p>
          <a:p>
            <a:pPr fontAlgn="base">
              <a:spcBef>
                <a:spcPct val="0"/>
              </a:spcBef>
              <a:spcAft>
                <a:spcPct val="0"/>
              </a:spcAft>
            </a:pPr>
            <a:r>
              <a:rPr sz="1700"/>
              <a:t>Marco Casassa Mont</a:t>
            </a:r>
          </a:p>
          <a:p>
            <a:pPr fontAlgn="base">
              <a:spcBef>
                <a:spcPct val="0"/>
              </a:spcBef>
              <a:spcAft>
                <a:spcPct val="0"/>
              </a:spcAft>
            </a:pPr>
            <a:r>
              <a:rPr sz="1200"/>
              <a:t>(marco.casassa-mont@hp.com) </a:t>
            </a:r>
          </a:p>
          <a:p>
            <a:pPr fontAlgn="base">
              <a:spcBef>
                <a:spcPct val="0"/>
              </a:spcBef>
              <a:spcAft>
                <a:spcPct val="0"/>
              </a:spcAft>
            </a:pPr>
            <a:r>
              <a:rPr sz="1700"/>
              <a:t>Senior Researcher </a:t>
            </a:r>
          </a:p>
          <a:p>
            <a:pPr fontAlgn="base">
              <a:spcBef>
                <a:spcPct val="0"/>
              </a:spcBef>
              <a:spcAft>
                <a:spcPct val="0"/>
              </a:spcAft>
            </a:pPr>
            <a:r>
              <a:rPr sz="1700"/>
              <a:t>Systems Security Lab, HP Labs, Bristol</a:t>
            </a:r>
          </a:p>
          <a:p>
            <a:pPr fontAlgn="base">
              <a:spcBef>
                <a:spcPct val="0"/>
              </a:spcBef>
              <a:spcAft>
                <a:spcPct val="0"/>
              </a:spcAft>
            </a:pPr>
            <a:endParaRPr sz="1700"/>
          </a:p>
        </p:txBody>
      </p:sp>
      <p:sp>
        <p:nvSpPr>
          <p:cNvPr id="39938" name="Title 2"/>
          <p:cNvSpPr>
            <a:spLocks noGrp="1"/>
          </p:cNvSpPr>
          <p:nvPr>
            <p:ph type="title"/>
          </p:nvPr>
        </p:nvSpPr>
        <p:spPr>
          <a:xfrm>
            <a:off x="247650" y="301625"/>
            <a:ext cx="3943350" cy="2136775"/>
          </a:xfrm>
        </p:spPr>
        <p:txBody>
          <a:bodyPr wrap="square" numCol="1" compatLnSpc="1">
            <a:prstTxWarp prst="textNoShape">
              <a:avLst/>
            </a:prstTxWarp>
          </a:bodyPr>
          <a:lstStyle/>
          <a:p>
            <a:r>
              <a:rPr cap="none" smtClean="0"/>
              <a:t>On The Future of Information Society: Emerging Trends, Security Threats and Opportunities</a:t>
            </a:r>
          </a:p>
        </p:txBody>
      </p:sp>
      <p:sp>
        <p:nvSpPr>
          <p:cNvPr id="39939" name="Subtitle 1"/>
          <p:cNvSpPr>
            <a:spLocks/>
          </p:cNvSpPr>
          <p:nvPr/>
        </p:nvSpPr>
        <p:spPr bwMode="black">
          <a:xfrm>
            <a:off x="306388" y="4246563"/>
            <a:ext cx="3548062" cy="452437"/>
          </a:xfrm>
          <a:prstGeom prst="rect">
            <a:avLst/>
          </a:prstGeom>
          <a:noFill/>
          <a:ln w="9525">
            <a:noFill/>
            <a:miter lim="800000"/>
            <a:headEnd/>
            <a:tailEnd/>
          </a:ln>
        </p:spPr>
        <p:txBody>
          <a:bodyPr anchor="b"/>
          <a:lstStyle/>
          <a:p>
            <a:pPr>
              <a:lnSpc>
                <a:spcPct val="120000"/>
              </a:lnSpc>
              <a:buSzPct val="100000"/>
            </a:pPr>
            <a:r>
              <a:rPr lang="en-US" sz="1500">
                <a:solidFill>
                  <a:schemeClr val="bg1"/>
                </a:solidFill>
                <a:latin typeface="Futura Bk" pitchFamily="34" charset="0"/>
              </a:rPr>
              <a:t>IEEE i-Society 2010</a:t>
            </a:r>
          </a:p>
          <a:p>
            <a:pPr>
              <a:lnSpc>
                <a:spcPct val="120000"/>
              </a:lnSpc>
              <a:buSzPct val="100000"/>
            </a:pPr>
            <a:r>
              <a:rPr lang="en-US" sz="1500">
                <a:solidFill>
                  <a:schemeClr val="bg1"/>
                </a:solidFill>
                <a:latin typeface="Futura Bk" pitchFamily="34" charset="0"/>
              </a:rPr>
              <a:t>30 June 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Adoption of Services in</a:t>
            </a:r>
            <a:br>
              <a:rPr cap="none" smtClean="0">
                <a:solidFill>
                  <a:schemeClr val="bg1"/>
                </a:solidFill>
              </a:rPr>
            </a:br>
            <a:r>
              <a:rPr cap="none" smtClean="0">
                <a:solidFill>
                  <a:schemeClr val="bg1"/>
                </a:solidFill>
              </a:rPr>
              <a:t>the Cloud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6"/>
          <p:cNvSpPr>
            <a:spLocks noGrp="1"/>
          </p:cNvSpPr>
          <p:nvPr>
            <p:ph type="title" idx="4294967295"/>
          </p:nvPr>
        </p:nvSpPr>
        <p:spPr bwMode="auto">
          <a:xfrm>
            <a:off x="0" y="142875"/>
            <a:ext cx="8375650" cy="504825"/>
          </a:xfrm>
          <a:noFill/>
        </p:spPr>
        <p:txBody>
          <a:bodyPr wrap="square" numCol="1" compatLnSpc="1">
            <a:prstTxWarp prst="textNoShape">
              <a:avLst/>
            </a:prstTxWarp>
          </a:bodyPr>
          <a:lstStyle/>
          <a:p>
            <a:pPr eaLnBrk="1" hangingPunct="1"/>
            <a:r>
              <a:rPr cap="none" smtClean="0"/>
              <a:t>Services in the Cloud                              [1/2]</a:t>
            </a:r>
          </a:p>
        </p:txBody>
      </p:sp>
      <p:sp>
        <p:nvSpPr>
          <p:cNvPr id="50178" name="Text Box 4"/>
          <p:cNvSpPr txBox="1">
            <a:spLocks noChangeArrowheads="1"/>
          </p:cNvSpPr>
          <p:nvPr/>
        </p:nvSpPr>
        <p:spPr bwMode="auto">
          <a:xfrm>
            <a:off x="0" y="792163"/>
            <a:ext cx="7045325" cy="4238625"/>
          </a:xfrm>
          <a:prstGeom prst="rect">
            <a:avLst/>
          </a:prstGeom>
          <a:noFill/>
          <a:ln w="9525">
            <a:noFill/>
            <a:miter lim="800000"/>
            <a:headEnd/>
            <a:tailEnd/>
          </a:ln>
        </p:spPr>
        <p:txBody>
          <a:bodyPr wrap="none">
            <a:spAutoFit/>
          </a:bodyPr>
          <a:lstStyle/>
          <a:p>
            <a:pPr>
              <a:buFontTx/>
              <a:buChar char="•"/>
            </a:pPr>
            <a:r>
              <a:rPr lang="en-GB"/>
              <a:t> Growing adoption of IT Cloud Services by People and Companies,</a:t>
            </a:r>
          </a:p>
          <a:p>
            <a:r>
              <a:rPr lang="en-GB"/>
              <a:t>  in particular SMEs (cost saving, etc.)</a:t>
            </a:r>
          </a:p>
          <a:p>
            <a:endParaRPr lang="en-GB"/>
          </a:p>
          <a:p>
            <a:pPr>
              <a:buFontTx/>
              <a:buChar char="•"/>
            </a:pPr>
            <a:r>
              <a:rPr lang="en-GB"/>
              <a:t> Includes:</a:t>
            </a:r>
          </a:p>
          <a:p>
            <a:pPr marL="742950" lvl="1" indent="-285750">
              <a:buFontTx/>
              <a:buChar char="•"/>
            </a:pPr>
            <a:r>
              <a:rPr lang="en-GB"/>
              <a:t>Datacentre consolidation and IT Outsourcing</a:t>
            </a:r>
          </a:p>
          <a:p>
            <a:pPr marL="742950" lvl="1" indent="-285750">
              <a:buFontTx/>
              <a:buChar char="•"/>
            </a:pPr>
            <a:r>
              <a:rPr lang="en-GB"/>
              <a:t>Private Cloud/Cloud Services</a:t>
            </a:r>
          </a:p>
          <a:p>
            <a:pPr marL="742950" lvl="1" indent="-285750">
              <a:buFontTx/>
              <a:buChar char="•"/>
            </a:pPr>
            <a:r>
              <a:rPr lang="en-GB"/>
              <a:t>Public Cloud Services</a:t>
            </a:r>
          </a:p>
          <a:p>
            <a:pPr marL="742950" lvl="1" indent="-285750"/>
            <a:r>
              <a:rPr lang="en-GB"/>
              <a:t>      - Amazon, Google, Salesforce, …</a:t>
            </a:r>
          </a:p>
          <a:p>
            <a:endParaRPr lang="en-GB"/>
          </a:p>
          <a:p>
            <a:endParaRPr lang="en-GB"/>
          </a:p>
          <a:p>
            <a:pPr>
              <a:buFontTx/>
              <a:buChar char="•"/>
            </a:pPr>
            <a:r>
              <a:rPr lang="en-GB"/>
              <a:t> Gartner predictions about Value of </a:t>
            </a:r>
          </a:p>
          <a:p>
            <a:r>
              <a:rPr lang="en-GB"/>
              <a:t>  Cloud Computing Services:</a:t>
            </a:r>
          </a:p>
          <a:p>
            <a:pPr marL="742950" lvl="1" indent="-285750">
              <a:buFontTx/>
              <a:buChar char="•"/>
            </a:pPr>
            <a:r>
              <a:rPr lang="en-GB" sz="1400"/>
              <a:t> 2008 : $46.41 billion</a:t>
            </a:r>
          </a:p>
          <a:p>
            <a:pPr marL="742950" lvl="1" indent="-285750">
              <a:buFontTx/>
              <a:buChar char="•"/>
            </a:pPr>
            <a:r>
              <a:rPr lang="en-GB" sz="1400"/>
              <a:t> 2009 : $56.30 billion</a:t>
            </a:r>
          </a:p>
          <a:p>
            <a:pPr marL="742950" lvl="1" indent="-285750">
              <a:buFontTx/>
              <a:buChar char="•"/>
            </a:pPr>
            <a:r>
              <a:rPr lang="en-GB" sz="1400"/>
              <a:t> 2013 : $150.1 billion (projected)</a:t>
            </a:r>
          </a:p>
          <a:p>
            <a:pPr>
              <a:buFontTx/>
              <a:buChar char="•"/>
            </a:pPr>
            <a:endParaRPr lang="en-GB" sz="1400"/>
          </a:p>
        </p:txBody>
      </p:sp>
      <p:sp>
        <p:nvSpPr>
          <p:cNvPr id="51228" name="Cloud"/>
          <p:cNvSpPr>
            <a:spLocks noChangeAspect="1" noEditPoints="1" noChangeArrowheads="1"/>
          </p:cNvSpPr>
          <p:nvPr/>
        </p:nvSpPr>
        <p:spPr bwMode="auto">
          <a:xfrm>
            <a:off x="6005513" y="2089150"/>
            <a:ext cx="2228850" cy="14938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GB"/>
              <a:t>   Cloud</a:t>
            </a:r>
          </a:p>
          <a:p>
            <a:pPr>
              <a:defRPr/>
            </a:pPr>
            <a:r>
              <a:rPr lang="en-GB"/>
              <a:t>   Computing</a:t>
            </a:r>
          </a:p>
          <a:p>
            <a:pPr>
              <a:defRPr/>
            </a:pPr>
            <a:r>
              <a:rPr lang="en-GB"/>
              <a:t>   Services</a:t>
            </a:r>
          </a:p>
        </p:txBody>
      </p:sp>
      <p:sp>
        <p:nvSpPr>
          <p:cNvPr id="51229" name="Rectangle 29"/>
          <p:cNvSpPr>
            <a:spLocks noChangeArrowheads="1"/>
          </p:cNvSpPr>
          <p:nvPr/>
        </p:nvSpPr>
        <p:spPr bwMode="auto">
          <a:xfrm>
            <a:off x="7654925" y="1227138"/>
            <a:ext cx="574675" cy="43656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sp>
        <p:nvSpPr>
          <p:cNvPr id="50181" name="Line 33"/>
          <p:cNvSpPr>
            <a:spLocks noChangeShapeType="1"/>
          </p:cNvSpPr>
          <p:nvPr/>
        </p:nvSpPr>
        <p:spPr bwMode="auto">
          <a:xfrm flipH="1">
            <a:off x="7734300" y="1836738"/>
            <a:ext cx="139700" cy="252412"/>
          </a:xfrm>
          <a:prstGeom prst="line">
            <a:avLst/>
          </a:prstGeom>
          <a:noFill/>
          <a:ln w="9525">
            <a:solidFill>
              <a:schemeClr val="tx1"/>
            </a:solidFill>
            <a:round/>
            <a:headEnd type="triangle" w="med" len="med"/>
            <a:tailEnd type="triangle" w="med" len="med"/>
          </a:ln>
        </p:spPr>
        <p:txBody>
          <a:bodyPr/>
          <a:lstStyle/>
          <a:p>
            <a:endParaRPr lang="en-US"/>
          </a:p>
        </p:txBody>
      </p:sp>
      <p:pic>
        <p:nvPicPr>
          <p:cNvPr id="50182" name="Picture 16" descr="j0292020"/>
          <p:cNvPicPr>
            <a:picLocks noChangeAspect="1" noChangeArrowheads="1"/>
          </p:cNvPicPr>
          <p:nvPr/>
        </p:nvPicPr>
        <p:blipFill>
          <a:blip r:embed="rId2"/>
          <a:srcRect/>
          <a:stretch>
            <a:fillRect/>
          </a:stretch>
        </p:blipFill>
        <p:spPr bwMode="auto">
          <a:xfrm>
            <a:off x="5838825" y="3511550"/>
            <a:ext cx="441325" cy="419100"/>
          </a:xfrm>
          <a:prstGeom prst="rect">
            <a:avLst/>
          </a:prstGeom>
          <a:noFill/>
          <a:ln w="9525">
            <a:noFill/>
            <a:miter lim="800000"/>
            <a:headEnd/>
            <a:tailEnd/>
          </a:ln>
        </p:spPr>
      </p:pic>
      <p:sp>
        <p:nvSpPr>
          <p:cNvPr id="51235" name="Rectangle 35"/>
          <p:cNvSpPr>
            <a:spLocks noChangeArrowheads="1"/>
          </p:cNvSpPr>
          <p:nvPr/>
        </p:nvSpPr>
        <p:spPr bwMode="auto">
          <a:xfrm>
            <a:off x="7808913" y="1381125"/>
            <a:ext cx="574675" cy="436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sp>
        <p:nvSpPr>
          <p:cNvPr id="51236" name="Rectangle 36"/>
          <p:cNvSpPr>
            <a:spLocks noChangeArrowheads="1"/>
          </p:cNvSpPr>
          <p:nvPr/>
        </p:nvSpPr>
        <p:spPr bwMode="auto">
          <a:xfrm>
            <a:off x="7962900" y="1535113"/>
            <a:ext cx="574675" cy="43656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pic>
        <p:nvPicPr>
          <p:cNvPr id="50185" name="Picture 16" descr="j0292020"/>
          <p:cNvPicPr>
            <a:picLocks noChangeAspect="1" noChangeArrowheads="1"/>
          </p:cNvPicPr>
          <p:nvPr/>
        </p:nvPicPr>
        <p:blipFill>
          <a:blip r:embed="rId2"/>
          <a:srcRect/>
          <a:stretch>
            <a:fillRect/>
          </a:stretch>
        </p:blipFill>
        <p:spPr bwMode="auto">
          <a:xfrm>
            <a:off x="5992813" y="3665538"/>
            <a:ext cx="441325" cy="419100"/>
          </a:xfrm>
          <a:prstGeom prst="rect">
            <a:avLst/>
          </a:prstGeom>
          <a:noFill/>
          <a:ln w="9525">
            <a:noFill/>
            <a:miter lim="800000"/>
            <a:headEnd/>
            <a:tailEnd/>
          </a:ln>
        </p:spPr>
      </p:pic>
      <p:pic>
        <p:nvPicPr>
          <p:cNvPr id="50186" name="Picture 16" descr="j0292020"/>
          <p:cNvPicPr>
            <a:picLocks noChangeAspect="1" noChangeArrowheads="1"/>
          </p:cNvPicPr>
          <p:nvPr/>
        </p:nvPicPr>
        <p:blipFill>
          <a:blip r:embed="rId2"/>
          <a:srcRect/>
          <a:stretch>
            <a:fillRect/>
          </a:stretch>
        </p:blipFill>
        <p:spPr bwMode="auto">
          <a:xfrm>
            <a:off x="6251575" y="3959225"/>
            <a:ext cx="441325" cy="419100"/>
          </a:xfrm>
          <a:prstGeom prst="rect">
            <a:avLst/>
          </a:prstGeom>
          <a:noFill/>
          <a:ln w="9525">
            <a:noFill/>
            <a:miter lim="800000"/>
            <a:headEnd/>
            <a:tailEnd/>
          </a:ln>
        </p:spPr>
      </p:pic>
      <p:pic>
        <p:nvPicPr>
          <p:cNvPr id="50187" name="Picture 16" descr="j0292020"/>
          <p:cNvPicPr>
            <a:picLocks noChangeAspect="1" noChangeArrowheads="1"/>
          </p:cNvPicPr>
          <p:nvPr/>
        </p:nvPicPr>
        <p:blipFill>
          <a:blip r:embed="rId2"/>
          <a:srcRect/>
          <a:stretch>
            <a:fillRect/>
          </a:stretch>
        </p:blipFill>
        <p:spPr bwMode="auto">
          <a:xfrm>
            <a:off x="6457950" y="3721100"/>
            <a:ext cx="441325" cy="419100"/>
          </a:xfrm>
          <a:prstGeom prst="rect">
            <a:avLst/>
          </a:prstGeom>
          <a:noFill/>
          <a:ln w="9525">
            <a:noFill/>
            <a:miter lim="800000"/>
            <a:headEnd/>
            <a:tailEnd/>
          </a:ln>
        </p:spPr>
      </p:pic>
      <p:sp>
        <p:nvSpPr>
          <p:cNvPr id="50188" name="Line 40"/>
          <p:cNvSpPr>
            <a:spLocks noChangeShapeType="1"/>
          </p:cNvSpPr>
          <p:nvPr/>
        </p:nvSpPr>
        <p:spPr bwMode="auto">
          <a:xfrm flipH="1">
            <a:off x="6389688" y="3487738"/>
            <a:ext cx="139700" cy="252412"/>
          </a:xfrm>
          <a:prstGeom prst="line">
            <a:avLst/>
          </a:prstGeom>
          <a:noFill/>
          <a:ln w="9525">
            <a:solidFill>
              <a:schemeClr val="tx1"/>
            </a:solidFill>
            <a:round/>
            <a:headEnd type="triangle"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6"/>
          <p:cNvSpPr>
            <a:spLocks noGrp="1"/>
          </p:cNvSpPr>
          <p:nvPr>
            <p:ph type="title" idx="4294967295"/>
          </p:nvPr>
        </p:nvSpPr>
        <p:spPr bwMode="auto">
          <a:xfrm>
            <a:off x="0" y="142875"/>
            <a:ext cx="8375650" cy="504825"/>
          </a:xfrm>
          <a:noFill/>
        </p:spPr>
        <p:txBody>
          <a:bodyPr wrap="square" numCol="1" compatLnSpc="1">
            <a:prstTxWarp prst="textNoShape">
              <a:avLst/>
            </a:prstTxWarp>
          </a:bodyPr>
          <a:lstStyle/>
          <a:p>
            <a:pPr eaLnBrk="1" hangingPunct="1"/>
            <a:r>
              <a:rPr cap="none" smtClean="0"/>
              <a:t>Services in the Cloud                              [2/2]</a:t>
            </a:r>
          </a:p>
        </p:txBody>
      </p:sp>
      <p:sp>
        <p:nvSpPr>
          <p:cNvPr id="51202" name="Text Box 4"/>
          <p:cNvSpPr txBox="1">
            <a:spLocks noChangeArrowheads="1"/>
          </p:cNvSpPr>
          <p:nvPr/>
        </p:nvSpPr>
        <p:spPr bwMode="auto">
          <a:xfrm>
            <a:off x="0" y="792163"/>
            <a:ext cx="5826125" cy="3600450"/>
          </a:xfrm>
          <a:prstGeom prst="rect">
            <a:avLst/>
          </a:prstGeom>
          <a:noFill/>
          <a:ln w="9525">
            <a:noFill/>
            <a:miter lim="800000"/>
            <a:headEnd/>
            <a:tailEnd/>
          </a:ln>
        </p:spPr>
        <p:txBody>
          <a:bodyPr wrap="none">
            <a:spAutoFit/>
          </a:bodyPr>
          <a:lstStyle/>
          <a:p>
            <a:pPr>
              <a:buFontTx/>
              <a:buChar char="•"/>
            </a:pPr>
            <a:endParaRPr lang="en-GB" sz="1400"/>
          </a:p>
          <a:p>
            <a:pPr>
              <a:buFontTx/>
              <a:buChar char="•"/>
            </a:pPr>
            <a:r>
              <a:rPr lang="en-GB"/>
              <a:t> Some statistics about SME’s usage of Cloud Services </a:t>
            </a:r>
          </a:p>
          <a:p>
            <a:r>
              <a:rPr lang="en-GB"/>
              <a:t>  (Source: SpiceWorks):</a:t>
            </a:r>
          </a:p>
          <a:p>
            <a:pPr>
              <a:buFontTx/>
              <a:buChar char="•"/>
            </a:pPr>
            <a:endParaRPr lang="en-GB"/>
          </a:p>
          <a:p>
            <a:pPr>
              <a:buFontTx/>
              <a:buChar char="•"/>
            </a:pPr>
            <a:endParaRPr lang="en-GB"/>
          </a:p>
          <a:p>
            <a:pPr>
              <a:buFontTx/>
              <a:buChar char="•"/>
            </a:pPr>
            <a:endParaRPr lang="en-GB"/>
          </a:p>
          <a:p>
            <a:pPr>
              <a:buFontTx/>
              <a:buChar char="•"/>
            </a:pPr>
            <a:endParaRPr lang="en-GB"/>
          </a:p>
          <a:p>
            <a:pPr>
              <a:buFontTx/>
              <a:buChar char="•"/>
            </a:pPr>
            <a:endParaRPr lang="en-GB"/>
          </a:p>
          <a:p>
            <a:pPr>
              <a:buFontTx/>
              <a:buChar char="•"/>
            </a:pPr>
            <a:endParaRPr lang="en-GB"/>
          </a:p>
          <a:p>
            <a:pPr>
              <a:buFontTx/>
              <a:buChar char="•"/>
            </a:pPr>
            <a:endParaRPr lang="en-GB"/>
          </a:p>
          <a:p>
            <a:pPr>
              <a:buFontTx/>
              <a:buChar char="•"/>
            </a:pPr>
            <a:r>
              <a:rPr lang="en-GB"/>
              <a:t> Cloud initiatives from Governments </a:t>
            </a:r>
          </a:p>
          <a:p>
            <a:r>
              <a:rPr lang="en-GB"/>
              <a:t>  </a:t>
            </a:r>
            <a:r>
              <a:rPr lang="en-GB">
                <a:sym typeface="Wingdings" pitchFamily="2" charset="2"/>
              </a:rPr>
              <a:t> </a:t>
            </a:r>
            <a:r>
              <a:rPr lang="en-GB"/>
              <a:t>see UK g-Cloud Initiative</a:t>
            </a:r>
          </a:p>
          <a:p>
            <a:pPr>
              <a:buFontTx/>
              <a:buChar char="•"/>
            </a:pPr>
            <a:endParaRPr lang="en-GB"/>
          </a:p>
        </p:txBody>
      </p:sp>
      <p:graphicFrame>
        <p:nvGraphicFramePr>
          <p:cNvPr id="286724" name="Group 4"/>
          <p:cNvGraphicFramePr>
            <a:graphicFrameLocks noGrp="1"/>
          </p:cNvGraphicFramePr>
          <p:nvPr/>
        </p:nvGraphicFramePr>
        <p:xfrm>
          <a:off x="201613" y="1754188"/>
          <a:ext cx="6096000" cy="1333500"/>
        </p:xfrm>
        <a:graphic>
          <a:graphicData uri="http://schemas.openxmlformats.org/drawingml/2006/table">
            <a:tbl>
              <a:tblPr/>
              <a:tblGrid>
                <a:gridCol w="3048000"/>
                <a:gridCol w="3048000"/>
              </a:tblGrid>
              <a:tr h="180975">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chemeClr val="tx1"/>
                          </a:solidFill>
                          <a:effectLst/>
                          <a:latin typeface="Futura Bk" pitchFamily="34" charset="0"/>
                        </a:rPr>
                        <a:t>Data Backup : 16%</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Email : 21.2%</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Application : 11.1%</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VOIP : 8.5%</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Security : 8.5%</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Futura Bk" pitchFamily="34" charset="0"/>
                        </a:rPr>
                        <a:t>CRM : 6.2%</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Web Hosting : 25.4%</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eCommerce : 6.4%</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Logistics : 3.6%</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Do not use : 44.1%</a:t>
                      </a:r>
                    </a:p>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endParaRPr kumimoji="0" lang="en-GB" sz="1200" b="0" i="0" u="none" strike="noStrike" cap="none" normalizeH="0" baseline="0" smtClean="0">
                        <a:ln>
                          <a:noFill/>
                        </a:ln>
                        <a:solidFill>
                          <a:srgbClr val="000000"/>
                        </a:solidFill>
                        <a:effectLst/>
                        <a:latin typeface="Futura Bk" pitchFamily="34"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51228" name="Cloud"/>
          <p:cNvSpPr>
            <a:spLocks noChangeAspect="1" noEditPoints="1" noChangeArrowheads="1"/>
          </p:cNvSpPr>
          <p:nvPr/>
        </p:nvSpPr>
        <p:spPr bwMode="auto">
          <a:xfrm>
            <a:off x="6005513" y="2089150"/>
            <a:ext cx="2228850" cy="14938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GB"/>
              <a:t>   Cloud</a:t>
            </a:r>
          </a:p>
          <a:p>
            <a:pPr>
              <a:defRPr/>
            </a:pPr>
            <a:r>
              <a:rPr lang="en-GB"/>
              <a:t>   Computing</a:t>
            </a:r>
          </a:p>
          <a:p>
            <a:pPr>
              <a:defRPr/>
            </a:pPr>
            <a:r>
              <a:rPr lang="en-GB"/>
              <a:t>   Services</a:t>
            </a:r>
          </a:p>
        </p:txBody>
      </p:sp>
      <p:sp>
        <p:nvSpPr>
          <p:cNvPr id="51229" name="Rectangle 29"/>
          <p:cNvSpPr>
            <a:spLocks noChangeArrowheads="1"/>
          </p:cNvSpPr>
          <p:nvPr/>
        </p:nvSpPr>
        <p:spPr bwMode="auto">
          <a:xfrm>
            <a:off x="7654925" y="1227138"/>
            <a:ext cx="574675" cy="43656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sp>
        <p:nvSpPr>
          <p:cNvPr id="51209" name="Line 33"/>
          <p:cNvSpPr>
            <a:spLocks noChangeShapeType="1"/>
          </p:cNvSpPr>
          <p:nvPr/>
        </p:nvSpPr>
        <p:spPr bwMode="auto">
          <a:xfrm flipH="1">
            <a:off x="7734300" y="1836738"/>
            <a:ext cx="139700" cy="252412"/>
          </a:xfrm>
          <a:prstGeom prst="line">
            <a:avLst/>
          </a:prstGeom>
          <a:noFill/>
          <a:ln w="9525">
            <a:solidFill>
              <a:schemeClr val="tx1"/>
            </a:solidFill>
            <a:round/>
            <a:headEnd type="triangle" w="med" len="med"/>
            <a:tailEnd type="triangle" w="med" len="med"/>
          </a:ln>
        </p:spPr>
        <p:txBody>
          <a:bodyPr/>
          <a:lstStyle/>
          <a:p>
            <a:endParaRPr lang="en-US"/>
          </a:p>
        </p:txBody>
      </p:sp>
      <p:pic>
        <p:nvPicPr>
          <p:cNvPr id="51210" name="Picture 16" descr="j0292020"/>
          <p:cNvPicPr>
            <a:picLocks noChangeAspect="1" noChangeArrowheads="1"/>
          </p:cNvPicPr>
          <p:nvPr/>
        </p:nvPicPr>
        <p:blipFill>
          <a:blip r:embed="rId2"/>
          <a:srcRect/>
          <a:stretch>
            <a:fillRect/>
          </a:stretch>
        </p:blipFill>
        <p:spPr bwMode="auto">
          <a:xfrm>
            <a:off x="5838825" y="3511550"/>
            <a:ext cx="441325" cy="419100"/>
          </a:xfrm>
          <a:prstGeom prst="rect">
            <a:avLst/>
          </a:prstGeom>
          <a:noFill/>
          <a:ln w="9525">
            <a:noFill/>
            <a:miter lim="800000"/>
            <a:headEnd/>
            <a:tailEnd/>
          </a:ln>
        </p:spPr>
      </p:pic>
      <p:sp>
        <p:nvSpPr>
          <p:cNvPr id="51235" name="Rectangle 35"/>
          <p:cNvSpPr>
            <a:spLocks noChangeArrowheads="1"/>
          </p:cNvSpPr>
          <p:nvPr/>
        </p:nvSpPr>
        <p:spPr bwMode="auto">
          <a:xfrm>
            <a:off x="7808913" y="1381125"/>
            <a:ext cx="574675" cy="436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sp>
        <p:nvSpPr>
          <p:cNvPr id="51236" name="Rectangle 36"/>
          <p:cNvSpPr>
            <a:spLocks noChangeArrowheads="1"/>
          </p:cNvSpPr>
          <p:nvPr/>
        </p:nvSpPr>
        <p:spPr bwMode="auto">
          <a:xfrm>
            <a:off x="7962900" y="1535113"/>
            <a:ext cx="574675" cy="43656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pic>
        <p:nvPicPr>
          <p:cNvPr id="51213" name="Picture 16" descr="j0292020"/>
          <p:cNvPicPr>
            <a:picLocks noChangeAspect="1" noChangeArrowheads="1"/>
          </p:cNvPicPr>
          <p:nvPr/>
        </p:nvPicPr>
        <p:blipFill>
          <a:blip r:embed="rId2"/>
          <a:srcRect/>
          <a:stretch>
            <a:fillRect/>
          </a:stretch>
        </p:blipFill>
        <p:spPr bwMode="auto">
          <a:xfrm>
            <a:off x="5992813" y="3665538"/>
            <a:ext cx="441325" cy="419100"/>
          </a:xfrm>
          <a:prstGeom prst="rect">
            <a:avLst/>
          </a:prstGeom>
          <a:noFill/>
          <a:ln w="9525">
            <a:noFill/>
            <a:miter lim="800000"/>
            <a:headEnd/>
            <a:tailEnd/>
          </a:ln>
        </p:spPr>
      </p:pic>
      <p:pic>
        <p:nvPicPr>
          <p:cNvPr id="51214" name="Picture 16" descr="j0292020"/>
          <p:cNvPicPr>
            <a:picLocks noChangeAspect="1" noChangeArrowheads="1"/>
          </p:cNvPicPr>
          <p:nvPr/>
        </p:nvPicPr>
        <p:blipFill>
          <a:blip r:embed="rId2"/>
          <a:srcRect/>
          <a:stretch>
            <a:fillRect/>
          </a:stretch>
        </p:blipFill>
        <p:spPr bwMode="auto">
          <a:xfrm>
            <a:off x="6251575" y="3959225"/>
            <a:ext cx="441325" cy="419100"/>
          </a:xfrm>
          <a:prstGeom prst="rect">
            <a:avLst/>
          </a:prstGeom>
          <a:noFill/>
          <a:ln w="9525">
            <a:noFill/>
            <a:miter lim="800000"/>
            <a:headEnd/>
            <a:tailEnd/>
          </a:ln>
        </p:spPr>
      </p:pic>
      <p:pic>
        <p:nvPicPr>
          <p:cNvPr id="51215" name="Picture 16" descr="j0292020"/>
          <p:cNvPicPr>
            <a:picLocks noChangeAspect="1" noChangeArrowheads="1"/>
          </p:cNvPicPr>
          <p:nvPr/>
        </p:nvPicPr>
        <p:blipFill>
          <a:blip r:embed="rId2"/>
          <a:srcRect/>
          <a:stretch>
            <a:fillRect/>
          </a:stretch>
        </p:blipFill>
        <p:spPr bwMode="auto">
          <a:xfrm>
            <a:off x="6457950" y="3721100"/>
            <a:ext cx="441325" cy="419100"/>
          </a:xfrm>
          <a:prstGeom prst="rect">
            <a:avLst/>
          </a:prstGeom>
          <a:noFill/>
          <a:ln w="9525">
            <a:noFill/>
            <a:miter lim="800000"/>
            <a:headEnd/>
            <a:tailEnd/>
          </a:ln>
        </p:spPr>
      </p:pic>
      <p:sp>
        <p:nvSpPr>
          <p:cNvPr id="51216" name="Line 40"/>
          <p:cNvSpPr>
            <a:spLocks noChangeShapeType="1"/>
          </p:cNvSpPr>
          <p:nvPr/>
        </p:nvSpPr>
        <p:spPr bwMode="auto">
          <a:xfrm flipH="1">
            <a:off x="6389688" y="3487738"/>
            <a:ext cx="139700" cy="252412"/>
          </a:xfrm>
          <a:prstGeom prst="line">
            <a:avLst/>
          </a:prstGeom>
          <a:noFill/>
          <a:ln w="9525">
            <a:solidFill>
              <a:schemeClr val="tx1"/>
            </a:solidFill>
            <a:round/>
            <a:headEnd type="triangle"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6"/>
          <p:cNvSpPr>
            <a:spLocks noGrp="1"/>
          </p:cNvSpPr>
          <p:nvPr>
            <p:ph type="title" idx="4294967295"/>
          </p:nvPr>
        </p:nvSpPr>
        <p:spPr bwMode="auto">
          <a:xfrm>
            <a:off x="0" y="274638"/>
            <a:ext cx="8375650" cy="504825"/>
          </a:xfrm>
          <a:noFill/>
        </p:spPr>
        <p:txBody>
          <a:bodyPr wrap="square" numCol="1" compatLnSpc="1">
            <a:prstTxWarp prst="textNoShape">
              <a:avLst/>
            </a:prstTxWarp>
          </a:bodyPr>
          <a:lstStyle/>
          <a:p>
            <a:pPr eaLnBrk="1" hangingPunct="1"/>
            <a:r>
              <a:rPr cap="none" smtClean="0"/>
              <a:t>Personal Cloud Services</a:t>
            </a:r>
          </a:p>
        </p:txBody>
      </p:sp>
      <p:sp>
        <p:nvSpPr>
          <p:cNvPr id="52226" name="Text Box 4"/>
          <p:cNvSpPr txBox="1">
            <a:spLocks noChangeArrowheads="1"/>
          </p:cNvSpPr>
          <p:nvPr/>
        </p:nvSpPr>
        <p:spPr bwMode="auto">
          <a:xfrm>
            <a:off x="169863" y="793750"/>
            <a:ext cx="6800850" cy="3113088"/>
          </a:xfrm>
          <a:prstGeom prst="rect">
            <a:avLst/>
          </a:prstGeom>
          <a:noFill/>
          <a:ln w="9525">
            <a:noFill/>
            <a:miter lim="800000"/>
            <a:headEnd/>
            <a:tailEnd/>
          </a:ln>
        </p:spPr>
        <p:txBody>
          <a:bodyPr wrap="none">
            <a:spAutoFit/>
          </a:bodyPr>
          <a:lstStyle/>
          <a:p>
            <a:pPr>
              <a:buFontTx/>
              <a:buChar char="•"/>
            </a:pPr>
            <a:endParaRPr lang="en-GB"/>
          </a:p>
          <a:p>
            <a:pPr>
              <a:buFontTx/>
              <a:buChar char="•"/>
            </a:pPr>
            <a:r>
              <a:rPr lang="en-GB"/>
              <a:t> User-driven, Personal Cloud Services: </a:t>
            </a:r>
          </a:p>
          <a:p>
            <a:pPr>
              <a:buFontTx/>
              <a:buChar char="•"/>
            </a:pPr>
            <a:endParaRPr lang="en-GB"/>
          </a:p>
          <a:p>
            <a:pPr marL="742950" lvl="1" indent="-285750"/>
            <a:r>
              <a:rPr lang="en-GB"/>
              <a:t>  - Multiple Interconnected Devices </a:t>
            </a:r>
          </a:p>
          <a:p>
            <a:pPr marL="742950" lvl="1" indent="-285750"/>
            <a:r>
              <a:rPr lang="en-GB"/>
              <a:t>  - Multiple Online Services</a:t>
            </a:r>
          </a:p>
          <a:p>
            <a:pPr marL="742950" lvl="1" indent="-285750"/>
            <a:r>
              <a:rPr lang="en-GB"/>
              <a:t>  - Multiple Data Sources and Stores </a:t>
            </a:r>
          </a:p>
          <a:p>
            <a:pPr>
              <a:buFontTx/>
              <a:buChar char="•"/>
            </a:pPr>
            <a:endParaRPr lang="en-GB"/>
          </a:p>
          <a:p>
            <a:pPr>
              <a:buFontTx/>
              <a:buChar char="•"/>
            </a:pPr>
            <a:r>
              <a:rPr lang="en-GB"/>
              <a:t> Forrester’s Prediction (by Frank Gillet):</a:t>
            </a:r>
          </a:p>
          <a:p>
            <a:pPr>
              <a:buFontTx/>
              <a:buChar char="•"/>
            </a:pPr>
            <a:endParaRPr lang="en-GB"/>
          </a:p>
          <a:p>
            <a:pPr marL="742950" lvl="1" indent="-285750"/>
            <a:r>
              <a:rPr lang="en-GB"/>
              <a:t>  - Growing role of Personal Cloud Services and </a:t>
            </a:r>
          </a:p>
          <a:p>
            <a:pPr marL="742950" lvl="1" indent="-285750"/>
            <a:r>
              <a:rPr lang="en-GB"/>
              <a:t>    Decreasing Relevance of traditional Operating Systems …</a:t>
            </a:r>
          </a:p>
        </p:txBody>
      </p:sp>
      <p:pic>
        <p:nvPicPr>
          <p:cNvPr id="52227" name="Picture 6" descr="j0285410"/>
          <p:cNvPicPr>
            <a:picLocks noChangeAspect="1" noChangeArrowheads="1"/>
          </p:cNvPicPr>
          <p:nvPr/>
        </p:nvPicPr>
        <p:blipFill>
          <a:blip r:embed="rId2"/>
          <a:srcRect/>
          <a:stretch>
            <a:fillRect/>
          </a:stretch>
        </p:blipFill>
        <p:spPr bwMode="auto">
          <a:xfrm>
            <a:off x="5356225" y="693738"/>
            <a:ext cx="2493963" cy="2373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6"/>
          <p:cNvSpPr>
            <a:spLocks noGrp="1"/>
          </p:cNvSpPr>
          <p:nvPr>
            <p:ph type="title" idx="4294967295"/>
          </p:nvPr>
        </p:nvSpPr>
        <p:spPr bwMode="auto">
          <a:xfrm>
            <a:off x="209550" y="160338"/>
            <a:ext cx="8375650" cy="504825"/>
          </a:xfrm>
          <a:noFill/>
        </p:spPr>
        <p:txBody>
          <a:bodyPr wrap="square" numCol="1" compatLnSpc="1">
            <a:prstTxWarp prst="textNoShape">
              <a:avLst/>
            </a:prstTxWarp>
          </a:bodyPr>
          <a:lstStyle/>
          <a:p>
            <a:pPr eaLnBrk="1" hangingPunct="1"/>
            <a:r>
              <a:rPr cap="none" smtClean="0"/>
              <a:t>Opportunities and Threats</a:t>
            </a:r>
          </a:p>
        </p:txBody>
      </p:sp>
      <p:sp>
        <p:nvSpPr>
          <p:cNvPr id="53250" name="Text Box 4"/>
          <p:cNvSpPr txBox="1">
            <a:spLocks noChangeArrowheads="1"/>
          </p:cNvSpPr>
          <p:nvPr/>
        </p:nvSpPr>
        <p:spPr bwMode="auto">
          <a:xfrm>
            <a:off x="117475" y="819150"/>
            <a:ext cx="7340600" cy="4117975"/>
          </a:xfrm>
          <a:prstGeom prst="rect">
            <a:avLst/>
          </a:prstGeom>
          <a:noFill/>
          <a:ln w="9525">
            <a:noFill/>
            <a:miter lim="800000"/>
            <a:headEnd/>
            <a:tailEnd/>
          </a:ln>
        </p:spPr>
        <p:txBody>
          <a:bodyPr wrap="none">
            <a:spAutoFit/>
          </a:bodyPr>
          <a:lstStyle/>
          <a:p>
            <a:pPr>
              <a:buFontTx/>
              <a:buChar char="•"/>
            </a:pPr>
            <a:r>
              <a:rPr lang="en-GB" sz="2400"/>
              <a:t> Opportunities:</a:t>
            </a:r>
            <a:r>
              <a:rPr lang="en-GB"/>
              <a:t> </a:t>
            </a:r>
          </a:p>
          <a:p>
            <a:pPr marL="742950" lvl="1" indent="-285750">
              <a:buFontTx/>
              <a:buChar char="•"/>
            </a:pPr>
            <a:r>
              <a:rPr lang="en-GB"/>
              <a:t>Cost cutting </a:t>
            </a:r>
          </a:p>
          <a:p>
            <a:pPr marL="742950" lvl="1" indent="-285750">
              <a:buFontTx/>
              <a:buChar char="•"/>
            </a:pPr>
            <a:r>
              <a:rPr lang="en-GB"/>
              <a:t>Further enabler of IT Outsourcing (medium-large organisations)</a:t>
            </a:r>
          </a:p>
          <a:p>
            <a:pPr marL="742950" lvl="1" indent="-285750">
              <a:buFontTx/>
              <a:buChar char="•"/>
            </a:pPr>
            <a:r>
              <a:rPr lang="en-GB"/>
              <a:t>Better &amp; cheaper services </a:t>
            </a:r>
          </a:p>
          <a:p>
            <a:pPr marL="742950" lvl="1" indent="-285750">
              <a:buFontTx/>
              <a:buChar char="•"/>
            </a:pPr>
            <a:r>
              <a:rPr lang="en-GB"/>
              <a:t>No lock-in situation with a service provider</a:t>
            </a:r>
          </a:p>
          <a:p>
            <a:pPr marL="742950" lvl="1" indent="-285750">
              <a:buFontTx/>
              <a:buChar char="•"/>
            </a:pPr>
            <a:r>
              <a:rPr lang="en-GB"/>
              <a:t>…</a:t>
            </a:r>
          </a:p>
          <a:p>
            <a:pPr>
              <a:buFontTx/>
              <a:buChar char="•"/>
            </a:pPr>
            <a:endParaRPr lang="en-GB"/>
          </a:p>
          <a:p>
            <a:pPr>
              <a:buFontTx/>
              <a:buChar char="•"/>
            </a:pPr>
            <a:r>
              <a:rPr lang="en-GB" sz="2400"/>
              <a:t> Threats:</a:t>
            </a:r>
            <a:r>
              <a:rPr lang="en-GB"/>
              <a:t> </a:t>
            </a:r>
          </a:p>
          <a:p>
            <a:pPr marL="742950" lvl="1" indent="-285750">
              <a:buFontTx/>
              <a:buChar char="•"/>
            </a:pPr>
            <a:r>
              <a:rPr lang="en-GB"/>
              <a:t>Potential lack of control on Data and Processes </a:t>
            </a:r>
          </a:p>
          <a:p>
            <a:pPr marL="742950" lvl="1" indent="-285750">
              <a:buFontTx/>
              <a:buChar char="•"/>
            </a:pPr>
            <a:r>
              <a:rPr lang="en-GB"/>
              <a:t>Proliferation of data and PII information</a:t>
            </a:r>
          </a:p>
          <a:p>
            <a:pPr marL="742950" lvl="1" indent="-285750">
              <a:buFontTx/>
              <a:buChar char="•"/>
            </a:pPr>
            <a:r>
              <a:rPr lang="en-GB"/>
              <a:t>Reliability and Survivability Issues</a:t>
            </a:r>
          </a:p>
          <a:p>
            <a:pPr marL="742950" lvl="1" indent="-285750">
              <a:buFontTx/>
              <a:buChar char="•"/>
            </a:pPr>
            <a:r>
              <a:rPr lang="en-GB"/>
              <a:t>Data protection and Privacy</a:t>
            </a:r>
          </a:p>
          <a:p>
            <a:pPr marL="742950" lvl="1" indent="-285750">
              <a:buFontTx/>
              <a:buChar char="•"/>
            </a:pPr>
            <a:r>
              <a:rPr lang="en-GB"/>
              <a:t>Reliance on third party …</a:t>
            </a:r>
          </a:p>
          <a:p>
            <a:endParaRPr lang="en-GB"/>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Multiple Personae and</a:t>
            </a:r>
            <a:br>
              <a:rPr cap="none" smtClean="0">
                <a:solidFill>
                  <a:schemeClr val="bg1"/>
                </a:solidFill>
              </a:rPr>
            </a:br>
            <a:r>
              <a:rPr cap="none" smtClean="0">
                <a:solidFill>
                  <a:schemeClr val="bg1"/>
                </a:solidFill>
              </a:rPr>
              <a:t>Digital Identities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6"/>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Multiple Personae and Digital Identities</a:t>
            </a:r>
          </a:p>
        </p:txBody>
      </p:sp>
      <p:sp>
        <p:nvSpPr>
          <p:cNvPr id="55298" name="Text Box 4"/>
          <p:cNvSpPr txBox="1">
            <a:spLocks noChangeArrowheads="1"/>
          </p:cNvSpPr>
          <p:nvPr/>
        </p:nvSpPr>
        <p:spPr bwMode="auto">
          <a:xfrm>
            <a:off x="107950" y="1004888"/>
            <a:ext cx="6027738" cy="4208462"/>
          </a:xfrm>
          <a:prstGeom prst="rect">
            <a:avLst/>
          </a:prstGeom>
          <a:noFill/>
          <a:ln w="9525">
            <a:noFill/>
            <a:miter lim="800000"/>
            <a:headEnd/>
            <a:tailEnd/>
          </a:ln>
        </p:spPr>
        <p:txBody>
          <a:bodyPr>
            <a:spAutoFit/>
          </a:bodyPr>
          <a:lstStyle/>
          <a:p>
            <a:pPr>
              <a:buFontTx/>
              <a:buChar char="•"/>
            </a:pPr>
            <a:r>
              <a:rPr lang="en-GB"/>
              <a:t> Increasing number of Web Sites and Applications </a:t>
            </a:r>
          </a:p>
          <a:p>
            <a:r>
              <a:rPr lang="en-GB"/>
              <a:t>  accessed by People</a:t>
            </a:r>
          </a:p>
          <a:p>
            <a:endParaRPr lang="en-GB"/>
          </a:p>
          <a:p>
            <a:pPr>
              <a:buFontTx/>
              <a:buChar char="•"/>
            </a:pPr>
            <a:r>
              <a:rPr lang="en-GB"/>
              <a:t> Proliferation of User Accounts and Passwords</a:t>
            </a:r>
          </a:p>
          <a:p>
            <a:pPr>
              <a:buFontTx/>
              <a:buChar char="•"/>
            </a:pPr>
            <a:endParaRPr lang="en-GB"/>
          </a:p>
          <a:p>
            <a:pPr>
              <a:buFontTx/>
              <a:buChar char="•"/>
            </a:pPr>
            <a:r>
              <a:rPr lang="en-GB"/>
              <a:t> Microsoft Research Report - 2007 (Florencio and  </a:t>
            </a:r>
          </a:p>
          <a:p>
            <a:r>
              <a:rPr lang="en-GB"/>
              <a:t>  Herley):</a:t>
            </a:r>
          </a:p>
          <a:p>
            <a:pPr>
              <a:buFontTx/>
              <a:buChar char="•"/>
            </a:pPr>
            <a:endParaRPr lang="en-GB"/>
          </a:p>
          <a:p>
            <a:pPr marL="742950" lvl="1" indent="-285750">
              <a:buFontTx/>
              <a:buChar char="•"/>
            </a:pPr>
            <a:r>
              <a:rPr lang="en-GB" sz="1400"/>
              <a:t>Number of online accounts that an average user has: 25 </a:t>
            </a:r>
          </a:p>
          <a:p>
            <a:pPr marL="742950" lvl="1" indent="-285750">
              <a:buFontTx/>
              <a:buChar char="•"/>
            </a:pPr>
            <a:r>
              <a:rPr lang="en-GB" sz="1400"/>
              <a:t>Number of passwords that an average user has: 6.5 </a:t>
            </a:r>
          </a:p>
          <a:p>
            <a:pPr marL="742950" lvl="1" indent="-285750">
              <a:buFontTx/>
              <a:buChar char="•"/>
            </a:pPr>
            <a:r>
              <a:rPr lang="en-GB" sz="1400"/>
              <a:t>% of US consumers that use 1-2 password across all sites: 66%</a:t>
            </a:r>
            <a:r>
              <a:rPr lang="en-GB" sz="1200"/>
              <a:t> </a:t>
            </a:r>
          </a:p>
          <a:p>
            <a:endParaRPr lang="en-GB" sz="1200"/>
          </a:p>
          <a:p>
            <a:r>
              <a:rPr lang="en-GB"/>
              <a:t> </a:t>
            </a:r>
          </a:p>
          <a:p>
            <a:endParaRPr lang="en-GB"/>
          </a:p>
          <a:p>
            <a:endParaRPr lang="en-GB"/>
          </a:p>
          <a:p>
            <a:endParaRPr lang="en-GB"/>
          </a:p>
        </p:txBody>
      </p:sp>
      <p:pic>
        <p:nvPicPr>
          <p:cNvPr id="55299" name="Picture 16" descr="j0292020"/>
          <p:cNvPicPr>
            <a:picLocks noChangeAspect="1" noChangeArrowheads="1"/>
          </p:cNvPicPr>
          <p:nvPr/>
        </p:nvPicPr>
        <p:blipFill>
          <a:blip r:embed="rId2"/>
          <a:srcRect/>
          <a:stretch>
            <a:fillRect/>
          </a:stretch>
        </p:blipFill>
        <p:spPr bwMode="auto">
          <a:xfrm>
            <a:off x="6548438" y="4078288"/>
            <a:ext cx="679450" cy="644525"/>
          </a:xfrm>
          <a:prstGeom prst="rect">
            <a:avLst/>
          </a:prstGeom>
          <a:noFill/>
          <a:ln w="9525">
            <a:noFill/>
            <a:miter lim="800000"/>
            <a:headEnd/>
            <a:tailEnd/>
          </a:ln>
        </p:spPr>
      </p:pic>
      <p:sp>
        <p:nvSpPr>
          <p:cNvPr id="55300" name="AutoShape 8"/>
          <p:cNvSpPr>
            <a:spLocks noChangeArrowheads="1"/>
          </p:cNvSpPr>
          <p:nvPr/>
        </p:nvSpPr>
        <p:spPr bwMode="auto">
          <a:xfrm>
            <a:off x="6583363" y="3470275"/>
            <a:ext cx="522287" cy="584200"/>
          </a:xfrm>
          <a:prstGeom prst="upDownArrow">
            <a:avLst>
              <a:gd name="adj1" fmla="val 50000"/>
              <a:gd name="adj2" fmla="val 22371"/>
            </a:avLst>
          </a:prstGeom>
          <a:solidFill>
            <a:schemeClr val="accent1"/>
          </a:solidFill>
          <a:ln w="9525">
            <a:solidFill>
              <a:schemeClr val="tx1"/>
            </a:solidFill>
            <a:miter lim="800000"/>
            <a:headEnd/>
            <a:tailEnd/>
          </a:ln>
        </p:spPr>
        <p:txBody>
          <a:bodyPr wrap="none" anchor="ctr"/>
          <a:lstStyle/>
          <a:p>
            <a:endParaRPr lang="en-GB"/>
          </a:p>
        </p:txBody>
      </p:sp>
      <p:pic>
        <p:nvPicPr>
          <p:cNvPr id="55301" name="Picture 6" descr="101793494_aa72294a0b_o"/>
          <p:cNvPicPr>
            <a:picLocks noChangeAspect="1" noChangeArrowheads="1"/>
          </p:cNvPicPr>
          <p:nvPr/>
        </p:nvPicPr>
        <p:blipFill>
          <a:blip r:embed="rId3"/>
          <a:srcRect/>
          <a:stretch>
            <a:fillRect/>
          </a:stretch>
        </p:blipFill>
        <p:spPr bwMode="auto">
          <a:xfrm>
            <a:off x="5567363" y="758825"/>
            <a:ext cx="2679700" cy="264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6"/>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Federated Identity Management Hype</a:t>
            </a:r>
          </a:p>
        </p:txBody>
      </p:sp>
      <p:sp>
        <p:nvSpPr>
          <p:cNvPr id="56322" name="Text Box 4"/>
          <p:cNvSpPr txBox="1">
            <a:spLocks noChangeArrowheads="1"/>
          </p:cNvSpPr>
          <p:nvPr/>
        </p:nvSpPr>
        <p:spPr bwMode="auto">
          <a:xfrm>
            <a:off x="0" y="935038"/>
            <a:ext cx="6956425" cy="4486275"/>
          </a:xfrm>
          <a:prstGeom prst="rect">
            <a:avLst/>
          </a:prstGeom>
          <a:noFill/>
          <a:ln w="9525">
            <a:noFill/>
            <a:miter lim="800000"/>
            <a:headEnd/>
            <a:tailEnd/>
          </a:ln>
        </p:spPr>
        <p:txBody>
          <a:bodyPr wrap="none">
            <a:spAutoFit/>
          </a:bodyPr>
          <a:lstStyle/>
          <a:p>
            <a:endParaRPr lang="en-GB"/>
          </a:p>
          <a:p>
            <a:pPr>
              <a:buFontTx/>
              <a:buChar char="•"/>
            </a:pPr>
            <a:r>
              <a:rPr lang="en-GB"/>
              <a:t> Lot of Promises and Hype about Federated Identity Management:</a:t>
            </a:r>
          </a:p>
          <a:p>
            <a:pPr>
              <a:buFontTx/>
              <a:buChar char="•"/>
            </a:pPr>
            <a:endParaRPr lang="en-GB"/>
          </a:p>
          <a:p>
            <a:r>
              <a:rPr lang="en-GB"/>
              <a:t>     - It is happening in organisations (cost cutting) </a:t>
            </a:r>
          </a:p>
          <a:p>
            <a:r>
              <a:rPr lang="en-GB"/>
              <a:t>     - Not really for “valuable” Personal Web Apps/Solutions</a:t>
            </a:r>
          </a:p>
          <a:p>
            <a:endParaRPr lang="en-GB"/>
          </a:p>
          <a:p>
            <a:pPr>
              <a:buFontTx/>
              <a:buChar char="•"/>
            </a:pPr>
            <a:r>
              <a:rPr lang="en-GB"/>
              <a:t> Consequences: </a:t>
            </a:r>
          </a:p>
          <a:p>
            <a:endParaRPr lang="en-GB"/>
          </a:p>
          <a:p>
            <a:pPr marL="742950" lvl="1" indent="-285750">
              <a:buFontTx/>
              <a:buChar char="•"/>
            </a:pPr>
            <a:r>
              <a:rPr lang="en-GB"/>
              <a:t>Proliferation of digital identities/personae</a:t>
            </a:r>
          </a:p>
          <a:p>
            <a:pPr marL="742950" lvl="1" indent="-285750">
              <a:buFontTx/>
              <a:buChar char="•"/>
            </a:pPr>
            <a:r>
              <a:rPr lang="en-GB"/>
              <a:t>Disclosure of data to multiple sites</a:t>
            </a:r>
          </a:p>
          <a:p>
            <a:pPr marL="742950" lvl="1" indent="-285750">
              <a:buFontTx/>
              <a:buChar char="•"/>
            </a:pPr>
            <a:r>
              <a:rPr lang="en-GB"/>
              <a:t>Mixing up of personal and work-related identities</a:t>
            </a:r>
          </a:p>
          <a:p>
            <a:pPr marL="742950" lvl="1" indent="-285750">
              <a:buFontTx/>
              <a:buChar char="•"/>
            </a:pPr>
            <a:r>
              <a:rPr lang="en-GB"/>
              <a:t>Waste of time in dealing with password recovery …</a:t>
            </a:r>
          </a:p>
          <a:p>
            <a:pPr marL="742950" lvl="1" indent="-285750">
              <a:buFontTx/>
              <a:buChar char="•"/>
            </a:pPr>
            <a:endParaRPr lang="en-GB"/>
          </a:p>
          <a:p>
            <a:pPr>
              <a:buFontTx/>
              <a:buChar char="•"/>
            </a:pPr>
            <a:endParaRPr lang="en-GB"/>
          </a:p>
          <a:p>
            <a:r>
              <a:rPr lang="en-GB"/>
              <a:t> </a:t>
            </a:r>
          </a:p>
          <a:p>
            <a:endParaRPr lang="en-GB"/>
          </a:p>
        </p:txBody>
      </p:sp>
      <p:pic>
        <p:nvPicPr>
          <p:cNvPr id="56323" name="Picture 10" descr="Management-new.png"/>
          <p:cNvPicPr>
            <a:picLocks noChangeAspect="1"/>
          </p:cNvPicPr>
          <p:nvPr/>
        </p:nvPicPr>
        <p:blipFill>
          <a:blip r:embed="rId2"/>
          <a:srcRect/>
          <a:stretch>
            <a:fillRect/>
          </a:stretch>
        </p:blipFill>
        <p:spPr bwMode="auto">
          <a:xfrm>
            <a:off x="6351588" y="0"/>
            <a:ext cx="2792412" cy="514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6"/>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Threats</a:t>
            </a:r>
          </a:p>
        </p:txBody>
      </p:sp>
      <p:sp>
        <p:nvSpPr>
          <p:cNvPr id="57346" name="Text Box 4"/>
          <p:cNvSpPr txBox="1">
            <a:spLocks noChangeArrowheads="1"/>
          </p:cNvSpPr>
          <p:nvPr/>
        </p:nvSpPr>
        <p:spPr bwMode="auto">
          <a:xfrm>
            <a:off x="273050" y="950913"/>
            <a:ext cx="7654925" cy="3113087"/>
          </a:xfrm>
          <a:prstGeom prst="rect">
            <a:avLst/>
          </a:prstGeom>
          <a:noFill/>
          <a:ln w="9525">
            <a:noFill/>
            <a:miter lim="800000"/>
            <a:headEnd/>
            <a:tailEnd/>
          </a:ln>
        </p:spPr>
        <p:txBody>
          <a:bodyPr wrap="none">
            <a:spAutoFit/>
          </a:bodyPr>
          <a:lstStyle/>
          <a:p>
            <a:endParaRPr lang="en-GB"/>
          </a:p>
          <a:p>
            <a:pPr>
              <a:buFontTx/>
              <a:buChar char="•"/>
            </a:pPr>
            <a:r>
              <a:rPr lang="en-GB"/>
              <a:t> Privacy issue due to dissemination of personal data across multiple sites</a:t>
            </a:r>
          </a:p>
          <a:p>
            <a:r>
              <a:rPr lang="en-GB"/>
              <a:t>  and lack of Controls</a:t>
            </a:r>
          </a:p>
          <a:p>
            <a:endParaRPr lang="en-GB"/>
          </a:p>
          <a:p>
            <a:pPr>
              <a:buFontTx/>
              <a:buChar char="•"/>
            </a:pPr>
            <a:r>
              <a:rPr lang="en-GB"/>
              <a:t> Reuse of Passwords across Multiple Site  (work, personal)</a:t>
            </a:r>
          </a:p>
          <a:p>
            <a:pPr>
              <a:buFontTx/>
              <a:buChar char="•"/>
            </a:pPr>
            <a:endParaRPr lang="en-GB"/>
          </a:p>
          <a:p>
            <a:pPr>
              <a:buFontTx/>
              <a:buChar char="•"/>
            </a:pPr>
            <a:r>
              <a:rPr lang="en-GB"/>
              <a:t> Lack of Security due to usage of Low Strength Passwords</a:t>
            </a:r>
          </a:p>
          <a:p>
            <a:pPr>
              <a:buFontTx/>
              <a:buChar char="•"/>
            </a:pPr>
            <a:endParaRPr lang="en-GB"/>
          </a:p>
          <a:p>
            <a:pPr>
              <a:buFontTx/>
              <a:buChar char="•"/>
            </a:pPr>
            <a:r>
              <a:rPr lang="en-GB"/>
              <a:t> Identity thefts … </a:t>
            </a:r>
          </a:p>
          <a:p>
            <a:endParaRPr lang="en-GB"/>
          </a:p>
          <a:p>
            <a:endParaRPr lang="en-GB"/>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(IT) Consumerisation of</a:t>
            </a:r>
            <a:br>
              <a:rPr cap="none" smtClean="0">
                <a:solidFill>
                  <a:schemeClr val="bg1"/>
                </a:solidFill>
              </a:rPr>
            </a:br>
            <a:r>
              <a:rPr cap="none" smtClean="0">
                <a:solidFill>
                  <a:schemeClr val="bg1"/>
                </a:solidFill>
              </a:rPr>
              <a:t>the Enterprise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40962" name="Text Placeholder 19"/>
          <p:cNvSpPr>
            <a:spLocks noGrp="1"/>
          </p:cNvSpPr>
          <p:nvPr>
            <p:ph type="body" sz="quarter" idx="4294967295"/>
          </p:nvPr>
        </p:nvSpPr>
        <p:spPr>
          <a:xfrm>
            <a:off x="265113" y="1047750"/>
            <a:ext cx="7662862" cy="3665538"/>
          </a:xfrm>
        </p:spPr>
        <p:txBody>
          <a:bodyPr/>
          <a:lstStyle/>
          <a:p>
            <a:pPr eaLnBrk="1" hangingPunct="1">
              <a:lnSpc>
                <a:spcPct val="100000"/>
              </a:lnSpc>
              <a:buFontTx/>
              <a:buChar char="•"/>
            </a:pPr>
            <a:r>
              <a:rPr lang="en-US" sz="1800" smtClean="0">
                <a:solidFill>
                  <a:srgbClr val="000099"/>
                </a:solidFill>
              </a:rPr>
              <a:t>Emerging Trends Affecting the Information Society</a:t>
            </a:r>
          </a:p>
          <a:p>
            <a:pPr eaLnBrk="1" hangingPunct="1">
              <a:lnSpc>
                <a:spcPct val="50000"/>
              </a:lnSpc>
              <a:buFontTx/>
              <a:buNone/>
            </a:pPr>
            <a:r>
              <a:rPr lang="en-US" sz="1800" smtClean="0">
                <a:solidFill>
                  <a:srgbClr val="000099"/>
                </a:solidFill>
              </a:rPr>
              <a:t>   - Opportunities  and Security &amp; Privacy Threats</a:t>
            </a:r>
          </a:p>
          <a:p>
            <a:pPr eaLnBrk="1" hangingPunct="1">
              <a:lnSpc>
                <a:spcPct val="60000"/>
              </a:lnSpc>
              <a:buFontTx/>
              <a:buNone/>
            </a:pPr>
            <a:r>
              <a:rPr lang="en-US" sz="1800" smtClean="0">
                <a:solidFill>
                  <a:srgbClr val="000099"/>
                </a:solidFill>
              </a:rPr>
              <a:t> </a:t>
            </a:r>
          </a:p>
          <a:p>
            <a:pPr eaLnBrk="1" hangingPunct="1">
              <a:lnSpc>
                <a:spcPct val="100000"/>
              </a:lnSpc>
              <a:buFontTx/>
              <a:buChar char="•"/>
            </a:pPr>
            <a:r>
              <a:rPr lang="en-US" sz="1800" smtClean="0">
                <a:solidFill>
                  <a:srgbClr val="000099"/>
                </a:solidFill>
              </a:rPr>
              <a:t>Organised Cybercrime and its Ecosystem</a:t>
            </a:r>
          </a:p>
          <a:p>
            <a:pPr eaLnBrk="1" hangingPunct="1">
              <a:lnSpc>
                <a:spcPct val="8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Needs and Requirements</a:t>
            </a:r>
          </a:p>
          <a:p>
            <a:pPr eaLnBrk="1" hangingPunct="1">
              <a:lnSpc>
                <a:spcPct val="9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R&amp;D Work done in this Area by HP Labs </a:t>
            </a:r>
          </a:p>
          <a:p>
            <a:pPr eaLnBrk="1" hangingPunct="1">
              <a:lnSpc>
                <a:spcPct val="10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Conclusions</a:t>
            </a:r>
          </a:p>
          <a:p>
            <a:pPr eaLnBrk="1" hangingPunct="1">
              <a:lnSpc>
                <a:spcPct val="100000"/>
              </a:lnSpc>
            </a:pPr>
            <a:endParaRPr lang="en-US" sz="1800" smtClean="0">
              <a:solidFill>
                <a:srgbClr val="000099"/>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75" name="Rectangle 27"/>
          <p:cNvSpPr>
            <a:spLocks noChangeArrowheads="1"/>
          </p:cNvSpPr>
          <p:nvPr/>
        </p:nvSpPr>
        <p:spPr bwMode="auto">
          <a:xfrm>
            <a:off x="1730375" y="2509838"/>
            <a:ext cx="5800725" cy="2517775"/>
          </a:xfrm>
          <a:prstGeom prst="rect">
            <a:avLst/>
          </a:prstGeom>
          <a:solidFill>
            <a:srgbClr val="FFCC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9394" name="Title 16"/>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Traditional (IT) Enterprise Model</a:t>
            </a:r>
          </a:p>
        </p:txBody>
      </p:sp>
      <p:sp>
        <p:nvSpPr>
          <p:cNvPr id="59395" name="Text Box 4"/>
          <p:cNvSpPr txBox="1">
            <a:spLocks noChangeArrowheads="1"/>
          </p:cNvSpPr>
          <p:nvPr/>
        </p:nvSpPr>
        <p:spPr bwMode="auto">
          <a:xfrm>
            <a:off x="0" y="857250"/>
            <a:ext cx="8899525" cy="2014538"/>
          </a:xfrm>
          <a:prstGeom prst="rect">
            <a:avLst/>
          </a:prstGeom>
          <a:noFill/>
          <a:ln w="9525">
            <a:noFill/>
            <a:miter lim="800000"/>
            <a:headEnd/>
            <a:tailEnd/>
          </a:ln>
        </p:spPr>
        <p:txBody>
          <a:bodyPr wrap="none">
            <a:spAutoFit/>
          </a:bodyPr>
          <a:lstStyle/>
          <a:p>
            <a:pPr>
              <a:buFontTx/>
              <a:buChar char="•"/>
            </a:pPr>
            <a:r>
              <a:rPr lang="en-GB"/>
              <a:t> Key role of CIOs/CISOs, Legal Departments, etc. in defining Policies and Guidelines </a:t>
            </a:r>
          </a:p>
          <a:p>
            <a:pPr>
              <a:buFontTx/>
              <a:buChar char="•"/>
            </a:pPr>
            <a:endParaRPr lang="en-GB"/>
          </a:p>
          <a:p>
            <a:pPr>
              <a:buFontTx/>
              <a:buChar char="•"/>
            </a:pPr>
            <a:r>
              <a:rPr lang="en-GB"/>
              <a:t> Controlled and Centralised IT Provisioning</a:t>
            </a:r>
          </a:p>
          <a:p>
            <a:pPr>
              <a:buFontTx/>
              <a:buChar char="•"/>
            </a:pPr>
            <a:endParaRPr lang="en-GB"/>
          </a:p>
          <a:p>
            <a:pPr>
              <a:buFontTx/>
              <a:buChar char="•"/>
            </a:pPr>
            <a:r>
              <a:rPr lang="en-GB"/>
              <a:t> IT Infrastructures, Services and Devices Managed by the Organisation</a:t>
            </a:r>
          </a:p>
          <a:p>
            <a:pPr>
              <a:buFontTx/>
              <a:buChar char="•"/>
            </a:pPr>
            <a:endParaRPr lang="en-GB"/>
          </a:p>
          <a:p>
            <a:endParaRPr lang="en-GB"/>
          </a:p>
        </p:txBody>
      </p:sp>
      <p:pic>
        <p:nvPicPr>
          <p:cNvPr id="59396" name="Picture 16" descr="j0292020"/>
          <p:cNvPicPr>
            <a:picLocks noChangeAspect="1" noChangeArrowheads="1"/>
          </p:cNvPicPr>
          <p:nvPr/>
        </p:nvPicPr>
        <p:blipFill>
          <a:blip r:embed="rId2"/>
          <a:srcRect/>
          <a:stretch>
            <a:fillRect/>
          </a:stretch>
        </p:blipFill>
        <p:spPr bwMode="auto">
          <a:xfrm>
            <a:off x="2332038" y="3735388"/>
            <a:ext cx="441325" cy="419100"/>
          </a:xfrm>
          <a:prstGeom prst="rect">
            <a:avLst/>
          </a:prstGeom>
          <a:noFill/>
          <a:ln w="9525">
            <a:noFill/>
            <a:miter lim="800000"/>
            <a:headEnd/>
            <a:tailEnd/>
          </a:ln>
        </p:spPr>
      </p:pic>
      <p:pic>
        <p:nvPicPr>
          <p:cNvPr id="59397" name="Picture 16" descr="j0292020"/>
          <p:cNvPicPr>
            <a:picLocks noChangeAspect="1" noChangeArrowheads="1"/>
          </p:cNvPicPr>
          <p:nvPr/>
        </p:nvPicPr>
        <p:blipFill>
          <a:blip r:embed="rId2"/>
          <a:srcRect/>
          <a:stretch>
            <a:fillRect/>
          </a:stretch>
        </p:blipFill>
        <p:spPr bwMode="auto">
          <a:xfrm>
            <a:off x="2486025" y="3889375"/>
            <a:ext cx="441325" cy="419100"/>
          </a:xfrm>
          <a:prstGeom prst="rect">
            <a:avLst/>
          </a:prstGeom>
          <a:noFill/>
          <a:ln w="9525">
            <a:noFill/>
            <a:miter lim="800000"/>
            <a:headEnd/>
            <a:tailEnd/>
          </a:ln>
        </p:spPr>
      </p:pic>
      <p:pic>
        <p:nvPicPr>
          <p:cNvPr id="59398" name="Picture 16" descr="j0292020"/>
          <p:cNvPicPr>
            <a:picLocks noChangeAspect="1" noChangeArrowheads="1"/>
          </p:cNvPicPr>
          <p:nvPr/>
        </p:nvPicPr>
        <p:blipFill>
          <a:blip r:embed="rId2"/>
          <a:srcRect/>
          <a:stretch>
            <a:fillRect/>
          </a:stretch>
        </p:blipFill>
        <p:spPr bwMode="auto">
          <a:xfrm>
            <a:off x="2152650" y="4070350"/>
            <a:ext cx="441325" cy="419100"/>
          </a:xfrm>
          <a:prstGeom prst="rect">
            <a:avLst/>
          </a:prstGeom>
          <a:noFill/>
          <a:ln w="9525">
            <a:noFill/>
            <a:miter lim="800000"/>
            <a:headEnd/>
            <a:tailEnd/>
          </a:ln>
        </p:spPr>
      </p:pic>
      <p:sp>
        <p:nvSpPr>
          <p:cNvPr id="53258" name="Oval 10"/>
          <p:cNvSpPr>
            <a:spLocks noChangeArrowheads="1"/>
          </p:cNvSpPr>
          <p:nvPr/>
        </p:nvSpPr>
        <p:spPr bwMode="auto">
          <a:xfrm>
            <a:off x="4016375" y="3606800"/>
            <a:ext cx="722313" cy="382588"/>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3259" name="Oval 11"/>
          <p:cNvSpPr>
            <a:spLocks noChangeArrowheads="1"/>
          </p:cNvSpPr>
          <p:nvPr/>
        </p:nvSpPr>
        <p:spPr bwMode="auto">
          <a:xfrm>
            <a:off x="4206875" y="3797300"/>
            <a:ext cx="746125" cy="393700"/>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3260" name="Oval 12"/>
          <p:cNvSpPr>
            <a:spLocks noChangeArrowheads="1"/>
          </p:cNvSpPr>
          <p:nvPr/>
        </p:nvSpPr>
        <p:spPr bwMode="auto">
          <a:xfrm>
            <a:off x="4040188" y="4062413"/>
            <a:ext cx="722312" cy="382587"/>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9402" name="Text Box 14"/>
          <p:cNvSpPr txBox="1">
            <a:spLocks noChangeArrowheads="1"/>
          </p:cNvSpPr>
          <p:nvPr/>
        </p:nvSpPr>
        <p:spPr bwMode="auto">
          <a:xfrm>
            <a:off x="3721100" y="4419600"/>
            <a:ext cx="1327150" cy="366713"/>
          </a:xfrm>
          <a:prstGeom prst="rect">
            <a:avLst/>
          </a:prstGeom>
          <a:noFill/>
          <a:ln w="9525">
            <a:noFill/>
            <a:miter lim="800000"/>
            <a:headEnd/>
            <a:tailEnd/>
          </a:ln>
        </p:spPr>
        <p:txBody>
          <a:bodyPr wrap="none">
            <a:spAutoFit/>
          </a:bodyPr>
          <a:lstStyle/>
          <a:p>
            <a:r>
              <a:rPr lang="en-GB"/>
              <a:t>IT Services</a:t>
            </a:r>
          </a:p>
        </p:txBody>
      </p:sp>
      <p:sp>
        <p:nvSpPr>
          <p:cNvPr id="59403" name="laptop"/>
          <p:cNvSpPr>
            <a:spLocks noEditPoints="1" noChangeArrowheads="1"/>
          </p:cNvSpPr>
          <p:nvPr/>
        </p:nvSpPr>
        <p:spPr bwMode="auto">
          <a:xfrm>
            <a:off x="2971800" y="3722688"/>
            <a:ext cx="407988" cy="385762"/>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59404" name="laptop"/>
          <p:cNvSpPr>
            <a:spLocks noEditPoints="1" noChangeArrowheads="1"/>
          </p:cNvSpPr>
          <p:nvPr/>
        </p:nvSpPr>
        <p:spPr bwMode="auto">
          <a:xfrm>
            <a:off x="3125788" y="3876675"/>
            <a:ext cx="407987" cy="385763"/>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59405" name="laptop"/>
          <p:cNvSpPr>
            <a:spLocks noEditPoints="1" noChangeArrowheads="1"/>
          </p:cNvSpPr>
          <p:nvPr/>
        </p:nvSpPr>
        <p:spPr bwMode="auto">
          <a:xfrm>
            <a:off x="3305175" y="3614738"/>
            <a:ext cx="407988" cy="385762"/>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59406" name="AutoShape 18"/>
          <p:cNvSpPr>
            <a:spLocks noChangeArrowheads="1"/>
          </p:cNvSpPr>
          <p:nvPr/>
        </p:nvSpPr>
        <p:spPr bwMode="auto">
          <a:xfrm>
            <a:off x="5175250" y="3498850"/>
            <a:ext cx="654050" cy="500063"/>
          </a:xfrm>
          <a:prstGeom prst="can">
            <a:avLst>
              <a:gd name="adj" fmla="val 25000"/>
            </a:avLst>
          </a:prstGeom>
          <a:solidFill>
            <a:schemeClr val="bg1"/>
          </a:solidFill>
          <a:ln w="9525">
            <a:solidFill>
              <a:schemeClr val="tx1"/>
            </a:solidFill>
            <a:round/>
            <a:headEnd/>
            <a:tailEnd/>
          </a:ln>
        </p:spPr>
        <p:txBody>
          <a:bodyPr wrap="none" anchor="ctr"/>
          <a:lstStyle/>
          <a:p>
            <a:endParaRPr lang="en-GB"/>
          </a:p>
        </p:txBody>
      </p:sp>
      <p:sp>
        <p:nvSpPr>
          <p:cNvPr id="59407" name="AutoShape 19"/>
          <p:cNvSpPr>
            <a:spLocks noChangeArrowheads="1"/>
          </p:cNvSpPr>
          <p:nvPr/>
        </p:nvSpPr>
        <p:spPr bwMode="auto">
          <a:xfrm>
            <a:off x="5329238" y="3652838"/>
            <a:ext cx="654050" cy="500062"/>
          </a:xfrm>
          <a:prstGeom prst="can">
            <a:avLst>
              <a:gd name="adj" fmla="val 25000"/>
            </a:avLst>
          </a:prstGeom>
          <a:solidFill>
            <a:schemeClr val="bg1"/>
          </a:solidFill>
          <a:ln w="9525">
            <a:solidFill>
              <a:schemeClr val="tx1"/>
            </a:solidFill>
            <a:round/>
            <a:headEnd/>
            <a:tailEnd/>
          </a:ln>
        </p:spPr>
        <p:txBody>
          <a:bodyPr wrap="none" anchor="ctr"/>
          <a:lstStyle/>
          <a:p>
            <a:endParaRPr lang="en-GB"/>
          </a:p>
        </p:txBody>
      </p:sp>
      <p:sp>
        <p:nvSpPr>
          <p:cNvPr id="59408" name="Text Box 20"/>
          <p:cNvSpPr txBox="1">
            <a:spLocks noChangeArrowheads="1"/>
          </p:cNvSpPr>
          <p:nvPr/>
        </p:nvSpPr>
        <p:spPr bwMode="auto">
          <a:xfrm>
            <a:off x="6024563" y="3767138"/>
            <a:ext cx="984250" cy="366712"/>
          </a:xfrm>
          <a:prstGeom prst="rect">
            <a:avLst/>
          </a:prstGeom>
          <a:noFill/>
          <a:ln w="9525">
            <a:noFill/>
            <a:miter lim="800000"/>
            <a:headEnd/>
            <a:tailEnd/>
          </a:ln>
        </p:spPr>
        <p:txBody>
          <a:bodyPr wrap="none">
            <a:spAutoFit/>
          </a:bodyPr>
          <a:lstStyle/>
          <a:p>
            <a:r>
              <a:rPr lang="en-GB"/>
              <a:t>Storage</a:t>
            </a:r>
          </a:p>
        </p:txBody>
      </p:sp>
      <p:sp>
        <p:nvSpPr>
          <p:cNvPr id="59409" name="server"/>
          <p:cNvSpPr>
            <a:spLocks noEditPoints="1" noChangeArrowheads="1"/>
          </p:cNvSpPr>
          <p:nvPr/>
        </p:nvSpPr>
        <p:spPr bwMode="auto">
          <a:xfrm>
            <a:off x="5211763" y="4205288"/>
            <a:ext cx="373062"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59410" name="server"/>
          <p:cNvSpPr>
            <a:spLocks noEditPoints="1" noChangeArrowheads="1"/>
          </p:cNvSpPr>
          <p:nvPr/>
        </p:nvSpPr>
        <p:spPr bwMode="auto">
          <a:xfrm>
            <a:off x="5365750" y="4308475"/>
            <a:ext cx="373063"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59411" name="server"/>
          <p:cNvSpPr>
            <a:spLocks noEditPoints="1" noChangeArrowheads="1"/>
          </p:cNvSpPr>
          <p:nvPr/>
        </p:nvSpPr>
        <p:spPr bwMode="auto">
          <a:xfrm>
            <a:off x="5753100" y="4173538"/>
            <a:ext cx="373063"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59412" name="Text Box 24"/>
          <p:cNvSpPr txBox="1">
            <a:spLocks noChangeArrowheads="1"/>
          </p:cNvSpPr>
          <p:nvPr/>
        </p:nvSpPr>
        <p:spPr bwMode="auto">
          <a:xfrm>
            <a:off x="6069013" y="4359275"/>
            <a:ext cx="971550" cy="366713"/>
          </a:xfrm>
          <a:prstGeom prst="rect">
            <a:avLst/>
          </a:prstGeom>
          <a:noFill/>
          <a:ln w="9525">
            <a:noFill/>
            <a:miter lim="800000"/>
            <a:headEnd/>
            <a:tailEnd/>
          </a:ln>
        </p:spPr>
        <p:txBody>
          <a:bodyPr wrap="none">
            <a:spAutoFit/>
          </a:bodyPr>
          <a:lstStyle/>
          <a:p>
            <a:r>
              <a:rPr lang="en-GB"/>
              <a:t>Servers</a:t>
            </a:r>
          </a:p>
        </p:txBody>
      </p:sp>
      <p:sp>
        <p:nvSpPr>
          <p:cNvPr id="59413" name="Text Box 25"/>
          <p:cNvSpPr txBox="1">
            <a:spLocks noChangeArrowheads="1"/>
          </p:cNvSpPr>
          <p:nvPr/>
        </p:nvSpPr>
        <p:spPr bwMode="auto">
          <a:xfrm>
            <a:off x="2470150" y="4264025"/>
            <a:ext cx="1200150" cy="641350"/>
          </a:xfrm>
          <a:prstGeom prst="rect">
            <a:avLst/>
          </a:prstGeom>
          <a:noFill/>
          <a:ln w="9525">
            <a:noFill/>
            <a:miter lim="800000"/>
            <a:headEnd/>
            <a:tailEnd/>
          </a:ln>
        </p:spPr>
        <p:txBody>
          <a:bodyPr wrap="none">
            <a:spAutoFit/>
          </a:bodyPr>
          <a:lstStyle/>
          <a:p>
            <a:r>
              <a:rPr lang="en-GB"/>
              <a:t>Corporate</a:t>
            </a:r>
          </a:p>
          <a:p>
            <a:r>
              <a:rPr lang="en-GB"/>
              <a:t>Devices</a:t>
            </a:r>
          </a:p>
        </p:txBody>
      </p:sp>
      <p:sp>
        <p:nvSpPr>
          <p:cNvPr id="59414" name="Text Box 26"/>
          <p:cNvSpPr txBox="1">
            <a:spLocks noChangeArrowheads="1"/>
          </p:cNvSpPr>
          <p:nvPr/>
        </p:nvSpPr>
        <p:spPr bwMode="auto">
          <a:xfrm>
            <a:off x="3201988" y="2554288"/>
            <a:ext cx="2852737" cy="517525"/>
          </a:xfrm>
          <a:prstGeom prst="rect">
            <a:avLst/>
          </a:prstGeom>
          <a:noFill/>
          <a:ln w="9525">
            <a:noFill/>
            <a:miter lim="800000"/>
            <a:headEnd/>
            <a:tailEnd/>
          </a:ln>
        </p:spPr>
        <p:txBody>
          <a:bodyPr wrap="none">
            <a:spAutoFit/>
          </a:bodyPr>
          <a:lstStyle/>
          <a:p>
            <a:r>
              <a:rPr lang="en-GB" sz="1400" b="1"/>
              <a:t>Corporate IT (security) Policies,</a:t>
            </a:r>
          </a:p>
          <a:p>
            <a:r>
              <a:rPr lang="en-GB" sz="1400" b="1"/>
              <a:t>Provisioning &amp; Management</a:t>
            </a:r>
          </a:p>
        </p:txBody>
      </p:sp>
      <p:sp>
        <p:nvSpPr>
          <p:cNvPr id="59415" name="AutoShape 28"/>
          <p:cNvSpPr>
            <a:spLocks noChangeArrowheads="1"/>
          </p:cNvSpPr>
          <p:nvPr/>
        </p:nvSpPr>
        <p:spPr bwMode="auto">
          <a:xfrm rot="2494297">
            <a:off x="3517900" y="3101975"/>
            <a:ext cx="425450" cy="487363"/>
          </a:xfrm>
          <a:prstGeom prst="upDownArrow">
            <a:avLst>
              <a:gd name="adj1" fmla="val 50000"/>
              <a:gd name="adj2" fmla="val 22910"/>
            </a:avLst>
          </a:prstGeom>
          <a:solidFill>
            <a:schemeClr val="accent1"/>
          </a:solidFill>
          <a:ln w="9525">
            <a:solidFill>
              <a:schemeClr val="tx1"/>
            </a:solidFill>
            <a:miter lim="800000"/>
            <a:headEnd/>
            <a:tailEnd/>
          </a:ln>
        </p:spPr>
        <p:txBody>
          <a:bodyPr wrap="none" anchor="ctr"/>
          <a:lstStyle/>
          <a:p>
            <a:endParaRPr lang="en-GB"/>
          </a:p>
        </p:txBody>
      </p:sp>
      <p:sp>
        <p:nvSpPr>
          <p:cNvPr id="59416" name="AutoShape 29"/>
          <p:cNvSpPr>
            <a:spLocks noChangeArrowheads="1"/>
          </p:cNvSpPr>
          <p:nvPr/>
        </p:nvSpPr>
        <p:spPr bwMode="auto">
          <a:xfrm>
            <a:off x="4254500" y="3073400"/>
            <a:ext cx="425450" cy="487363"/>
          </a:xfrm>
          <a:prstGeom prst="upDownArrow">
            <a:avLst>
              <a:gd name="adj1" fmla="val 50000"/>
              <a:gd name="adj2" fmla="val 22910"/>
            </a:avLst>
          </a:prstGeom>
          <a:solidFill>
            <a:schemeClr val="accent1"/>
          </a:solidFill>
          <a:ln w="9525">
            <a:solidFill>
              <a:schemeClr val="tx1"/>
            </a:solidFill>
            <a:miter lim="800000"/>
            <a:headEnd/>
            <a:tailEnd/>
          </a:ln>
        </p:spPr>
        <p:txBody>
          <a:bodyPr wrap="none" anchor="ctr"/>
          <a:lstStyle/>
          <a:p>
            <a:endParaRPr lang="en-GB"/>
          </a:p>
        </p:txBody>
      </p:sp>
      <p:sp>
        <p:nvSpPr>
          <p:cNvPr id="59417" name="AutoShape 30"/>
          <p:cNvSpPr>
            <a:spLocks noChangeArrowheads="1"/>
          </p:cNvSpPr>
          <p:nvPr/>
        </p:nvSpPr>
        <p:spPr bwMode="auto">
          <a:xfrm rot="-1444530">
            <a:off x="5175250" y="3036888"/>
            <a:ext cx="425450" cy="487362"/>
          </a:xfrm>
          <a:prstGeom prst="upDownArrow">
            <a:avLst>
              <a:gd name="adj1" fmla="val 50000"/>
              <a:gd name="adj2" fmla="val 22910"/>
            </a:avLst>
          </a:prstGeom>
          <a:solidFill>
            <a:schemeClr val="accent1"/>
          </a:solidFill>
          <a:ln w="9525">
            <a:solidFill>
              <a:schemeClr val="tx1"/>
            </a:solidFill>
            <a:miter lim="800000"/>
            <a:headEnd/>
            <a:tailEnd/>
          </a:ln>
        </p:spPr>
        <p:txBody>
          <a:bodyPr wrap="none" anchor="ctr"/>
          <a:lstStyle/>
          <a:p>
            <a:endParaRPr lang="en-GB"/>
          </a:p>
        </p:txBody>
      </p:sp>
      <p:sp>
        <p:nvSpPr>
          <p:cNvPr id="59418" name="Text Box 31"/>
          <p:cNvSpPr txBox="1">
            <a:spLocks noChangeArrowheads="1"/>
          </p:cNvSpPr>
          <p:nvPr/>
        </p:nvSpPr>
        <p:spPr bwMode="auto">
          <a:xfrm>
            <a:off x="1620838" y="2501900"/>
            <a:ext cx="1225550" cy="366713"/>
          </a:xfrm>
          <a:prstGeom prst="rect">
            <a:avLst/>
          </a:prstGeom>
          <a:noFill/>
          <a:ln w="9525">
            <a:noFill/>
            <a:miter lim="800000"/>
            <a:headEnd/>
            <a:tailEnd/>
          </a:ln>
        </p:spPr>
        <p:txBody>
          <a:bodyPr wrap="none">
            <a:spAutoFit/>
          </a:bodyPr>
          <a:lstStyle/>
          <a:p>
            <a:r>
              <a:rPr lang="en-GB">
                <a:solidFill>
                  <a:srgbClr val="000099"/>
                </a:solidFill>
              </a:rPr>
              <a:t>Enterprise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56" name="Cloud"/>
          <p:cNvSpPr>
            <a:spLocks noChangeAspect="1" noEditPoints="1" noChangeArrowheads="1"/>
          </p:cNvSpPr>
          <p:nvPr/>
        </p:nvSpPr>
        <p:spPr bwMode="auto">
          <a:xfrm>
            <a:off x="6318250" y="2089150"/>
            <a:ext cx="2228850" cy="30543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GB"/>
              <a:t>   </a:t>
            </a:r>
          </a:p>
        </p:txBody>
      </p:sp>
      <p:sp>
        <p:nvSpPr>
          <p:cNvPr id="129055" name="Rectangle 31"/>
          <p:cNvSpPr>
            <a:spLocks noChangeArrowheads="1"/>
          </p:cNvSpPr>
          <p:nvPr/>
        </p:nvSpPr>
        <p:spPr bwMode="auto">
          <a:xfrm>
            <a:off x="2165350" y="2876550"/>
            <a:ext cx="3995738" cy="2243138"/>
          </a:xfrm>
          <a:prstGeom prst="rect">
            <a:avLst/>
          </a:prstGeom>
          <a:solidFill>
            <a:srgbClr val="FFCC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60419" name="Title 16"/>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Towards Consumerization of (IT) Enterprise</a:t>
            </a:r>
          </a:p>
        </p:txBody>
      </p:sp>
      <p:sp>
        <p:nvSpPr>
          <p:cNvPr id="60420" name="Text Box 4"/>
          <p:cNvSpPr txBox="1">
            <a:spLocks noChangeArrowheads="1"/>
          </p:cNvSpPr>
          <p:nvPr/>
        </p:nvSpPr>
        <p:spPr bwMode="auto">
          <a:xfrm>
            <a:off x="193675" y="801688"/>
            <a:ext cx="7223125" cy="1739900"/>
          </a:xfrm>
          <a:prstGeom prst="rect">
            <a:avLst/>
          </a:prstGeom>
          <a:noFill/>
          <a:ln w="9525">
            <a:noFill/>
            <a:miter lim="800000"/>
            <a:headEnd/>
            <a:tailEnd/>
          </a:ln>
        </p:spPr>
        <p:txBody>
          <a:bodyPr wrap="none">
            <a:spAutoFit/>
          </a:bodyPr>
          <a:lstStyle/>
          <a:p>
            <a:r>
              <a:rPr lang="en-GB"/>
              <a:t> New Driving Forces:</a:t>
            </a:r>
          </a:p>
          <a:p>
            <a:pPr lvl="1">
              <a:buFontTx/>
              <a:buChar char="•"/>
            </a:pPr>
            <a:r>
              <a:rPr lang="en-GB"/>
              <a:t> IT Outsourcing</a:t>
            </a:r>
          </a:p>
          <a:p>
            <a:pPr lvl="1">
              <a:buFontTx/>
              <a:buChar char="•"/>
            </a:pPr>
            <a:r>
              <a:rPr lang="en-GB"/>
              <a:t> Employees using their own Devices at work</a:t>
            </a:r>
          </a:p>
          <a:p>
            <a:pPr lvl="1">
              <a:buFontTx/>
              <a:buChar char="•"/>
            </a:pPr>
            <a:r>
              <a:rPr lang="en-GB"/>
              <a:t> Adoption of Cloud Services by Employees and the Organization</a:t>
            </a:r>
          </a:p>
          <a:p>
            <a:pPr lvl="1">
              <a:buFontTx/>
              <a:buChar char="•"/>
            </a:pPr>
            <a:r>
              <a:rPr lang="en-GB"/>
              <a:t> Blurring Boundaries between Work and Personal Life</a:t>
            </a:r>
          </a:p>
          <a:p>
            <a:pPr lvl="1">
              <a:buFontTx/>
              <a:buChar char="•"/>
            </a:pPr>
            <a:r>
              <a:rPr lang="en-GB"/>
              <a:t> Local Decision Making …</a:t>
            </a:r>
          </a:p>
        </p:txBody>
      </p:sp>
      <p:pic>
        <p:nvPicPr>
          <p:cNvPr id="60421" name="Picture 16" descr="j0292020"/>
          <p:cNvPicPr>
            <a:picLocks noChangeAspect="1" noChangeArrowheads="1"/>
          </p:cNvPicPr>
          <p:nvPr/>
        </p:nvPicPr>
        <p:blipFill>
          <a:blip r:embed="rId2"/>
          <a:srcRect/>
          <a:stretch>
            <a:fillRect/>
          </a:stretch>
        </p:blipFill>
        <p:spPr bwMode="auto">
          <a:xfrm>
            <a:off x="2185988" y="3514725"/>
            <a:ext cx="441325" cy="419100"/>
          </a:xfrm>
          <a:prstGeom prst="rect">
            <a:avLst/>
          </a:prstGeom>
          <a:noFill/>
          <a:ln w="9525">
            <a:noFill/>
            <a:miter lim="800000"/>
            <a:headEnd/>
            <a:tailEnd/>
          </a:ln>
        </p:spPr>
      </p:pic>
      <p:pic>
        <p:nvPicPr>
          <p:cNvPr id="60422" name="Picture 16" descr="j0292020"/>
          <p:cNvPicPr>
            <a:picLocks noChangeAspect="1" noChangeArrowheads="1"/>
          </p:cNvPicPr>
          <p:nvPr/>
        </p:nvPicPr>
        <p:blipFill>
          <a:blip r:embed="rId2"/>
          <a:srcRect/>
          <a:stretch>
            <a:fillRect/>
          </a:stretch>
        </p:blipFill>
        <p:spPr bwMode="auto">
          <a:xfrm>
            <a:off x="1223963" y="3322638"/>
            <a:ext cx="441325" cy="419100"/>
          </a:xfrm>
          <a:prstGeom prst="rect">
            <a:avLst/>
          </a:prstGeom>
          <a:noFill/>
          <a:ln w="9525">
            <a:noFill/>
            <a:miter lim="800000"/>
            <a:headEnd/>
            <a:tailEnd/>
          </a:ln>
        </p:spPr>
      </p:pic>
      <p:pic>
        <p:nvPicPr>
          <p:cNvPr id="60423" name="Picture 16" descr="j0292020"/>
          <p:cNvPicPr>
            <a:picLocks noChangeAspect="1" noChangeArrowheads="1"/>
          </p:cNvPicPr>
          <p:nvPr/>
        </p:nvPicPr>
        <p:blipFill>
          <a:blip r:embed="rId2"/>
          <a:srcRect/>
          <a:stretch>
            <a:fillRect/>
          </a:stretch>
        </p:blipFill>
        <p:spPr bwMode="auto">
          <a:xfrm>
            <a:off x="1063625" y="3843338"/>
            <a:ext cx="441325" cy="419100"/>
          </a:xfrm>
          <a:prstGeom prst="rect">
            <a:avLst/>
          </a:prstGeom>
          <a:noFill/>
          <a:ln w="9525">
            <a:noFill/>
            <a:miter lim="800000"/>
            <a:headEnd/>
            <a:tailEnd/>
          </a:ln>
        </p:spPr>
      </p:pic>
      <p:sp>
        <p:nvSpPr>
          <p:cNvPr id="129033" name="Oval 9"/>
          <p:cNvSpPr>
            <a:spLocks noChangeArrowheads="1"/>
          </p:cNvSpPr>
          <p:nvPr/>
        </p:nvSpPr>
        <p:spPr bwMode="auto">
          <a:xfrm>
            <a:off x="3208338" y="3267075"/>
            <a:ext cx="722312" cy="382588"/>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9034" name="Oval 10"/>
          <p:cNvSpPr>
            <a:spLocks noChangeArrowheads="1"/>
          </p:cNvSpPr>
          <p:nvPr/>
        </p:nvSpPr>
        <p:spPr bwMode="auto">
          <a:xfrm>
            <a:off x="3398838" y="3457575"/>
            <a:ext cx="746125" cy="393700"/>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60426" name="Text Box 12"/>
          <p:cNvSpPr txBox="1">
            <a:spLocks noChangeArrowheads="1"/>
          </p:cNvSpPr>
          <p:nvPr/>
        </p:nvSpPr>
        <p:spPr bwMode="auto">
          <a:xfrm>
            <a:off x="2913063" y="4079875"/>
            <a:ext cx="1327150" cy="641350"/>
          </a:xfrm>
          <a:prstGeom prst="rect">
            <a:avLst/>
          </a:prstGeom>
          <a:noFill/>
          <a:ln w="9525">
            <a:noFill/>
            <a:miter lim="800000"/>
            <a:headEnd/>
            <a:tailEnd/>
          </a:ln>
        </p:spPr>
        <p:txBody>
          <a:bodyPr wrap="none">
            <a:spAutoFit/>
          </a:bodyPr>
          <a:lstStyle/>
          <a:p>
            <a:r>
              <a:rPr lang="en-GB"/>
              <a:t>Enterprise</a:t>
            </a:r>
          </a:p>
          <a:p>
            <a:r>
              <a:rPr lang="en-GB"/>
              <a:t>IT Services</a:t>
            </a:r>
          </a:p>
        </p:txBody>
      </p:sp>
      <p:sp>
        <p:nvSpPr>
          <p:cNvPr id="60427" name="laptop"/>
          <p:cNvSpPr>
            <a:spLocks noEditPoints="1" noChangeArrowheads="1"/>
          </p:cNvSpPr>
          <p:nvPr/>
        </p:nvSpPr>
        <p:spPr bwMode="auto">
          <a:xfrm>
            <a:off x="1595438" y="3462338"/>
            <a:ext cx="407987" cy="385762"/>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60428" name="laptop"/>
          <p:cNvSpPr>
            <a:spLocks noEditPoints="1" noChangeArrowheads="1"/>
          </p:cNvSpPr>
          <p:nvPr/>
        </p:nvSpPr>
        <p:spPr bwMode="auto">
          <a:xfrm>
            <a:off x="1339850" y="3614738"/>
            <a:ext cx="407988" cy="385762"/>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60429" name="laptop"/>
          <p:cNvSpPr>
            <a:spLocks noEditPoints="1" noChangeArrowheads="1"/>
          </p:cNvSpPr>
          <p:nvPr/>
        </p:nvSpPr>
        <p:spPr bwMode="auto">
          <a:xfrm>
            <a:off x="2473325" y="3459163"/>
            <a:ext cx="407988" cy="385762"/>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60430" name="AutoShape 16"/>
          <p:cNvSpPr>
            <a:spLocks noChangeArrowheads="1"/>
          </p:cNvSpPr>
          <p:nvPr/>
        </p:nvSpPr>
        <p:spPr bwMode="auto">
          <a:xfrm>
            <a:off x="5038725" y="3498850"/>
            <a:ext cx="654050" cy="500063"/>
          </a:xfrm>
          <a:prstGeom prst="can">
            <a:avLst>
              <a:gd name="adj" fmla="val 25000"/>
            </a:avLst>
          </a:prstGeom>
          <a:solidFill>
            <a:schemeClr val="bg1"/>
          </a:solidFill>
          <a:ln w="9525">
            <a:solidFill>
              <a:schemeClr val="tx1"/>
            </a:solidFill>
            <a:round/>
            <a:headEnd/>
            <a:tailEnd/>
          </a:ln>
        </p:spPr>
        <p:txBody>
          <a:bodyPr wrap="none" anchor="ctr"/>
          <a:lstStyle/>
          <a:p>
            <a:endParaRPr lang="en-GB"/>
          </a:p>
        </p:txBody>
      </p:sp>
      <p:sp>
        <p:nvSpPr>
          <p:cNvPr id="60431" name="AutoShape 17"/>
          <p:cNvSpPr>
            <a:spLocks noChangeArrowheads="1"/>
          </p:cNvSpPr>
          <p:nvPr/>
        </p:nvSpPr>
        <p:spPr bwMode="auto">
          <a:xfrm>
            <a:off x="7564438" y="2930525"/>
            <a:ext cx="654050" cy="500063"/>
          </a:xfrm>
          <a:prstGeom prst="can">
            <a:avLst>
              <a:gd name="adj" fmla="val 25000"/>
            </a:avLst>
          </a:prstGeom>
          <a:solidFill>
            <a:schemeClr val="bg1"/>
          </a:solidFill>
          <a:ln w="9525">
            <a:solidFill>
              <a:schemeClr val="tx1"/>
            </a:solidFill>
            <a:round/>
            <a:headEnd/>
            <a:tailEnd/>
          </a:ln>
        </p:spPr>
        <p:txBody>
          <a:bodyPr wrap="none" anchor="ctr"/>
          <a:lstStyle/>
          <a:p>
            <a:endParaRPr lang="en-GB"/>
          </a:p>
        </p:txBody>
      </p:sp>
      <p:sp>
        <p:nvSpPr>
          <p:cNvPr id="60432" name="Text Box 18"/>
          <p:cNvSpPr txBox="1">
            <a:spLocks noChangeArrowheads="1"/>
          </p:cNvSpPr>
          <p:nvPr/>
        </p:nvSpPr>
        <p:spPr bwMode="auto">
          <a:xfrm>
            <a:off x="5008563" y="4044950"/>
            <a:ext cx="984250" cy="366713"/>
          </a:xfrm>
          <a:prstGeom prst="rect">
            <a:avLst/>
          </a:prstGeom>
          <a:noFill/>
          <a:ln w="9525">
            <a:noFill/>
            <a:miter lim="800000"/>
            <a:headEnd/>
            <a:tailEnd/>
          </a:ln>
        </p:spPr>
        <p:txBody>
          <a:bodyPr wrap="none">
            <a:spAutoFit/>
          </a:bodyPr>
          <a:lstStyle/>
          <a:p>
            <a:r>
              <a:rPr lang="en-GB"/>
              <a:t>Storage</a:t>
            </a:r>
          </a:p>
        </p:txBody>
      </p:sp>
      <p:sp>
        <p:nvSpPr>
          <p:cNvPr id="60433" name="server"/>
          <p:cNvSpPr>
            <a:spLocks noEditPoints="1" noChangeArrowheads="1"/>
          </p:cNvSpPr>
          <p:nvPr/>
        </p:nvSpPr>
        <p:spPr bwMode="auto">
          <a:xfrm>
            <a:off x="4430713" y="4152900"/>
            <a:ext cx="373062"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60434" name="server"/>
          <p:cNvSpPr>
            <a:spLocks noEditPoints="1" noChangeArrowheads="1"/>
          </p:cNvSpPr>
          <p:nvPr/>
        </p:nvSpPr>
        <p:spPr bwMode="auto">
          <a:xfrm>
            <a:off x="4714875" y="4248150"/>
            <a:ext cx="373063"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60435" name="server"/>
          <p:cNvSpPr>
            <a:spLocks noEditPoints="1" noChangeArrowheads="1"/>
          </p:cNvSpPr>
          <p:nvPr/>
        </p:nvSpPr>
        <p:spPr bwMode="auto">
          <a:xfrm>
            <a:off x="7248525" y="3695700"/>
            <a:ext cx="373063"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60436" name="Text Box 22"/>
          <p:cNvSpPr txBox="1">
            <a:spLocks noChangeArrowheads="1"/>
          </p:cNvSpPr>
          <p:nvPr/>
        </p:nvSpPr>
        <p:spPr bwMode="auto">
          <a:xfrm>
            <a:off x="5165725" y="4611688"/>
            <a:ext cx="971550" cy="366712"/>
          </a:xfrm>
          <a:prstGeom prst="rect">
            <a:avLst/>
          </a:prstGeom>
          <a:noFill/>
          <a:ln w="9525">
            <a:noFill/>
            <a:miter lim="800000"/>
            <a:headEnd/>
            <a:tailEnd/>
          </a:ln>
        </p:spPr>
        <p:txBody>
          <a:bodyPr wrap="none">
            <a:spAutoFit/>
          </a:bodyPr>
          <a:lstStyle/>
          <a:p>
            <a:r>
              <a:rPr lang="en-GB"/>
              <a:t>Servers</a:t>
            </a:r>
          </a:p>
        </p:txBody>
      </p:sp>
      <p:sp>
        <p:nvSpPr>
          <p:cNvPr id="60437" name="Text Box 23"/>
          <p:cNvSpPr txBox="1">
            <a:spLocks noChangeArrowheads="1"/>
          </p:cNvSpPr>
          <p:nvPr/>
        </p:nvSpPr>
        <p:spPr bwMode="auto">
          <a:xfrm>
            <a:off x="998538" y="4279900"/>
            <a:ext cx="1085850" cy="641350"/>
          </a:xfrm>
          <a:prstGeom prst="rect">
            <a:avLst/>
          </a:prstGeom>
          <a:noFill/>
          <a:ln w="9525">
            <a:noFill/>
            <a:miter lim="800000"/>
            <a:headEnd/>
            <a:tailEnd/>
          </a:ln>
        </p:spPr>
        <p:txBody>
          <a:bodyPr wrap="none">
            <a:spAutoFit/>
          </a:bodyPr>
          <a:lstStyle/>
          <a:p>
            <a:r>
              <a:rPr lang="en-GB"/>
              <a:t>Personal</a:t>
            </a:r>
          </a:p>
          <a:p>
            <a:r>
              <a:rPr lang="en-GB"/>
              <a:t>Devices</a:t>
            </a:r>
          </a:p>
        </p:txBody>
      </p:sp>
      <p:sp>
        <p:nvSpPr>
          <p:cNvPr id="60438" name="Text Box 29"/>
          <p:cNvSpPr txBox="1">
            <a:spLocks noChangeArrowheads="1"/>
          </p:cNvSpPr>
          <p:nvPr/>
        </p:nvSpPr>
        <p:spPr bwMode="auto">
          <a:xfrm>
            <a:off x="7558088" y="3470275"/>
            <a:ext cx="984250" cy="366713"/>
          </a:xfrm>
          <a:prstGeom prst="rect">
            <a:avLst/>
          </a:prstGeom>
          <a:noFill/>
          <a:ln w="9525">
            <a:noFill/>
            <a:miter lim="800000"/>
            <a:headEnd/>
            <a:tailEnd/>
          </a:ln>
        </p:spPr>
        <p:txBody>
          <a:bodyPr wrap="none">
            <a:spAutoFit/>
          </a:bodyPr>
          <a:lstStyle/>
          <a:p>
            <a:r>
              <a:rPr lang="en-GB"/>
              <a:t>Storage</a:t>
            </a:r>
          </a:p>
        </p:txBody>
      </p:sp>
      <p:sp>
        <p:nvSpPr>
          <p:cNvPr id="60439" name="Text Box 30"/>
          <p:cNvSpPr txBox="1">
            <a:spLocks noChangeArrowheads="1"/>
          </p:cNvSpPr>
          <p:nvPr/>
        </p:nvSpPr>
        <p:spPr bwMode="auto">
          <a:xfrm>
            <a:off x="6835775" y="4464050"/>
            <a:ext cx="971550" cy="366713"/>
          </a:xfrm>
          <a:prstGeom prst="rect">
            <a:avLst/>
          </a:prstGeom>
          <a:noFill/>
          <a:ln w="9525">
            <a:noFill/>
            <a:miter lim="800000"/>
            <a:headEnd/>
            <a:tailEnd/>
          </a:ln>
        </p:spPr>
        <p:txBody>
          <a:bodyPr wrap="none">
            <a:spAutoFit/>
          </a:bodyPr>
          <a:lstStyle/>
          <a:p>
            <a:r>
              <a:rPr lang="en-GB"/>
              <a:t>Servers</a:t>
            </a:r>
          </a:p>
        </p:txBody>
      </p:sp>
      <p:sp>
        <p:nvSpPr>
          <p:cNvPr id="60440" name="AutoShape 33"/>
          <p:cNvSpPr>
            <a:spLocks noChangeArrowheads="1"/>
          </p:cNvSpPr>
          <p:nvPr/>
        </p:nvSpPr>
        <p:spPr bwMode="auto">
          <a:xfrm>
            <a:off x="7264400" y="2927350"/>
            <a:ext cx="654050" cy="500063"/>
          </a:xfrm>
          <a:prstGeom prst="can">
            <a:avLst>
              <a:gd name="adj" fmla="val 25000"/>
            </a:avLst>
          </a:prstGeom>
          <a:solidFill>
            <a:schemeClr val="bg1"/>
          </a:solidFill>
          <a:ln w="9525">
            <a:solidFill>
              <a:schemeClr val="tx1"/>
            </a:solidFill>
            <a:round/>
            <a:headEnd/>
            <a:tailEnd/>
          </a:ln>
        </p:spPr>
        <p:txBody>
          <a:bodyPr wrap="none" anchor="ctr"/>
          <a:lstStyle/>
          <a:p>
            <a:endParaRPr lang="en-GB"/>
          </a:p>
        </p:txBody>
      </p:sp>
      <p:sp>
        <p:nvSpPr>
          <p:cNvPr id="60441" name="server"/>
          <p:cNvSpPr>
            <a:spLocks noEditPoints="1" noChangeArrowheads="1"/>
          </p:cNvSpPr>
          <p:nvPr/>
        </p:nvSpPr>
        <p:spPr bwMode="auto">
          <a:xfrm>
            <a:off x="6940550" y="3665538"/>
            <a:ext cx="373063"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129059" name="Oval 35"/>
          <p:cNvSpPr>
            <a:spLocks noChangeArrowheads="1"/>
          </p:cNvSpPr>
          <p:nvPr/>
        </p:nvSpPr>
        <p:spPr bwMode="auto">
          <a:xfrm>
            <a:off x="6448425" y="2520950"/>
            <a:ext cx="722313" cy="382588"/>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9060" name="Oval 36"/>
          <p:cNvSpPr>
            <a:spLocks noChangeArrowheads="1"/>
          </p:cNvSpPr>
          <p:nvPr/>
        </p:nvSpPr>
        <p:spPr bwMode="auto">
          <a:xfrm>
            <a:off x="6350000" y="2771775"/>
            <a:ext cx="722313" cy="382588"/>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60444" name="Text Box 37"/>
          <p:cNvSpPr txBox="1">
            <a:spLocks noChangeArrowheads="1"/>
          </p:cNvSpPr>
          <p:nvPr/>
        </p:nvSpPr>
        <p:spPr bwMode="auto">
          <a:xfrm>
            <a:off x="6265863" y="3259138"/>
            <a:ext cx="1060450" cy="366712"/>
          </a:xfrm>
          <a:prstGeom prst="rect">
            <a:avLst/>
          </a:prstGeom>
          <a:noFill/>
          <a:ln w="9525">
            <a:noFill/>
            <a:miter lim="800000"/>
            <a:headEnd/>
            <a:tailEnd/>
          </a:ln>
        </p:spPr>
        <p:txBody>
          <a:bodyPr wrap="none">
            <a:spAutoFit/>
          </a:bodyPr>
          <a:lstStyle/>
          <a:p>
            <a:r>
              <a:rPr lang="en-GB"/>
              <a:t>Services</a:t>
            </a:r>
          </a:p>
        </p:txBody>
      </p:sp>
      <p:sp>
        <p:nvSpPr>
          <p:cNvPr id="129062" name="Cloud"/>
          <p:cNvSpPr>
            <a:spLocks noChangeAspect="1" noEditPoints="1" noChangeArrowheads="1"/>
          </p:cNvSpPr>
          <p:nvPr/>
        </p:nvSpPr>
        <p:spPr bwMode="auto">
          <a:xfrm>
            <a:off x="0" y="2878138"/>
            <a:ext cx="1062038" cy="14557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GB"/>
              <a:t>   </a:t>
            </a:r>
          </a:p>
        </p:txBody>
      </p:sp>
      <p:sp>
        <p:nvSpPr>
          <p:cNvPr id="60446" name="Text Box 39"/>
          <p:cNvSpPr txBox="1">
            <a:spLocks noChangeArrowheads="1"/>
          </p:cNvSpPr>
          <p:nvPr/>
        </p:nvSpPr>
        <p:spPr bwMode="auto">
          <a:xfrm>
            <a:off x="0" y="3152775"/>
            <a:ext cx="1060450" cy="915988"/>
          </a:xfrm>
          <a:prstGeom prst="rect">
            <a:avLst/>
          </a:prstGeom>
          <a:noFill/>
          <a:ln w="9525">
            <a:noFill/>
            <a:miter lim="800000"/>
            <a:headEnd/>
            <a:tailEnd/>
          </a:ln>
        </p:spPr>
        <p:txBody>
          <a:bodyPr wrap="none">
            <a:spAutoFit/>
          </a:bodyPr>
          <a:lstStyle/>
          <a:p>
            <a:r>
              <a:rPr lang="en-GB"/>
              <a:t>Cloud</a:t>
            </a:r>
          </a:p>
          <a:p>
            <a:r>
              <a:rPr lang="en-GB"/>
              <a:t>Services</a:t>
            </a:r>
          </a:p>
          <a:p>
            <a:endParaRPr lang="en-GB"/>
          </a:p>
        </p:txBody>
      </p:sp>
      <p:sp>
        <p:nvSpPr>
          <p:cNvPr id="60447" name="AutoShape 40"/>
          <p:cNvSpPr>
            <a:spLocks noChangeArrowheads="1"/>
          </p:cNvSpPr>
          <p:nvPr/>
        </p:nvSpPr>
        <p:spPr bwMode="auto">
          <a:xfrm rot="5400000">
            <a:off x="5921375" y="3632201"/>
            <a:ext cx="566737" cy="557212"/>
          </a:xfrm>
          <a:prstGeom prst="upDown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GB"/>
          </a:p>
        </p:txBody>
      </p:sp>
      <p:sp>
        <p:nvSpPr>
          <p:cNvPr id="60448" name="AutoShape 41"/>
          <p:cNvSpPr>
            <a:spLocks noChangeArrowheads="1"/>
          </p:cNvSpPr>
          <p:nvPr/>
        </p:nvSpPr>
        <p:spPr bwMode="auto">
          <a:xfrm rot="6687545">
            <a:off x="615950" y="3995738"/>
            <a:ext cx="566738" cy="557212"/>
          </a:xfrm>
          <a:prstGeom prst="upDown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GB"/>
          </a:p>
        </p:txBody>
      </p:sp>
      <p:sp>
        <p:nvSpPr>
          <p:cNvPr id="60449" name="AutoShape 42"/>
          <p:cNvSpPr>
            <a:spLocks noChangeArrowheads="1"/>
          </p:cNvSpPr>
          <p:nvPr/>
        </p:nvSpPr>
        <p:spPr bwMode="auto">
          <a:xfrm rot="6687545">
            <a:off x="1936750" y="3860801"/>
            <a:ext cx="566737" cy="557212"/>
          </a:xfrm>
          <a:prstGeom prst="upDown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GB"/>
          </a:p>
        </p:txBody>
      </p:sp>
      <p:pic>
        <p:nvPicPr>
          <p:cNvPr id="60450" name="Picture 43" descr="j0431512"/>
          <p:cNvPicPr>
            <a:picLocks noChangeAspect="1" noChangeArrowheads="1"/>
          </p:cNvPicPr>
          <p:nvPr/>
        </p:nvPicPr>
        <p:blipFill>
          <a:blip r:embed="rId3"/>
          <a:srcRect/>
          <a:stretch>
            <a:fillRect/>
          </a:stretch>
        </p:blipFill>
        <p:spPr bwMode="auto">
          <a:xfrm>
            <a:off x="3800475" y="2443163"/>
            <a:ext cx="847725" cy="84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6"/>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Opportunities and Threats</a:t>
            </a:r>
          </a:p>
        </p:txBody>
      </p:sp>
      <p:sp>
        <p:nvSpPr>
          <p:cNvPr id="61442" name="Text Box 4"/>
          <p:cNvSpPr txBox="1">
            <a:spLocks noChangeArrowheads="1"/>
          </p:cNvSpPr>
          <p:nvPr/>
        </p:nvSpPr>
        <p:spPr bwMode="auto">
          <a:xfrm>
            <a:off x="138113" y="866775"/>
            <a:ext cx="8315325" cy="2976563"/>
          </a:xfrm>
          <a:prstGeom prst="rect">
            <a:avLst/>
          </a:prstGeom>
          <a:noFill/>
          <a:ln w="9525">
            <a:noFill/>
            <a:miter lim="800000"/>
            <a:headEnd/>
            <a:tailEnd/>
          </a:ln>
        </p:spPr>
        <p:txBody>
          <a:bodyPr wrap="none">
            <a:spAutoFit/>
          </a:bodyPr>
          <a:lstStyle/>
          <a:p>
            <a:pPr>
              <a:buFontTx/>
              <a:buChar char="•"/>
            </a:pPr>
            <a:r>
              <a:rPr lang="en-GB"/>
              <a:t> Opportunities for Employees and Organisations:</a:t>
            </a:r>
          </a:p>
          <a:p>
            <a:pPr lvl="1">
              <a:buFontTx/>
              <a:buChar char="•"/>
            </a:pPr>
            <a:r>
              <a:rPr lang="en-GB"/>
              <a:t> Empowering users</a:t>
            </a:r>
          </a:p>
          <a:p>
            <a:pPr lvl="1">
              <a:buFontTx/>
              <a:buChar char="•"/>
            </a:pPr>
            <a:r>
              <a:rPr lang="en-GB"/>
              <a:t> Seamless experience between work and private life</a:t>
            </a:r>
          </a:p>
          <a:p>
            <a:pPr lvl="1">
              <a:buFontTx/>
              <a:buChar char="•"/>
            </a:pPr>
            <a:r>
              <a:rPr lang="en-GB"/>
              <a:t> Cost cutting</a:t>
            </a:r>
          </a:p>
          <a:p>
            <a:pPr lvl="1">
              <a:buFontTx/>
              <a:buChar char="•"/>
            </a:pPr>
            <a:r>
              <a:rPr lang="en-GB"/>
              <a:t> Better service offering </a:t>
            </a:r>
          </a:p>
          <a:p>
            <a:pPr lvl="1">
              <a:buFontTx/>
              <a:buChar char="•"/>
            </a:pPr>
            <a:r>
              <a:rPr lang="en-GB"/>
              <a:t>Transformation of CIO/CISO roles …</a:t>
            </a:r>
          </a:p>
          <a:p>
            <a:pPr lvl="1">
              <a:lnSpc>
                <a:spcPct val="50000"/>
              </a:lnSpc>
            </a:pPr>
            <a:endParaRPr lang="en-GB"/>
          </a:p>
          <a:p>
            <a:pPr>
              <a:buFontTx/>
              <a:buChar char="•"/>
            </a:pPr>
            <a:r>
              <a:rPr lang="en-GB"/>
              <a:t> Threats:</a:t>
            </a:r>
          </a:p>
          <a:p>
            <a:pPr lvl="1">
              <a:buFontTx/>
              <a:buChar char="•"/>
            </a:pPr>
            <a:r>
              <a:rPr lang="en-GB"/>
              <a:t> Enterprise data stored all over the places: Potential Data losses …</a:t>
            </a:r>
          </a:p>
          <a:p>
            <a:pPr lvl="1">
              <a:buFontTx/>
              <a:buChar char="•"/>
            </a:pPr>
            <a:r>
              <a:rPr lang="en-GB"/>
              <a:t> Lack of control by organisation on users’ devices: potential security threats</a:t>
            </a:r>
          </a:p>
          <a:p>
            <a:pPr lvl="1">
              <a:buFontTx/>
              <a:buChar char="•"/>
            </a:pPr>
            <a:r>
              <a:rPr lang="en-GB"/>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Adoption of Social Networking for Personal and Business Purposes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6"/>
          <p:cNvSpPr>
            <a:spLocks noGrp="1"/>
          </p:cNvSpPr>
          <p:nvPr>
            <p:ph type="title" idx="4294967295"/>
          </p:nvPr>
        </p:nvSpPr>
        <p:spPr bwMode="auto">
          <a:xfrm>
            <a:off x="234950" y="292100"/>
            <a:ext cx="8634413" cy="504825"/>
          </a:xfrm>
          <a:noFill/>
        </p:spPr>
        <p:txBody>
          <a:bodyPr wrap="square" numCol="1" compatLnSpc="1">
            <a:prstTxWarp prst="textNoShape">
              <a:avLst/>
            </a:prstTxWarp>
          </a:bodyPr>
          <a:lstStyle/>
          <a:p>
            <a:pPr eaLnBrk="1" hangingPunct="1"/>
            <a:r>
              <a:rPr cap="none" smtClean="0"/>
              <a:t>Social Networking by People and Organisations</a:t>
            </a:r>
          </a:p>
        </p:txBody>
      </p:sp>
      <p:sp>
        <p:nvSpPr>
          <p:cNvPr id="63490" name="Text Box 4"/>
          <p:cNvSpPr txBox="1">
            <a:spLocks noChangeArrowheads="1"/>
          </p:cNvSpPr>
          <p:nvPr/>
        </p:nvSpPr>
        <p:spPr bwMode="auto">
          <a:xfrm>
            <a:off x="290513" y="1011238"/>
            <a:ext cx="8137525" cy="2014537"/>
          </a:xfrm>
          <a:prstGeom prst="rect">
            <a:avLst/>
          </a:prstGeom>
          <a:noFill/>
          <a:ln w="9525">
            <a:noFill/>
            <a:miter lim="800000"/>
            <a:headEnd/>
            <a:tailEnd/>
          </a:ln>
        </p:spPr>
        <p:txBody>
          <a:bodyPr wrap="none">
            <a:spAutoFit/>
          </a:bodyPr>
          <a:lstStyle/>
          <a:p>
            <a:pPr>
              <a:buFontTx/>
              <a:buChar char="•"/>
            </a:pPr>
            <a:r>
              <a:rPr lang="en-GB"/>
              <a:t> Growth of adoption of Social Networking by both People (for private and work</a:t>
            </a:r>
          </a:p>
          <a:p>
            <a:r>
              <a:rPr lang="en-GB"/>
              <a:t>  matters) and Organisations</a:t>
            </a:r>
          </a:p>
          <a:p>
            <a:endParaRPr lang="en-GB"/>
          </a:p>
          <a:p>
            <a:pPr>
              <a:buFontTx/>
              <a:buChar char="•"/>
            </a:pPr>
            <a:r>
              <a:rPr lang="en-GB"/>
              <a:t> Mobile Social Networking</a:t>
            </a:r>
          </a:p>
          <a:p>
            <a:pPr>
              <a:buFontTx/>
              <a:buChar char="•"/>
            </a:pPr>
            <a:endParaRPr lang="en-GB"/>
          </a:p>
          <a:p>
            <a:endParaRPr lang="en-GB"/>
          </a:p>
          <a:p>
            <a:endParaRPr lang="en-GB"/>
          </a:p>
        </p:txBody>
      </p:sp>
      <p:pic>
        <p:nvPicPr>
          <p:cNvPr id="63491" name="Picture 6" descr="comscore-mobile-acces-users.JPG"/>
          <p:cNvPicPr>
            <a:picLocks noChangeAspect="1" noChangeArrowheads="1"/>
          </p:cNvPicPr>
          <p:nvPr/>
        </p:nvPicPr>
        <p:blipFill>
          <a:blip r:embed="rId2"/>
          <a:srcRect/>
          <a:stretch>
            <a:fillRect/>
          </a:stretch>
        </p:blipFill>
        <p:spPr bwMode="auto">
          <a:xfrm>
            <a:off x="3194050" y="1673225"/>
            <a:ext cx="2705100" cy="2860675"/>
          </a:xfrm>
          <a:prstGeom prst="rect">
            <a:avLst/>
          </a:prstGeom>
          <a:noFill/>
          <a:ln w="9525">
            <a:noFill/>
            <a:miter lim="800000"/>
            <a:headEnd/>
            <a:tailEnd/>
          </a:ln>
        </p:spPr>
      </p:pic>
      <p:pic>
        <p:nvPicPr>
          <p:cNvPr id="63492" name="Picture 8" descr="comscore-mobile-browser-pct.JPG"/>
          <p:cNvPicPr>
            <a:picLocks noChangeAspect="1" noChangeArrowheads="1"/>
          </p:cNvPicPr>
          <p:nvPr/>
        </p:nvPicPr>
        <p:blipFill>
          <a:blip r:embed="rId3"/>
          <a:srcRect/>
          <a:stretch>
            <a:fillRect/>
          </a:stretch>
        </p:blipFill>
        <p:spPr bwMode="auto">
          <a:xfrm>
            <a:off x="6043613" y="1666875"/>
            <a:ext cx="2695575" cy="2867025"/>
          </a:xfrm>
          <a:prstGeom prst="rect">
            <a:avLst/>
          </a:prstGeom>
          <a:noFill/>
          <a:ln w="9525">
            <a:noFill/>
            <a:miter lim="800000"/>
            <a:headEnd/>
            <a:tailEnd/>
          </a:ln>
        </p:spPr>
      </p:pic>
      <p:sp>
        <p:nvSpPr>
          <p:cNvPr id="63493" name="Text Box 9"/>
          <p:cNvSpPr txBox="1">
            <a:spLocks noChangeArrowheads="1"/>
          </p:cNvSpPr>
          <p:nvPr/>
        </p:nvSpPr>
        <p:spPr bwMode="auto">
          <a:xfrm>
            <a:off x="4075113" y="4506913"/>
            <a:ext cx="3683000" cy="304800"/>
          </a:xfrm>
          <a:prstGeom prst="rect">
            <a:avLst/>
          </a:prstGeom>
          <a:noFill/>
          <a:ln w="9525">
            <a:noFill/>
            <a:miter lim="800000"/>
            <a:headEnd/>
            <a:tailEnd/>
          </a:ln>
        </p:spPr>
        <p:txBody>
          <a:bodyPr wrap="none">
            <a:spAutoFit/>
          </a:bodyPr>
          <a:lstStyle/>
          <a:p>
            <a:r>
              <a:rPr lang="en-GB" sz="1400"/>
              <a:t>Sources: ReadWriteWeb.com and MobiLens</a:t>
            </a:r>
          </a:p>
        </p:txBody>
      </p:sp>
      <p:pic>
        <p:nvPicPr>
          <p:cNvPr id="63494" name="Picture 11" descr="social-network-icons"/>
          <p:cNvPicPr>
            <a:picLocks noChangeAspect="1" noChangeArrowheads="1"/>
          </p:cNvPicPr>
          <p:nvPr/>
        </p:nvPicPr>
        <p:blipFill>
          <a:blip r:embed="rId4"/>
          <a:srcRect/>
          <a:stretch>
            <a:fillRect/>
          </a:stretch>
        </p:blipFill>
        <p:spPr bwMode="auto">
          <a:xfrm>
            <a:off x="503238" y="2578100"/>
            <a:ext cx="2498725" cy="1984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6"/>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Social Networking: Opportunities and Threats</a:t>
            </a:r>
          </a:p>
        </p:txBody>
      </p:sp>
      <p:sp>
        <p:nvSpPr>
          <p:cNvPr id="64514" name="Text Box 4"/>
          <p:cNvSpPr txBox="1">
            <a:spLocks noChangeArrowheads="1"/>
          </p:cNvSpPr>
          <p:nvPr/>
        </p:nvSpPr>
        <p:spPr bwMode="auto">
          <a:xfrm>
            <a:off x="144463" y="973138"/>
            <a:ext cx="8391525" cy="3113087"/>
          </a:xfrm>
          <a:prstGeom prst="rect">
            <a:avLst/>
          </a:prstGeom>
          <a:noFill/>
          <a:ln w="9525">
            <a:noFill/>
            <a:miter lim="800000"/>
            <a:headEnd/>
            <a:tailEnd/>
          </a:ln>
        </p:spPr>
        <p:txBody>
          <a:bodyPr wrap="none">
            <a:spAutoFit/>
          </a:bodyPr>
          <a:lstStyle/>
          <a:p>
            <a:pPr>
              <a:buFontTx/>
              <a:buChar char="•"/>
            </a:pPr>
            <a:r>
              <a:rPr lang="en-GB"/>
              <a:t> Changing Habits in Social Communication, Sharing of Information, Marketing …</a:t>
            </a:r>
          </a:p>
          <a:p>
            <a:pPr>
              <a:buFontTx/>
              <a:buChar char="•"/>
            </a:pPr>
            <a:endParaRPr lang="en-GB"/>
          </a:p>
          <a:p>
            <a:pPr>
              <a:buFontTx/>
              <a:buChar char="•"/>
            </a:pPr>
            <a:r>
              <a:rPr lang="en-GB"/>
              <a:t> Opportunity: almost unlimited Sources of Information and Opportunity to</a:t>
            </a:r>
          </a:p>
          <a:p>
            <a:r>
              <a:rPr lang="en-GB"/>
              <a:t>                       Collaborate and Share data</a:t>
            </a:r>
          </a:p>
          <a:p>
            <a:endParaRPr lang="en-GB"/>
          </a:p>
          <a:p>
            <a:pPr>
              <a:buFontTx/>
              <a:buChar char="•"/>
            </a:pPr>
            <a:r>
              <a:rPr lang="en-GB"/>
              <a:t> Threats: </a:t>
            </a:r>
          </a:p>
          <a:p>
            <a:pPr marL="742950" lvl="1" indent="-285750">
              <a:buFontTx/>
              <a:buChar char="•"/>
            </a:pPr>
            <a:r>
              <a:rPr lang="en-GB"/>
              <a:t>Lack of control of data </a:t>
            </a:r>
          </a:p>
          <a:p>
            <a:pPr marL="742950" lvl="1" indent="-285750">
              <a:buFontTx/>
              <a:buChar char="•"/>
            </a:pPr>
            <a:r>
              <a:rPr lang="en-GB"/>
              <a:t>Data loss for organisations</a:t>
            </a:r>
          </a:p>
          <a:p>
            <a:pPr marL="742950" lvl="1" indent="-285750">
              <a:buFontTx/>
              <a:buChar char="•"/>
            </a:pPr>
            <a:r>
              <a:rPr lang="en-GB"/>
              <a:t>People profiling</a:t>
            </a:r>
          </a:p>
          <a:p>
            <a:pPr marL="742950" lvl="1" indent="-285750">
              <a:buFontTx/>
              <a:buChar char="•"/>
            </a:pPr>
            <a:r>
              <a:rPr lang="en-GB"/>
              <a:t>Privacy issues </a:t>
            </a:r>
          </a:p>
          <a:p>
            <a:pPr marL="742950" lvl="1" indent="-285750">
              <a:buFontTx/>
              <a:buChar char="•"/>
            </a:pPr>
            <a:r>
              <a:rPr lang="en-GB"/>
              <a:t>Long terms consequences and implications about published data, …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139700" y="1820863"/>
            <a:ext cx="7854950" cy="809625"/>
          </a:xfrm>
          <a:prstGeom prst="rect">
            <a:avLst/>
          </a:prstGeom>
          <a:solidFill>
            <a:srgbClr val="000080"/>
          </a:solidFill>
          <a:ln w="9525">
            <a:noFill/>
            <a:miter lim="800000"/>
            <a:headEnd/>
            <a:tailEnd/>
          </a:ln>
        </p:spPr>
        <p:txBody>
          <a:bodyPr wrap="none" anchor="ctr"/>
          <a:lstStyle/>
          <a:p>
            <a:endParaRPr lang="en-GB"/>
          </a:p>
        </p:txBody>
      </p:sp>
      <p:sp>
        <p:nvSpPr>
          <p:cNvPr id="65538"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65539" name="Text Placeholder 19"/>
          <p:cNvSpPr>
            <a:spLocks noGrp="1"/>
          </p:cNvSpPr>
          <p:nvPr>
            <p:ph type="body" sz="quarter" idx="4294967295"/>
          </p:nvPr>
        </p:nvSpPr>
        <p:spPr>
          <a:xfrm>
            <a:off x="265113" y="1047750"/>
            <a:ext cx="7662862" cy="3665538"/>
          </a:xfrm>
        </p:spPr>
        <p:txBody>
          <a:bodyPr/>
          <a:lstStyle/>
          <a:p>
            <a:pPr eaLnBrk="1" hangingPunct="1">
              <a:lnSpc>
                <a:spcPct val="90000"/>
              </a:lnSpc>
              <a:buFontTx/>
              <a:buChar char="•"/>
            </a:pPr>
            <a:r>
              <a:rPr lang="en-US" sz="1800" smtClean="0">
                <a:solidFill>
                  <a:srgbClr val="000099"/>
                </a:solidFill>
              </a:rPr>
              <a:t>Emerging Trends Affecting the Information Society</a:t>
            </a:r>
          </a:p>
          <a:p>
            <a:pPr eaLnBrk="1" hangingPunct="1">
              <a:lnSpc>
                <a:spcPct val="50000"/>
              </a:lnSpc>
              <a:buFontTx/>
              <a:buNone/>
            </a:pPr>
            <a:r>
              <a:rPr lang="en-US" sz="1800" smtClean="0">
                <a:solidFill>
                  <a:srgbClr val="000099"/>
                </a:solidFill>
              </a:rPr>
              <a:t>   - Opportunities and Security &amp; Privacy Threats</a:t>
            </a:r>
          </a:p>
          <a:p>
            <a:pPr eaLnBrk="1" hangingPunct="1">
              <a:lnSpc>
                <a:spcPct val="60000"/>
              </a:lnSpc>
              <a:buFontTx/>
              <a:buNone/>
            </a:pPr>
            <a:r>
              <a:rPr lang="en-US" sz="1800" smtClean="0"/>
              <a:t> </a:t>
            </a:r>
          </a:p>
          <a:p>
            <a:pPr eaLnBrk="1" hangingPunct="1">
              <a:lnSpc>
                <a:spcPct val="90000"/>
              </a:lnSpc>
              <a:buFontTx/>
              <a:buChar char="•"/>
            </a:pPr>
            <a:r>
              <a:rPr lang="en-US" sz="1800" smtClean="0">
                <a:solidFill>
                  <a:schemeClr val="bg1"/>
                </a:solidFill>
              </a:rPr>
              <a:t>Organised Cybercrime and its Ecosystem</a:t>
            </a:r>
          </a:p>
          <a:p>
            <a:pPr eaLnBrk="1" hangingPunct="1">
              <a:lnSpc>
                <a:spcPct val="90000"/>
              </a:lnSpc>
              <a:buFontTx/>
              <a:buNone/>
            </a:pPr>
            <a:endParaRPr lang="en-US" sz="1800" smtClean="0">
              <a:solidFill>
                <a:schemeClr val="bg1"/>
              </a:solidFill>
            </a:endParaRPr>
          </a:p>
          <a:p>
            <a:pPr eaLnBrk="1" hangingPunct="1">
              <a:lnSpc>
                <a:spcPct val="90000"/>
              </a:lnSpc>
              <a:buFontTx/>
              <a:buChar char="•"/>
            </a:pPr>
            <a:r>
              <a:rPr lang="en-US" sz="1800" smtClean="0">
                <a:solidFill>
                  <a:srgbClr val="000099"/>
                </a:solidFill>
              </a:rPr>
              <a:t>Needs and Requirements</a:t>
            </a:r>
          </a:p>
          <a:p>
            <a:pPr eaLnBrk="1" hangingPunct="1">
              <a:lnSpc>
                <a:spcPct val="90000"/>
              </a:lnSpc>
              <a:buFontTx/>
              <a:buChar char="•"/>
            </a:pPr>
            <a:endParaRPr lang="en-US" sz="1800" smtClean="0">
              <a:solidFill>
                <a:srgbClr val="000099"/>
              </a:solidFill>
            </a:endParaRPr>
          </a:p>
          <a:p>
            <a:pPr eaLnBrk="1" hangingPunct="1">
              <a:lnSpc>
                <a:spcPct val="90000"/>
              </a:lnSpc>
              <a:buFontTx/>
              <a:buChar char="•"/>
            </a:pPr>
            <a:r>
              <a:rPr lang="en-US" sz="1800" smtClean="0">
                <a:solidFill>
                  <a:srgbClr val="000099"/>
                </a:solidFill>
              </a:rPr>
              <a:t>R&amp;D Work done in this Area by HP Labs </a:t>
            </a:r>
          </a:p>
          <a:p>
            <a:pPr eaLnBrk="1" hangingPunct="1">
              <a:lnSpc>
                <a:spcPct val="90000"/>
              </a:lnSpc>
              <a:buFontTx/>
              <a:buChar char="•"/>
            </a:pPr>
            <a:endParaRPr lang="en-US" sz="1800" smtClean="0">
              <a:solidFill>
                <a:srgbClr val="000099"/>
              </a:solidFill>
            </a:endParaRPr>
          </a:p>
          <a:p>
            <a:pPr eaLnBrk="1" hangingPunct="1">
              <a:lnSpc>
                <a:spcPct val="90000"/>
              </a:lnSpc>
              <a:buFontTx/>
              <a:buChar char="•"/>
            </a:pPr>
            <a:r>
              <a:rPr lang="en-US" sz="1800" smtClean="0">
                <a:solidFill>
                  <a:srgbClr val="000099"/>
                </a:solidFill>
              </a:rPr>
              <a:t>Conclusions</a:t>
            </a:r>
          </a:p>
          <a:p>
            <a:pPr eaLnBrk="1" hangingPunct="1">
              <a:lnSpc>
                <a:spcPct val="90000"/>
              </a:lnSpc>
            </a:pPr>
            <a:endParaRPr lang="en-US" sz="1800" smtClean="0">
              <a:solidFill>
                <a:srgbClr val="000099"/>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10"/>
          <p:cNvSpPr>
            <a:spLocks noChangeArrowheads="1"/>
          </p:cNvSpPr>
          <p:nvPr/>
        </p:nvSpPr>
        <p:spPr bwMode="auto">
          <a:xfrm>
            <a:off x="1096963" y="654050"/>
            <a:ext cx="4879975" cy="1819275"/>
          </a:xfrm>
          <a:prstGeom prst="foldedCorner">
            <a:avLst>
              <a:gd name="adj" fmla="val 12500"/>
            </a:avLst>
          </a:prstGeom>
          <a:solidFill>
            <a:srgbClr val="FFFF99"/>
          </a:solidFill>
          <a:ln w="9525">
            <a:solidFill>
              <a:schemeClr val="tx1"/>
            </a:solidFill>
            <a:round/>
            <a:headEnd/>
            <a:tailEnd/>
          </a:ln>
        </p:spPr>
        <p:txBody>
          <a:bodyPr wrap="none" anchor="ctr"/>
          <a:lstStyle/>
          <a:p>
            <a:endParaRPr lang="en-GB"/>
          </a:p>
        </p:txBody>
      </p:sp>
      <p:sp>
        <p:nvSpPr>
          <p:cNvPr id="66562" name="Rectangle 2"/>
          <p:cNvSpPr>
            <a:spLocks noGrp="1"/>
          </p:cNvSpPr>
          <p:nvPr>
            <p:ph type="title" idx="4294967295"/>
          </p:nvPr>
        </p:nvSpPr>
        <p:spPr bwMode="auto">
          <a:xfrm>
            <a:off x="209550" y="128588"/>
            <a:ext cx="8816975" cy="425450"/>
          </a:xfrm>
          <a:noFill/>
        </p:spPr>
        <p:txBody>
          <a:bodyPr wrap="square" numCol="1" compatLnSpc="1">
            <a:prstTxWarp prst="textNoShape">
              <a:avLst/>
            </a:prstTxWarp>
          </a:bodyPr>
          <a:lstStyle/>
          <a:p>
            <a:r>
              <a:rPr lang="en-GB" cap="none" smtClean="0"/>
              <a:t>Cybercrime: Leveraging the New Trends</a:t>
            </a:r>
          </a:p>
        </p:txBody>
      </p:sp>
      <p:sp>
        <p:nvSpPr>
          <p:cNvPr id="132100" name="Oval 4"/>
          <p:cNvSpPr>
            <a:spLocks noChangeArrowheads="1"/>
          </p:cNvSpPr>
          <p:nvPr/>
        </p:nvSpPr>
        <p:spPr bwMode="auto">
          <a:xfrm>
            <a:off x="2927350" y="2970213"/>
            <a:ext cx="2724150" cy="1646237"/>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2102" name="Oval 6"/>
          <p:cNvSpPr>
            <a:spLocks noChangeArrowheads="1"/>
          </p:cNvSpPr>
          <p:nvPr/>
        </p:nvSpPr>
        <p:spPr bwMode="auto">
          <a:xfrm>
            <a:off x="3081338" y="3124200"/>
            <a:ext cx="2724150" cy="1646238"/>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2103" name="Oval 7"/>
          <p:cNvSpPr>
            <a:spLocks noChangeArrowheads="1"/>
          </p:cNvSpPr>
          <p:nvPr/>
        </p:nvSpPr>
        <p:spPr bwMode="auto">
          <a:xfrm>
            <a:off x="3235325" y="3278188"/>
            <a:ext cx="2724150" cy="1646237"/>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t>Organisations</a:t>
            </a:r>
          </a:p>
        </p:txBody>
      </p:sp>
      <p:sp>
        <p:nvSpPr>
          <p:cNvPr id="66566" name="Rectangle 9"/>
          <p:cNvSpPr>
            <a:spLocks noChangeArrowheads="1"/>
          </p:cNvSpPr>
          <p:nvPr/>
        </p:nvSpPr>
        <p:spPr bwMode="auto">
          <a:xfrm>
            <a:off x="1262063" y="755650"/>
            <a:ext cx="4572000" cy="1465263"/>
          </a:xfrm>
          <a:prstGeom prst="rect">
            <a:avLst/>
          </a:prstGeom>
          <a:noFill/>
          <a:ln w="9525">
            <a:noFill/>
            <a:miter lim="800000"/>
            <a:headEnd/>
            <a:tailEnd/>
          </a:ln>
        </p:spPr>
        <p:txBody>
          <a:bodyPr>
            <a:spAutoFit/>
          </a:bodyPr>
          <a:lstStyle/>
          <a:p>
            <a:pPr marL="342900" indent="-342900"/>
            <a:r>
              <a:rPr lang="en-GB"/>
              <a:t> Mobile Computing</a:t>
            </a:r>
          </a:p>
          <a:p>
            <a:pPr marL="342900" indent="-342900"/>
            <a:r>
              <a:rPr lang="en-GB"/>
              <a:t> Services in the Cloud</a:t>
            </a:r>
          </a:p>
          <a:p>
            <a:pPr marL="342900" indent="-342900"/>
            <a:r>
              <a:rPr lang="en-GB"/>
              <a:t> Multiple Personae and Digital Identities </a:t>
            </a:r>
          </a:p>
          <a:p>
            <a:pPr marL="342900" indent="-342900"/>
            <a:r>
              <a:rPr lang="en-GB"/>
              <a:t> Consumerisation of the Enterprise</a:t>
            </a:r>
          </a:p>
          <a:p>
            <a:pPr marL="342900" indent="-342900"/>
            <a:r>
              <a:rPr lang="en-GB"/>
              <a:t> Adoption of Social Networking</a:t>
            </a:r>
          </a:p>
        </p:txBody>
      </p:sp>
      <p:pic>
        <p:nvPicPr>
          <p:cNvPr id="66567" name="Picture 16" descr="j0292020"/>
          <p:cNvPicPr>
            <a:picLocks noChangeAspect="1" noChangeArrowheads="1"/>
          </p:cNvPicPr>
          <p:nvPr/>
        </p:nvPicPr>
        <p:blipFill>
          <a:blip r:embed="rId2"/>
          <a:srcRect/>
          <a:stretch>
            <a:fillRect/>
          </a:stretch>
        </p:blipFill>
        <p:spPr bwMode="auto">
          <a:xfrm>
            <a:off x="1223963" y="3322638"/>
            <a:ext cx="441325" cy="419100"/>
          </a:xfrm>
          <a:prstGeom prst="rect">
            <a:avLst/>
          </a:prstGeom>
          <a:noFill/>
          <a:ln w="9525">
            <a:noFill/>
            <a:miter lim="800000"/>
            <a:headEnd/>
            <a:tailEnd/>
          </a:ln>
        </p:spPr>
      </p:pic>
      <p:pic>
        <p:nvPicPr>
          <p:cNvPr id="66568" name="Picture 16" descr="j0292020"/>
          <p:cNvPicPr>
            <a:picLocks noChangeAspect="1" noChangeArrowheads="1"/>
          </p:cNvPicPr>
          <p:nvPr/>
        </p:nvPicPr>
        <p:blipFill>
          <a:blip r:embed="rId2"/>
          <a:srcRect/>
          <a:stretch>
            <a:fillRect/>
          </a:stretch>
        </p:blipFill>
        <p:spPr bwMode="auto">
          <a:xfrm>
            <a:off x="1611313" y="3159125"/>
            <a:ext cx="441325" cy="419100"/>
          </a:xfrm>
          <a:prstGeom prst="rect">
            <a:avLst/>
          </a:prstGeom>
          <a:noFill/>
          <a:ln w="9525">
            <a:noFill/>
            <a:miter lim="800000"/>
            <a:headEnd/>
            <a:tailEnd/>
          </a:ln>
        </p:spPr>
      </p:pic>
      <p:pic>
        <p:nvPicPr>
          <p:cNvPr id="66569" name="Picture 16" descr="j0292020"/>
          <p:cNvPicPr>
            <a:picLocks noChangeAspect="1" noChangeArrowheads="1"/>
          </p:cNvPicPr>
          <p:nvPr/>
        </p:nvPicPr>
        <p:blipFill>
          <a:blip r:embed="rId2"/>
          <a:srcRect/>
          <a:stretch>
            <a:fillRect/>
          </a:stretch>
        </p:blipFill>
        <p:spPr bwMode="auto">
          <a:xfrm>
            <a:off x="1497013" y="3516313"/>
            <a:ext cx="441325" cy="419100"/>
          </a:xfrm>
          <a:prstGeom prst="rect">
            <a:avLst/>
          </a:prstGeom>
          <a:noFill/>
          <a:ln w="9525">
            <a:noFill/>
            <a:miter lim="800000"/>
            <a:headEnd/>
            <a:tailEnd/>
          </a:ln>
        </p:spPr>
      </p:pic>
      <p:pic>
        <p:nvPicPr>
          <p:cNvPr id="66570" name="Picture 16" descr="j0292020"/>
          <p:cNvPicPr>
            <a:picLocks noChangeAspect="1" noChangeArrowheads="1"/>
          </p:cNvPicPr>
          <p:nvPr/>
        </p:nvPicPr>
        <p:blipFill>
          <a:blip r:embed="rId2"/>
          <a:srcRect/>
          <a:stretch>
            <a:fillRect/>
          </a:stretch>
        </p:blipFill>
        <p:spPr bwMode="auto">
          <a:xfrm>
            <a:off x="1685925" y="3784600"/>
            <a:ext cx="441325" cy="419100"/>
          </a:xfrm>
          <a:prstGeom prst="rect">
            <a:avLst/>
          </a:prstGeom>
          <a:noFill/>
          <a:ln w="9525">
            <a:noFill/>
            <a:miter lim="800000"/>
            <a:headEnd/>
            <a:tailEnd/>
          </a:ln>
        </p:spPr>
      </p:pic>
      <p:pic>
        <p:nvPicPr>
          <p:cNvPr id="66571" name="Picture 16" descr="j0292020"/>
          <p:cNvPicPr>
            <a:picLocks noChangeAspect="1" noChangeArrowheads="1"/>
          </p:cNvPicPr>
          <p:nvPr/>
        </p:nvPicPr>
        <p:blipFill>
          <a:blip r:embed="rId2"/>
          <a:srcRect/>
          <a:stretch>
            <a:fillRect/>
          </a:stretch>
        </p:blipFill>
        <p:spPr bwMode="auto">
          <a:xfrm>
            <a:off x="1936750" y="3582988"/>
            <a:ext cx="441325" cy="419100"/>
          </a:xfrm>
          <a:prstGeom prst="rect">
            <a:avLst/>
          </a:prstGeom>
          <a:noFill/>
          <a:ln w="9525">
            <a:noFill/>
            <a:miter lim="800000"/>
            <a:headEnd/>
            <a:tailEnd/>
          </a:ln>
        </p:spPr>
      </p:pic>
      <p:pic>
        <p:nvPicPr>
          <p:cNvPr id="66572" name="Picture 16" descr="j0292020"/>
          <p:cNvPicPr>
            <a:picLocks noChangeAspect="1" noChangeArrowheads="1"/>
          </p:cNvPicPr>
          <p:nvPr/>
        </p:nvPicPr>
        <p:blipFill>
          <a:blip r:embed="rId2"/>
          <a:srcRect/>
          <a:stretch>
            <a:fillRect/>
          </a:stretch>
        </p:blipFill>
        <p:spPr bwMode="auto">
          <a:xfrm>
            <a:off x="1203325" y="3757613"/>
            <a:ext cx="441325" cy="419100"/>
          </a:xfrm>
          <a:prstGeom prst="rect">
            <a:avLst/>
          </a:prstGeom>
          <a:noFill/>
          <a:ln w="9525">
            <a:noFill/>
            <a:miter lim="800000"/>
            <a:headEnd/>
            <a:tailEnd/>
          </a:ln>
        </p:spPr>
      </p:pic>
      <p:sp>
        <p:nvSpPr>
          <p:cNvPr id="66573" name="Text Box 17"/>
          <p:cNvSpPr txBox="1">
            <a:spLocks noChangeArrowheads="1"/>
          </p:cNvSpPr>
          <p:nvPr/>
        </p:nvSpPr>
        <p:spPr bwMode="auto">
          <a:xfrm>
            <a:off x="1158875" y="4249738"/>
            <a:ext cx="895350" cy="366712"/>
          </a:xfrm>
          <a:prstGeom prst="rect">
            <a:avLst/>
          </a:prstGeom>
          <a:noFill/>
          <a:ln w="9525">
            <a:noFill/>
            <a:miter lim="800000"/>
            <a:headEnd/>
            <a:tailEnd/>
          </a:ln>
        </p:spPr>
        <p:txBody>
          <a:bodyPr wrap="none">
            <a:spAutoFit/>
          </a:bodyPr>
          <a:lstStyle/>
          <a:p>
            <a:r>
              <a:rPr lang="en-GB"/>
              <a:t>People</a:t>
            </a:r>
          </a:p>
        </p:txBody>
      </p:sp>
      <p:sp>
        <p:nvSpPr>
          <p:cNvPr id="66574" name="AutoShape 18"/>
          <p:cNvSpPr>
            <a:spLocks noChangeArrowheads="1"/>
          </p:cNvSpPr>
          <p:nvPr/>
        </p:nvSpPr>
        <p:spPr bwMode="auto">
          <a:xfrm rot="1538315">
            <a:off x="1838325" y="2506663"/>
            <a:ext cx="433388" cy="625475"/>
          </a:xfrm>
          <a:prstGeom prst="upDownArrow">
            <a:avLst>
              <a:gd name="adj1" fmla="val 50000"/>
              <a:gd name="adj2" fmla="val 28864"/>
            </a:avLst>
          </a:prstGeom>
          <a:solidFill>
            <a:schemeClr val="accent1"/>
          </a:solidFill>
          <a:ln w="9525">
            <a:solidFill>
              <a:schemeClr val="tx1"/>
            </a:solidFill>
            <a:miter lim="800000"/>
            <a:headEnd/>
            <a:tailEnd/>
          </a:ln>
        </p:spPr>
        <p:txBody>
          <a:bodyPr wrap="none" anchor="ctr"/>
          <a:lstStyle/>
          <a:p>
            <a:endParaRPr lang="en-GB"/>
          </a:p>
        </p:txBody>
      </p:sp>
      <p:sp>
        <p:nvSpPr>
          <p:cNvPr id="66575" name="AutoShape 19"/>
          <p:cNvSpPr>
            <a:spLocks noChangeArrowheads="1"/>
          </p:cNvSpPr>
          <p:nvPr/>
        </p:nvSpPr>
        <p:spPr bwMode="auto">
          <a:xfrm rot="-1926823">
            <a:off x="3646488" y="2492375"/>
            <a:ext cx="433387" cy="625475"/>
          </a:xfrm>
          <a:prstGeom prst="upDownArrow">
            <a:avLst>
              <a:gd name="adj1" fmla="val 50000"/>
              <a:gd name="adj2" fmla="val 28865"/>
            </a:avLst>
          </a:prstGeom>
          <a:solidFill>
            <a:schemeClr val="accent1"/>
          </a:solidFill>
          <a:ln w="9525">
            <a:solidFill>
              <a:schemeClr val="tx1"/>
            </a:solidFill>
            <a:miter lim="800000"/>
            <a:headEnd/>
            <a:tailEnd/>
          </a:ln>
        </p:spPr>
        <p:txBody>
          <a:bodyPr wrap="none" anchor="ctr"/>
          <a:lstStyle/>
          <a:p>
            <a:endParaRPr lang="en-GB"/>
          </a:p>
        </p:txBody>
      </p:sp>
      <p:pic>
        <p:nvPicPr>
          <p:cNvPr id="66576" name="Picture 16" descr="j0292020"/>
          <p:cNvPicPr>
            <a:picLocks noChangeAspect="1" noChangeArrowheads="1"/>
          </p:cNvPicPr>
          <p:nvPr/>
        </p:nvPicPr>
        <p:blipFill>
          <a:blip r:embed="rId2"/>
          <a:srcRect/>
          <a:stretch>
            <a:fillRect/>
          </a:stretch>
        </p:blipFill>
        <p:spPr bwMode="auto">
          <a:xfrm>
            <a:off x="6527800" y="2706688"/>
            <a:ext cx="441325" cy="419100"/>
          </a:xfrm>
          <a:prstGeom prst="rect">
            <a:avLst/>
          </a:prstGeom>
          <a:noFill/>
          <a:ln w="9525">
            <a:noFill/>
            <a:miter lim="800000"/>
            <a:headEnd/>
            <a:tailEnd/>
          </a:ln>
        </p:spPr>
      </p:pic>
      <p:pic>
        <p:nvPicPr>
          <p:cNvPr id="66577" name="Picture 16" descr="j0292020"/>
          <p:cNvPicPr>
            <a:picLocks noChangeAspect="1" noChangeArrowheads="1"/>
          </p:cNvPicPr>
          <p:nvPr/>
        </p:nvPicPr>
        <p:blipFill>
          <a:blip r:embed="rId2"/>
          <a:srcRect/>
          <a:stretch>
            <a:fillRect/>
          </a:stretch>
        </p:blipFill>
        <p:spPr bwMode="auto">
          <a:xfrm>
            <a:off x="6913563" y="2552700"/>
            <a:ext cx="441325" cy="419100"/>
          </a:xfrm>
          <a:prstGeom prst="rect">
            <a:avLst/>
          </a:prstGeom>
          <a:noFill/>
          <a:ln w="9525">
            <a:noFill/>
            <a:miter lim="800000"/>
            <a:headEnd/>
            <a:tailEnd/>
          </a:ln>
        </p:spPr>
      </p:pic>
      <p:pic>
        <p:nvPicPr>
          <p:cNvPr id="66578" name="Picture 16" descr="j0292020"/>
          <p:cNvPicPr>
            <a:picLocks noChangeAspect="1" noChangeArrowheads="1"/>
          </p:cNvPicPr>
          <p:nvPr/>
        </p:nvPicPr>
        <p:blipFill>
          <a:blip r:embed="rId2"/>
          <a:srcRect/>
          <a:stretch>
            <a:fillRect/>
          </a:stretch>
        </p:blipFill>
        <p:spPr bwMode="auto">
          <a:xfrm>
            <a:off x="7432675" y="2447925"/>
            <a:ext cx="441325" cy="419100"/>
          </a:xfrm>
          <a:prstGeom prst="rect">
            <a:avLst/>
          </a:prstGeom>
          <a:noFill/>
          <a:ln w="9525">
            <a:noFill/>
            <a:miter lim="800000"/>
            <a:headEnd/>
            <a:tailEnd/>
          </a:ln>
        </p:spPr>
      </p:pic>
      <p:pic>
        <p:nvPicPr>
          <p:cNvPr id="66579" name="Picture 16" descr="j0292020"/>
          <p:cNvPicPr>
            <a:picLocks noChangeAspect="1" noChangeArrowheads="1"/>
          </p:cNvPicPr>
          <p:nvPr/>
        </p:nvPicPr>
        <p:blipFill>
          <a:blip r:embed="rId2"/>
          <a:srcRect/>
          <a:stretch>
            <a:fillRect/>
          </a:stretch>
        </p:blipFill>
        <p:spPr bwMode="auto">
          <a:xfrm>
            <a:off x="6921500" y="3082925"/>
            <a:ext cx="441325" cy="419100"/>
          </a:xfrm>
          <a:prstGeom prst="rect">
            <a:avLst/>
          </a:prstGeom>
          <a:noFill/>
          <a:ln w="9525">
            <a:noFill/>
            <a:miter lim="800000"/>
            <a:headEnd/>
            <a:tailEnd/>
          </a:ln>
        </p:spPr>
      </p:pic>
      <p:pic>
        <p:nvPicPr>
          <p:cNvPr id="66580" name="Picture 16" descr="j0292020"/>
          <p:cNvPicPr>
            <a:picLocks noChangeAspect="1" noChangeArrowheads="1"/>
          </p:cNvPicPr>
          <p:nvPr/>
        </p:nvPicPr>
        <p:blipFill>
          <a:blip r:embed="rId2"/>
          <a:srcRect/>
          <a:stretch>
            <a:fillRect/>
          </a:stretch>
        </p:blipFill>
        <p:spPr bwMode="auto">
          <a:xfrm>
            <a:off x="7219950" y="2840038"/>
            <a:ext cx="538163" cy="511175"/>
          </a:xfrm>
          <a:prstGeom prst="rect">
            <a:avLst/>
          </a:prstGeom>
          <a:noFill/>
          <a:ln w="9525">
            <a:noFill/>
            <a:miter lim="800000"/>
            <a:headEnd/>
            <a:tailEnd/>
          </a:ln>
        </p:spPr>
      </p:pic>
      <p:sp>
        <p:nvSpPr>
          <p:cNvPr id="66581" name="Text Box 26"/>
          <p:cNvSpPr txBox="1">
            <a:spLocks noChangeArrowheads="1"/>
          </p:cNvSpPr>
          <p:nvPr/>
        </p:nvSpPr>
        <p:spPr bwMode="auto">
          <a:xfrm>
            <a:off x="6048375" y="3521075"/>
            <a:ext cx="2203450" cy="457200"/>
          </a:xfrm>
          <a:prstGeom prst="rect">
            <a:avLst/>
          </a:prstGeom>
          <a:noFill/>
          <a:ln w="9525">
            <a:noFill/>
            <a:miter lim="800000"/>
            <a:headEnd/>
            <a:tailEnd/>
          </a:ln>
        </p:spPr>
        <p:txBody>
          <a:bodyPr wrap="none">
            <a:spAutoFit/>
          </a:bodyPr>
          <a:lstStyle/>
          <a:p>
            <a:r>
              <a:rPr lang="en-GB" sz="2400">
                <a:solidFill>
                  <a:srgbClr val="D10063"/>
                </a:solidFill>
              </a:rPr>
              <a:t>Cybercriminals</a:t>
            </a:r>
          </a:p>
        </p:txBody>
      </p:sp>
      <p:sp>
        <p:nvSpPr>
          <p:cNvPr id="66582" name="AutoShape 27"/>
          <p:cNvSpPr>
            <a:spLocks noChangeArrowheads="1"/>
          </p:cNvSpPr>
          <p:nvPr/>
        </p:nvSpPr>
        <p:spPr bwMode="auto">
          <a:xfrm rot="-3757537">
            <a:off x="6074569" y="2116931"/>
            <a:ext cx="433388" cy="625475"/>
          </a:xfrm>
          <a:prstGeom prst="upDownArrow">
            <a:avLst>
              <a:gd name="adj1" fmla="val 50000"/>
              <a:gd name="adj2" fmla="val 28864"/>
            </a:avLst>
          </a:prstGeom>
          <a:solidFill>
            <a:srgbClr val="FF0000"/>
          </a:solidFill>
          <a:ln w="9525">
            <a:solidFill>
              <a:schemeClr val="tx1"/>
            </a:solidFill>
            <a:miter lim="800000"/>
            <a:headEnd/>
            <a:tailEnd/>
          </a:ln>
        </p:spPr>
        <p:txBody>
          <a:bodyPr wrap="none" anchor="ctr"/>
          <a:lstStyle/>
          <a:p>
            <a:endParaRPr lang="en-GB"/>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bwMode="auto">
          <a:xfrm>
            <a:off x="217488" y="157163"/>
            <a:ext cx="8375650" cy="857250"/>
          </a:xfrm>
          <a:noFill/>
        </p:spPr>
        <p:txBody>
          <a:bodyPr wrap="square" numCol="1" compatLnSpc="1">
            <a:prstTxWarp prst="textNoShape">
              <a:avLst/>
            </a:prstTxWarp>
          </a:bodyPr>
          <a:lstStyle/>
          <a:p>
            <a:r>
              <a:rPr lang="en-GB" cap="none" smtClean="0"/>
              <a:t>Emerging Cybercrime Eco-System</a:t>
            </a:r>
          </a:p>
        </p:txBody>
      </p:sp>
      <p:sp>
        <p:nvSpPr>
          <p:cNvPr id="67586" name="Rectangle 3"/>
          <p:cNvSpPr>
            <a:spLocks noGrp="1" noChangeArrowheads="1"/>
          </p:cNvSpPr>
          <p:nvPr>
            <p:ph type="body" idx="4294967295"/>
          </p:nvPr>
        </p:nvSpPr>
        <p:spPr>
          <a:xfrm>
            <a:off x="246063" y="825500"/>
            <a:ext cx="8229600" cy="3581400"/>
          </a:xfrm>
        </p:spPr>
        <p:txBody>
          <a:bodyPr/>
          <a:lstStyle/>
          <a:p>
            <a:pPr>
              <a:lnSpc>
                <a:spcPct val="80000"/>
              </a:lnSpc>
            </a:pPr>
            <a:r>
              <a:rPr lang="en-GB" sz="2400" smtClean="0">
                <a:solidFill>
                  <a:srgbClr val="000099"/>
                </a:solidFill>
              </a:rPr>
              <a:t>Created by Forums</a:t>
            </a:r>
          </a:p>
          <a:p>
            <a:pPr lvl="1">
              <a:lnSpc>
                <a:spcPct val="80000"/>
              </a:lnSpc>
            </a:pPr>
            <a:r>
              <a:rPr lang="en-GB" smtClean="0"/>
              <a:t>Analogy to pubs/bars where criminals would meet in the physical world</a:t>
            </a:r>
          </a:p>
          <a:p>
            <a:pPr lvl="1">
              <a:lnSpc>
                <a:spcPct val="80000"/>
              </a:lnSpc>
            </a:pPr>
            <a:r>
              <a:rPr lang="en-GB" smtClean="0"/>
              <a:t>Co-operative crime environment</a:t>
            </a:r>
          </a:p>
          <a:p>
            <a:pPr lvl="1">
              <a:lnSpc>
                <a:spcPct val="80000"/>
              </a:lnSpc>
            </a:pPr>
            <a:r>
              <a:rPr lang="en-GB" i="1" smtClean="0"/>
              <a:t>“During his "work", a carder may specialize in one or several fields of carding. But there are no universal carders. Sooner or later, this carder will need services of another person. That's why there are some networks and rounds, people exchange numbers, information” – Script (a well known carder)</a:t>
            </a:r>
            <a:r>
              <a:rPr lang="en-GB" smtClean="0"/>
              <a:t> </a:t>
            </a:r>
          </a:p>
          <a:p>
            <a:pPr>
              <a:lnSpc>
                <a:spcPct val="80000"/>
              </a:lnSpc>
            </a:pPr>
            <a:r>
              <a:rPr lang="en-GB" sz="2400" smtClean="0">
                <a:solidFill>
                  <a:srgbClr val="000099"/>
                </a:solidFill>
              </a:rPr>
              <a:t>Simplifies Crime</a:t>
            </a:r>
          </a:p>
          <a:p>
            <a:pPr lvl="1">
              <a:lnSpc>
                <a:spcPct val="80000"/>
              </a:lnSpc>
            </a:pPr>
            <a:r>
              <a:rPr lang="en-GB" smtClean="0"/>
              <a:t>Advice</a:t>
            </a:r>
          </a:p>
          <a:p>
            <a:pPr lvl="1">
              <a:lnSpc>
                <a:spcPct val="80000"/>
              </a:lnSpc>
            </a:pPr>
            <a:r>
              <a:rPr lang="en-GB" smtClean="0"/>
              <a:t>Services</a:t>
            </a:r>
          </a:p>
          <a:p>
            <a:pPr lvl="1">
              <a:lnSpc>
                <a:spcPct val="80000"/>
              </a:lnSpc>
            </a:pPr>
            <a:r>
              <a:rPr lang="en-GB" smtClean="0"/>
              <a:t>Equipment</a:t>
            </a:r>
          </a:p>
          <a:p>
            <a:pPr lvl="1">
              <a:lnSpc>
                <a:spcPct val="80000"/>
              </a:lnSpc>
            </a:pPr>
            <a:r>
              <a:rPr lang="en-GB" smtClean="0"/>
              <a:t>Sale of stolen goods</a:t>
            </a:r>
          </a:p>
          <a:p>
            <a:pPr lvl="2">
              <a:lnSpc>
                <a:spcPct val="80000"/>
              </a:lnSpc>
            </a:pPr>
            <a:endParaRPr lang="en-GB" sz="1000" smtClean="0"/>
          </a:p>
        </p:txBody>
      </p:sp>
      <p:sp>
        <p:nvSpPr>
          <p:cNvPr id="67587" name="Text Box 4"/>
          <p:cNvSpPr txBox="1">
            <a:spLocks noChangeArrowheads="1"/>
          </p:cNvSpPr>
          <p:nvPr/>
        </p:nvSpPr>
        <p:spPr bwMode="auto">
          <a:xfrm>
            <a:off x="0" y="4211638"/>
            <a:ext cx="7956550" cy="366712"/>
          </a:xfrm>
          <a:prstGeom prst="rect">
            <a:avLst/>
          </a:prstGeom>
          <a:noFill/>
          <a:ln w="9525">
            <a:noFill/>
            <a:miter lim="800000"/>
            <a:headEnd/>
            <a:tailEnd/>
          </a:ln>
        </p:spPr>
        <p:txBody>
          <a:bodyPr wrap="none">
            <a:spAutoFit/>
          </a:bodyPr>
          <a:lstStyle/>
          <a:p>
            <a:r>
              <a:rPr lang="en-GB">
                <a:solidFill>
                  <a:srgbClr val="D10063"/>
                </a:solidFill>
              </a:rPr>
              <a:t>Section Source &amp; Credits: Adrian Baldwin &amp; Benedict Addis, HP Labs, Bristol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68"/>
          <p:cNvSpPr>
            <a:spLocks noGrp="1"/>
          </p:cNvSpPr>
          <p:nvPr>
            <p:ph type="title" idx="4294967295"/>
          </p:nvPr>
        </p:nvSpPr>
        <p:spPr bwMode="auto">
          <a:noFill/>
        </p:spPr>
        <p:txBody>
          <a:bodyPr wrap="square" numCol="1" compatLnSpc="1">
            <a:prstTxWarp prst="textNoShape">
              <a:avLst/>
            </a:prstTxWarp>
          </a:bodyPr>
          <a:lstStyle/>
          <a:p>
            <a:r>
              <a:rPr lang="en-GB" cap="none" smtClean="0"/>
              <a:t>E-Crime: Incentives and Deterrents</a:t>
            </a:r>
          </a:p>
        </p:txBody>
      </p:sp>
      <p:grpSp>
        <p:nvGrpSpPr>
          <p:cNvPr id="68610" name="Group 71"/>
          <p:cNvGrpSpPr>
            <a:grpSpLocks/>
          </p:cNvGrpSpPr>
          <p:nvPr/>
        </p:nvGrpSpPr>
        <p:grpSpPr bwMode="auto">
          <a:xfrm>
            <a:off x="333375" y="768350"/>
            <a:ext cx="7610475" cy="4235450"/>
            <a:chOff x="210" y="690"/>
            <a:chExt cx="5346" cy="3493"/>
          </a:xfrm>
        </p:grpSpPr>
        <p:sp>
          <p:nvSpPr>
            <p:cNvPr id="68611" name="Rectangle 75"/>
            <p:cNvSpPr>
              <a:spLocks noChangeArrowheads="1"/>
            </p:cNvSpPr>
            <p:nvPr/>
          </p:nvSpPr>
          <p:spPr bwMode="auto">
            <a:xfrm>
              <a:off x="210" y="690"/>
              <a:ext cx="5346" cy="3282"/>
            </a:xfrm>
            <a:prstGeom prst="rect">
              <a:avLst/>
            </a:prstGeom>
            <a:solidFill>
              <a:srgbClr val="CCFFFF"/>
            </a:solidFill>
            <a:ln w="9525" algn="ctr">
              <a:solidFill>
                <a:srgbClr val="000000"/>
              </a:solidFill>
              <a:miter lim="800000"/>
              <a:headEnd/>
              <a:tailEnd/>
            </a:ln>
          </p:spPr>
          <p:txBody>
            <a:bodyPr wrap="none" anchor="ctr"/>
            <a:lstStyle/>
            <a:p>
              <a:pPr algn="ctr">
                <a:lnSpc>
                  <a:spcPct val="90000"/>
                </a:lnSpc>
                <a:spcBef>
                  <a:spcPct val="25000"/>
                </a:spcBef>
              </a:pPr>
              <a:endParaRPr lang="en-GB" sz="3600">
                <a:solidFill>
                  <a:schemeClr val="tx2"/>
                </a:solidFill>
                <a:latin typeface="Futura Bk" pitchFamily="34" charset="0"/>
              </a:endParaRPr>
            </a:p>
          </p:txBody>
        </p:sp>
        <p:sp>
          <p:nvSpPr>
            <p:cNvPr id="68612" name="Rectangle 5"/>
            <p:cNvSpPr>
              <a:spLocks noChangeArrowheads="1"/>
            </p:cNvSpPr>
            <p:nvPr/>
          </p:nvSpPr>
          <p:spPr bwMode="auto">
            <a:xfrm>
              <a:off x="2208" y="1608"/>
              <a:ext cx="762" cy="408"/>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endParaRPr lang="en-GB" sz="2800">
                <a:solidFill>
                  <a:schemeClr val="bg1"/>
                </a:solidFill>
                <a:latin typeface="Futura Bk" pitchFamily="34" charset="0"/>
              </a:endParaRPr>
            </a:p>
          </p:txBody>
        </p:sp>
        <p:sp>
          <p:nvSpPr>
            <p:cNvPr id="68613" name="Line 6"/>
            <p:cNvSpPr>
              <a:spLocks noChangeShapeType="1"/>
            </p:cNvSpPr>
            <p:nvPr/>
          </p:nvSpPr>
          <p:spPr bwMode="auto">
            <a:xfrm>
              <a:off x="2208" y="1830"/>
              <a:ext cx="822" cy="0"/>
            </a:xfrm>
            <a:prstGeom prst="line">
              <a:avLst/>
            </a:prstGeom>
            <a:noFill/>
            <a:ln w="9525">
              <a:solidFill>
                <a:srgbClr val="000000"/>
              </a:solidFill>
              <a:round/>
              <a:headEnd/>
              <a:tailEnd/>
            </a:ln>
          </p:spPr>
          <p:txBody>
            <a:bodyPr anchor="b"/>
            <a:lstStyle/>
            <a:p>
              <a:endParaRPr lang="en-US"/>
            </a:p>
          </p:txBody>
        </p:sp>
        <p:sp>
          <p:nvSpPr>
            <p:cNvPr id="68614" name="Text Box 7"/>
            <p:cNvSpPr txBox="1">
              <a:spLocks noChangeArrowheads="1"/>
            </p:cNvSpPr>
            <p:nvPr/>
          </p:nvSpPr>
          <p:spPr bwMode="auto">
            <a:xfrm>
              <a:off x="2318" y="1603"/>
              <a:ext cx="484" cy="212"/>
            </a:xfrm>
            <a:prstGeom prst="rect">
              <a:avLst/>
            </a:prstGeom>
            <a:solidFill>
              <a:schemeClr val="accent1"/>
            </a:solidFill>
            <a:ln w="9525" algn="ctr">
              <a:noFill/>
              <a:miter lim="800000"/>
              <a:headEnd/>
              <a:tailEnd/>
            </a:ln>
          </p:spPr>
          <p:txBody>
            <a:bodyPr wrap="none" anchor="b">
              <a:spAutoFit/>
            </a:bodyPr>
            <a:lstStyle/>
            <a:p>
              <a:pPr>
                <a:lnSpc>
                  <a:spcPct val="90000"/>
                </a:lnSpc>
                <a:spcBef>
                  <a:spcPct val="25000"/>
                </a:spcBef>
              </a:pPr>
              <a:r>
                <a:rPr lang="en-GB" sz="1200">
                  <a:solidFill>
                    <a:schemeClr val="bg1"/>
                  </a:solidFill>
                  <a:latin typeface="Futura Bk" pitchFamily="34" charset="0"/>
                </a:rPr>
                <a:t>Benefits</a:t>
              </a:r>
            </a:p>
          </p:txBody>
        </p:sp>
        <p:sp>
          <p:nvSpPr>
            <p:cNvPr id="68615" name="Text Box 8"/>
            <p:cNvSpPr txBox="1">
              <a:spLocks noChangeArrowheads="1"/>
            </p:cNvSpPr>
            <p:nvPr/>
          </p:nvSpPr>
          <p:spPr bwMode="auto">
            <a:xfrm>
              <a:off x="2385" y="1777"/>
              <a:ext cx="376" cy="212"/>
            </a:xfrm>
            <a:prstGeom prst="rect">
              <a:avLst/>
            </a:prstGeom>
            <a:solidFill>
              <a:schemeClr val="accent1"/>
            </a:solidFill>
            <a:ln w="9525" algn="ctr">
              <a:noFill/>
              <a:miter lim="800000"/>
              <a:headEnd/>
              <a:tailEnd/>
            </a:ln>
          </p:spPr>
          <p:txBody>
            <a:bodyPr wrap="none" anchor="b">
              <a:spAutoFit/>
            </a:bodyPr>
            <a:lstStyle/>
            <a:p>
              <a:pPr>
                <a:lnSpc>
                  <a:spcPct val="90000"/>
                </a:lnSpc>
                <a:spcBef>
                  <a:spcPct val="25000"/>
                </a:spcBef>
              </a:pPr>
              <a:r>
                <a:rPr lang="en-GB" sz="1200">
                  <a:solidFill>
                    <a:schemeClr val="bg1"/>
                  </a:solidFill>
                  <a:latin typeface="Futura Bk" pitchFamily="34" charset="0"/>
                </a:rPr>
                <a:t>Costs</a:t>
              </a:r>
            </a:p>
          </p:txBody>
        </p:sp>
        <p:sp>
          <p:nvSpPr>
            <p:cNvPr id="68616" name="Rectangle 9"/>
            <p:cNvSpPr>
              <a:spLocks noChangeArrowheads="1"/>
            </p:cNvSpPr>
            <p:nvPr/>
          </p:nvSpPr>
          <p:spPr bwMode="auto">
            <a:xfrm>
              <a:off x="3192" y="1704"/>
              <a:ext cx="600" cy="156"/>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Rewards</a:t>
              </a:r>
            </a:p>
          </p:txBody>
        </p:sp>
        <p:cxnSp>
          <p:nvCxnSpPr>
            <p:cNvPr id="68617" name="AutoShape 10"/>
            <p:cNvCxnSpPr>
              <a:cxnSpLocks noChangeShapeType="1"/>
              <a:stCxn id="68616" idx="1"/>
              <a:endCxn id="68612" idx="3"/>
            </p:cNvCxnSpPr>
            <p:nvPr/>
          </p:nvCxnSpPr>
          <p:spPr bwMode="auto">
            <a:xfrm flipH="1">
              <a:off x="2970" y="1782"/>
              <a:ext cx="222" cy="30"/>
            </a:xfrm>
            <a:prstGeom prst="straightConnector1">
              <a:avLst/>
            </a:prstGeom>
            <a:noFill/>
            <a:ln w="9525">
              <a:solidFill>
                <a:srgbClr val="000000"/>
              </a:solidFill>
              <a:round/>
              <a:headEnd/>
              <a:tailEnd type="triangle" w="med" len="med"/>
            </a:ln>
          </p:spPr>
        </p:cxnSp>
        <p:sp>
          <p:nvSpPr>
            <p:cNvPr id="68618" name="Rectangle 11"/>
            <p:cNvSpPr>
              <a:spLocks noChangeArrowheads="1"/>
            </p:cNvSpPr>
            <p:nvPr/>
          </p:nvSpPr>
          <p:spPr bwMode="auto">
            <a:xfrm>
              <a:off x="4223" y="804"/>
              <a:ext cx="606" cy="192"/>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Payoff</a:t>
              </a:r>
            </a:p>
          </p:txBody>
        </p:sp>
        <p:cxnSp>
          <p:nvCxnSpPr>
            <p:cNvPr id="68619" name="AutoShape 12"/>
            <p:cNvCxnSpPr>
              <a:cxnSpLocks noChangeShapeType="1"/>
              <a:stCxn id="68618" idx="1"/>
              <a:endCxn id="68616" idx="3"/>
            </p:cNvCxnSpPr>
            <p:nvPr/>
          </p:nvCxnSpPr>
          <p:spPr bwMode="auto">
            <a:xfrm flipH="1">
              <a:off x="3792" y="900"/>
              <a:ext cx="431" cy="882"/>
            </a:xfrm>
            <a:prstGeom prst="straightConnector1">
              <a:avLst/>
            </a:prstGeom>
            <a:noFill/>
            <a:ln w="9525">
              <a:solidFill>
                <a:srgbClr val="000000"/>
              </a:solidFill>
              <a:round/>
              <a:headEnd/>
              <a:tailEnd type="triangle" w="med" len="med"/>
            </a:ln>
          </p:spPr>
        </p:cxnSp>
        <p:sp>
          <p:nvSpPr>
            <p:cNvPr id="68620" name="Rectangle 13"/>
            <p:cNvSpPr>
              <a:spLocks noChangeArrowheads="1"/>
            </p:cNvSpPr>
            <p:nvPr/>
          </p:nvSpPr>
          <p:spPr bwMode="auto">
            <a:xfrm>
              <a:off x="4223" y="1188"/>
              <a:ext cx="606" cy="240"/>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Social Gain</a:t>
              </a:r>
            </a:p>
          </p:txBody>
        </p:sp>
        <p:sp>
          <p:nvSpPr>
            <p:cNvPr id="68621" name="Rectangle 14"/>
            <p:cNvSpPr>
              <a:spLocks noChangeArrowheads="1"/>
            </p:cNvSpPr>
            <p:nvPr/>
          </p:nvSpPr>
          <p:spPr bwMode="auto">
            <a:xfrm>
              <a:off x="4223" y="1560"/>
              <a:ext cx="606" cy="246"/>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Reputation</a:t>
              </a:r>
            </a:p>
          </p:txBody>
        </p:sp>
        <p:sp>
          <p:nvSpPr>
            <p:cNvPr id="68622" name="Rectangle 15"/>
            <p:cNvSpPr>
              <a:spLocks noChangeArrowheads="1"/>
            </p:cNvSpPr>
            <p:nvPr/>
          </p:nvSpPr>
          <p:spPr bwMode="auto">
            <a:xfrm>
              <a:off x="3132" y="1116"/>
              <a:ext cx="696" cy="216"/>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Uncertainty</a:t>
              </a:r>
            </a:p>
          </p:txBody>
        </p:sp>
        <p:cxnSp>
          <p:nvCxnSpPr>
            <p:cNvPr id="68623" name="AutoShape 16"/>
            <p:cNvCxnSpPr>
              <a:cxnSpLocks noChangeShapeType="1"/>
              <a:stCxn id="68620" idx="1"/>
              <a:endCxn id="68616" idx="3"/>
            </p:cNvCxnSpPr>
            <p:nvPr/>
          </p:nvCxnSpPr>
          <p:spPr bwMode="auto">
            <a:xfrm flipH="1">
              <a:off x="3792" y="1308"/>
              <a:ext cx="431" cy="474"/>
            </a:xfrm>
            <a:prstGeom prst="straightConnector1">
              <a:avLst/>
            </a:prstGeom>
            <a:noFill/>
            <a:ln w="9525">
              <a:solidFill>
                <a:srgbClr val="000000"/>
              </a:solidFill>
              <a:round/>
              <a:headEnd/>
              <a:tailEnd type="triangle" w="med" len="med"/>
            </a:ln>
          </p:spPr>
        </p:cxnSp>
        <p:cxnSp>
          <p:nvCxnSpPr>
            <p:cNvPr id="68624" name="AutoShape 17"/>
            <p:cNvCxnSpPr>
              <a:cxnSpLocks noChangeShapeType="1"/>
              <a:stCxn id="68621" idx="1"/>
              <a:endCxn id="68616" idx="3"/>
            </p:cNvCxnSpPr>
            <p:nvPr/>
          </p:nvCxnSpPr>
          <p:spPr bwMode="auto">
            <a:xfrm flipH="1">
              <a:off x="3792" y="1683"/>
              <a:ext cx="431" cy="99"/>
            </a:xfrm>
            <a:prstGeom prst="straightConnector1">
              <a:avLst/>
            </a:prstGeom>
            <a:noFill/>
            <a:ln w="9525">
              <a:solidFill>
                <a:srgbClr val="000000"/>
              </a:solidFill>
              <a:round/>
              <a:headEnd/>
              <a:tailEnd type="triangle" w="med" len="med"/>
            </a:ln>
          </p:spPr>
        </p:cxnSp>
        <p:cxnSp>
          <p:nvCxnSpPr>
            <p:cNvPr id="68625" name="AutoShape 18"/>
            <p:cNvCxnSpPr>
              <a:cxnSpLocks noChangeShapeType="1"/>
              <a:stCxn id="68622" idx="2"/>
              <a:endCxn id="68616" idx="0"/>
            </p:cNvCxnSpPr>
            <p:nvPr/>
          </p:nvCxnSpPr>
          <p:spPr bwMode="auto">
            <a:xfrm>
              <a:off x="3480" y="1332"/>
              <a:ext cx="12" cy="372"/>
            </a:xfrm>
            <a:prstGeom prst="straightConnector1">
              <a:avLst/>
            </a:prstGeom>
            <a:noFill/>
            <a:ln w="9525">
              <a:solidFill>
                <a:srgbClr val="000000"/>
              </a:solidFill>
              <a:round/>
              <a:headEnd/>
              <a:tailEnd type="triangle" w="med" len="med"/>
            </a:ln>
          </p:spPr>
        </p:cxnSp>
        <p:sp>
          <p:nvSpPr>
            <p:cNvPr id="68626" name="Rectangle 19"/>
            <p:cNvSpPr>
              <a:spLocks noChangeArrowheads="1"/>
            </p:cNvSpPr>
            <p:nvPr/>
          </p:nvSpPr>
          <p:spPr bwMode="auto">
            <a:xfrm>
              <a:off x="876" y="2472"/>
              <a:ext cx="948" cy="156"/>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Cost of Crime</a:t>
              </a:r>
            </a:p>
          </p:txBody>
        </p:sp>
        <p:sp>
          <p:nvSpPr>
            <p:cNvPr id="68627" name="Rectangle 20"/>
            <p:cNvSpPr>
              <a:spLocks noChangeArrowheads="1"/>
            </p:cNvSpPr>
            <p:nvPr/>
          </p:nvSpPr>
          <p:spPr bwMode="auto">
            <a:xfrm>
              <a:off x="3042" y="2730"/>
              <a:ext cx="1056" cy="216"/>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Cost of Punishment</a:t>
              </a:r>
            </a:p>
          </p:txBody>
        </p:sp>
        <p:cxnSp>
          <p:nvCxnSpPr>
            <p:cNvPr id="68628" name="AutoShape 21"/>
            <p:cNvCxnSpPr>
              <a:cxnSpLocks noChangeShapeType="1"/>
              <a:stCxn id="68627" idx="0"/>
              <a:endCxn id="68612" idx="2"/>
            </p:cNvCxnSpPr>
            <p:nvPr/>
          </p:nvCxnSpPr>
          <p:spPr bwMode="auto">
            <a:xfrm flipH="1" flipV="1">
              <a:off x="2589" y="2016"/>
              <a:ext cx="981" cy="714"/>
            </a:xfrm>
            <a:prstGeom prst="straightConnector1">
              <a:avLst/>
            </a:prstGeom>
            <a:noFill/>
            <a:ln w="9525">
              <a:solidFill>
                <a:srgbClr val="000000"/>
              </a:solidFill>
              <a:round/>
              <a:headEnd/>
              <a:tailEnd type="triangle" w="med" len="med"/>
            </a:ln>
          </p:spPr>
        </p:cxnSp>
        <p:sp>
          <p:nvSpPr>
            <p:cNvPr id="68629" name="Rectangle 22"/>
            <p:cNvSpPr>
              <a:spLocks noChangeArrowheads="1"/>
            </p:cNvSpPr>
            <p:nvPr/>
          </p:nvSpPr>
          <p:spPr bwMode="auto">
            <a:xfrm>
              <a:off x="3900" y="2166"/>
              <a:ext cx="1015" cy="228"/>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Detection</a:t>
              </a:r>
            </a:p>
          </p:txBody>
        </p:sp>
        <p:cxnSp>
          <p:nvCxnSpPr>
            <p:cNvPr id="68630" name="AutoShape 23"/>
            <p:cNvCxnSpPr>
              <a:cxnSpLocks noChangeShapeType="1"/>
              <a:stCxn id="68629" idx="1"/>
            </p:cNvCxnSpPr>
            <p:nvPr/>
          </p:nvCxnSpPr>
          <p:spPr bwMode="auto">
            <a:xfrm flipH="1" flipV="1">
              <a:off x="2994" y="2274"/>
              <a:ext cx="906" cy="6"/>
            </a:xfrm>
            <a:prstGeom prst="straightConnector1">
              <a:avLst/>
            </a:prstGeom>
            <a:noFill/>
            <a:ln w="9525">
              <a:solidFill>
                <a:srgbClr val="000000"/>
              </a:solidFill>
              <a:round/>
              <a:headEnd/>
              <a:tailEnd type="triangle" w="med" len="med"/>
            </a:ln>
          </p:spPr>
        </p:cxnSp>
        <p:cxnSp>
          <p:nvCxnSpPr>
            <p:cNvPr id="68631" name="AutoShape 24"/>
            <p:cNvCxnSpPr>
              <a:cxnSpLocks noChangeShapeType="1"/>
              <a:stCxn id="68626" idx="0"/>
              <a:endCxn id="68612" idx="2"/>
            </p:cNvCxnSpPr>
            <p:nvPr/>
          </p:nvCxnSpPr>
          <p:spPr bwMode="auto">
            <a:xfrm flipV="1">
              <a:off x="1350" y="2016"/>
              <a:ext cx="1239" cy="456"/>
            </a:xfrm>
            <a:prstGeom prst="straightConnector1">
              <a:avLst/>
            </a:prstGeom>
            <a:noFill/>
            <a:ln w="9525">
              <a:solidFill>
                <a:srgbClr val="000000"/>
              </a:solidFill>
              <a:round/>
              <a:headEnd/>
              <a:tailEnd type="triangle" w="med" len="med"/>
            </a:ln>
          </p:spPr>
        </p:cxnSp>
        <p:sp>
          <p:nvSpPr>
            <p:cNvPr id="68632" name="Rectangle 25"/>
            <p:cNvSpPr>
              <a:spLocks noChangeArrowheads="1"/>
            </p:cNvSpPr>
            <p:nvPr/>
          </p:nvSpPr>
          <p:spPr bwMode="auto">
            <a:xfrm>
              <a:off x="3648" y="3444"/>
              <a:ext cx="516" cy="318"/>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Fine</a:t>
              </a:r>
            </a:p>
          </p:txBody>
        </p:sp>
        <p:sp>
          <p:nvSpPr>
            <p:cNvPr id="68633" name="Rectangle 26"/>
            <p:cNvSpPr>
              <a:spLocks noChangeArrowheads="1"/>
            </p:cNvSpPr>
            <p:nvPr/>
          </p:nvSpPr>
          <p:spPr bwMode="auto">
            <a:xfrm>
              <a:off x="2622" y="3417"/>
              <a:ext cx="774" cy="324"/>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Loss of</a:t>
              </a:r>
            </a:p>
            <a:p>
              <a:pPr algn="ctr">
                <a:lnSpc>
                  <a:spcPct val="90000"/>
                </a:lnSpc>
                <a:spcBef>
                  <a:spcPct val="25000"/>
                </a:spcBef>
              </a:pPr>
              <a:r>
                <a:rPr lang="en-GB" sz="1200">
                  <a:solidFill>
                    <a:schemeClr val="bg1"/>
                  </a:solidFill>
                  <a:latin typeface="Futura Bk" pitchFamily="34" charset="0"/>
                </a:rPr>
                <a:t>Employment</a:t>
              </a:r>
            </a:p>
          </p:txBody>
        </p:sp>
        <p:sp>
          <p:nvSpPr>
            <p:cNvPr id="68634" name="Rectangle 27"/>
            <p:cNvSpPr>
              <a:spLocks noChangeArrowheads="1"/>
            </p:cNvSpPr>
            <p:nvPr/>
          </p:nvSpPr>
          <p:spPr bwMode="auto">
            <a:xfrm>
              <a:off x="4434" y="3444"/>
              <a:ext cx="918" cy="312"/>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Loss of</a:t>
              </a:r>
              <a:br>
                <a:rPr lang="en-GB" sz="1200">
                  <a:solidFill>
                    <a:schemeClr val="bg1"/>
                  </a:solidFill>
                  <a:latin typeface="Futura Bk" pitchFamily="34" charset="0"/>
                </a:rPr>
              </a:br>
              <a:r>
                <a:rPr lang="en-GB" sz="1200">
                  <a:solidFill>
                    <a:schemeClr val="bg1"/>
                  </a:solidFill>
                  <a:latin typeface="Futura Bk" pitchFamily="34" charset="0"/>
                </a:rPr>
                <a:t>future earnings</a:t>
              </a:r>
            </a:p>
          </p:txBody>
        </p:sp>
        <p:cxnSp>
          <p:nvCxnSpPr>
            <p:cNvPr id="68635" name="AutoShape 28"/>
            <p:cNvCxnSpPr>
              <a:cxnSpLocks noChangeShapeType="1"/>
              <a:stCxn id="68633" idx="0"/>
              <a:endCxn id="68627" idx="2"/>
            </p:cNvCxnSpPr>
            <p:nvPr/>
          </p:nvCxnSpPr>
          <p:spPr bwMode="auto">
            <a:xfrm flipV="1">
              <a:off x="3009" y="2946"/>
              <a:ext cx="561" cy="471"/>
            </a:xfrm>
            <a:prstGeom prst="straightConnector1">
              <a:avLst/>
            </a:prstGeom>
            <a:noFill/>
            <a:ln w="9525">
              <a:solidFill>
                <a:srgbClr val="000000"/>
              </a:solidFill>
              <a:round/>
              <a:headEnd/>
              <a:tailEnd type="triangle" w="med" len="med"/>
            </a:ln>
          </p:spPr>
        </p:cxnSp>
        <p:cxnSp>
          <p:nvCxnSpPr>
            <p:cNvPr id="68636" name="AutoShape 29"/>
            <p:cNvCxnSpPr>
              <a:cxnSpLocks noChangeShapeType="1"/>
              <a:stCxn id="68632" idx="0"/>
              <a:endCxn id="68627" idx="2"/>
            </p:cNvCxnSpPr>
            <p:nvPr/>
          </p:nvCxnSpPr>
          <p:spPr bwMode="auto">
            <a:xfrm flipH="1" flipV="1">
              <a:off x="3570" y="2946"/>
              <a:ext cx="336" cy="498"/>
            </a:xfrm>
            <a:prstGeom prst="straightConnector1">
              <a:avLst/>
            </a:prstGeom>
            <a:noFill/>
            <a:ln w="9525">
              <a:solidFill>
                <a:srgbClr val="000000"/>
              </a:solidFill>
              <a:round/>
              <a:headEnd/>
              <a:tailEnd type="triangle" w="med" len="med"/>
            </a:ln>
          </p:spPr>
        </p:cxnSp>
        <p:cxnSp>
          <p:nvCxnSpPr>
            <p:cNvPr id="68637" name="AutoShape 30"/>
            <p:cNvCxnSpPr>
              <a:cxnSpLocks noChangeShapeType="1"/>
              <a:stCxn id="68634" idx="0"/>
              <a:endCxn id="68627" idx="2"/>
            </p:cNvCxnSpPr>
            <p:nvPr/>
          </p:nvCxnSpPr>
          <p:spPr bwMode="auto">
            <a:xfrm flipH="1" flipV="1">
              <a:off x="3570" y="2946"/>
              <a:ext cx="1323" cy="498"/>
            </a:xfrm>
            <a:prstGeom prst="straightConnector1">
              <a:avLst/>
            </a:prstGeom>
            <a:noFill/>
            <a:ln w="9525">
              <a:solidFill>
                <a:srgbClr val="000000"/>
              </a:solidFill>
              <a:round/>
              <a:headEnd/>
              <a:tailEnd type="triangle" w="med" len="med"/>
            </a:ln>
          </p:spPr>
        </p:cxnSp>
        <p:sp>
          <p:nvSpPr>
            <p:cNvPr id="68638" name="Rectangle 31"/>
            <p:cNvSpPr>
              <a:spLocks noChangeArrowheads="1"/>
            </p:cNvSpPr>
            <p:nvPr/>
          </p:nvSpPr>
          <p:spPr bwMode="auto">
            <a:xfrm>
              <a:off x="336" y="2958"/>
              <a:ext cx="660" cy="204"/>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Equipment</a:t>
              </a:r>
            </a:p>
          </p:txBody>
        </p:sp>
        <p:sp>
          <p:nvSpPr>
            <p:cNvPr id="68639" name="Rectangle 32"/>
            <p:cNvSpPr>
              <a:spLocks noChangeArrowheads="1"/>
            </p:cNvSpPr>
            <p:nvPr/>
          </p:nvSpPr>
          <p:spPr bwMode="auto">
            <a:xfrm>
              <a:off x="1086" y="3252"/>
              <a:ext cx="648" cy="198"/>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Services</a:t>
              </a:r>
            </a:p>
          </p:txBody>
        </p:sp>
        <p:sp>
          <p:nvSpPr>
            <p:cNvPr id="68640" name="Rectangle 33"/>
            <p:cNvSpPr>
              <a:spLocks noChangeArrowheads="1"/>
            </p:cNvSpPr>
            <p:nvPr/>
          </p:nvSpPr>
          <p:spPr bwMode="auto">
            <a:xfrm>
              <a:off x="1620" y="2934"/>
              <a:ext cx="888" cy="192"/>
            </a:xfrm>
            <a:prstGeom prst="rect">
              <a:avLst/>
            </a:prstGeom>
            <a:solidFill>
              <a:schemeClr val="accent1"/>
            </a:solidFill>
            <a:ln w="9525" algn="ctr">
              <a:solidFill>
                <a:srgbClr val="000000"/>
              </a:solidFill>
              <a:miter lim="800000"/>
              <a:headEnd/>
              <a:tailEnd/>
            </a:ln>
          </p:spPr>
          <p:txBody>
            <a:bodyPr wrap="none" anchor="ctr"/>
            <a:lstStyle/>
            <a:p>
              <a:pPr algn="ctr">
                <a:lnSpc>
                  <a:spcPct val="90000"/>
                </a:lnSpc>
                <a:spcBef>
                  <a:spcPct val="25000"/>
                </a:spcBef>
              </a:pPr>
              <a:r>
                <a:rPr lang="en-GB" sz="1200">
                  <a:solidFill>
                    <a:schemeClr val="bg1"/>
                  </a:solidFill>
                  <a:latin typeface="Futura Bk" pitchFamily="34" charset="0"/>
                </a:rPr>
                <a:t>Loss of Earnings</a:t>
              </a:r>
            </a:p>
          </p:txBody>
        </p:sp>
        <p:cxnSp>
          <p:nvCxnSpPr>
            <p:cNvPr id="68641" name="AutoShape 34"/>
            <p:cNvCxnSpPr>
              <a:cxnSpLocks noChangeShapeType="1"/>
              <a:stCxn id="68638" idx="0"/>
              <a:endCxn id="68626" idx="2"/>
            </p:cNvCxnSpPr>
            <p:nvPr/>
          </p:nvCxnSpPr>
          <p:spPr bwMode="auto">
            <a:xfrm flipV="1">
              <a:off x="666" y="2628"/>
              <a:ext cx="684" cy="330"/>
            </a:xfrm>
            <a:prstGeom prst="straightConnector1">
              <a:avLst/>
            </a:prstGeom>
            <a:noFill/>
            <a:ln w="9525">
              <a:solidFill>
                <a:srgbClr val="000000"/>
              </a:solidFill>
              <a:round/>
              <a:headEnd/>
              <a:tailEnd type="triangle" w="med" len="med"/>
            </a:ln>
          </p:spPr>
        </p:cxnSp>
        <p:cxnSp>
          <p:nvCxnSpPr>
            <p:cNvPr id="68642" name="AutoShape 35"/>
            <p:cNvCxnSpPr>
              <a:cxnSpLocks noChangeShapeType="1"/>
              <a:stCxn id="68640" idx="0"/>
              <a:endCxn id="68626" idx="2"/>
            </p:cNvCxnSpPr>
            <p:nvPr/>
          </p:nvCxnSpPr>
          <p:spPr bwMode="auto">
            <a:xfrm flipH="1" flipV="1">
              <a:off x="1350" y="2628"/>
              <a:ext cx="714" cy="306"/>
            </a:xfrm>
            <a:prstGeom prst="straightConnector1">
              <a:avLst/>
            </a:prstGeom>
            <a:noFill/>
            <a:ln w="9525">
              <a:solidFill>
                <a:srgbClr val="000000"/>
              </a:solidFill>
              <a:round/>
              <a:headEnd/>
              <a:tailEnd type="triangle" w="med" len="med"/>
            </a:ln>
          </p:spPr>
        </p:cxnSp>
        <p:cxnSp>
          <p:nvCxnSpPr>
            <p:cNvPr id="68643" name="AutoShape 36"/>
            <p:cNvCxnSpPr>
              <a:cxnSpLocks noChangeShapeType="1"/>
              <a:stCxn id="68639" idx="0"/>
              <a:endCxn id="68626" idx="2"/>
            </p:cNvCxnSpPr>
            <p:nvPr/>
          </p:nvCxnSpPr>
          <p:spPr bwMode="auto">
            <a:xfrm flipH="1" flipV="1">
              <a:off x="1350" y="2628"/>
              <a:ext cx="60" cy="624"/>
            </a:xfrm>
            <a:prstGeom prst="straightConnector1">
              <a:avLst/>
            </a:prstGeom>
            <a:noFill/>
            <a:ln w="9525">
              <a:solidFill>
                <a:srgbClr val="000000"/>
              </a:solidFill>
              <a:round/>
              <a:headEnd/>
              <a:tailEnd type="triangle" w="med" len="med"/>
            </a:ln>
          </p:spPr>
        </p:cxnSp>
        <p:sp>
          <p:nvSpPr>
            <p:cNvPr id="68644" name="Text Box 37"/>
            <p:cNvSpPr txBox="1">
              <a:spLocks noChangeArrowheads="1"/>
            </p:cNvSpPr>
            <p:nvPr/>
          </p:nvSpPr>
          <p:spPr bwMode="auto">
            <a:xfrm>
              <a:off x="764" y="2675"/>
              <a:ext cx="207" cy="234"/>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sp>
          <p:nvSpPr>
            <p:cNvPr id="68645" name="Text Box 38"/>
            <p:cNvSpPr txBox="1">
              <a:spLocks noChangeArrowheads="1"/>
            </p:cNvSpPr>
            <p:nvPr/>
          </p:nvSpPr>
          <p:spPr bwMode="auto">
            <a:xfrm>
              <a:off x="3984" y="995"/>
              <a:ext cx="206" cy="234"/>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sp>
          <p:nvSpPr>
            <p:cNvPr id="68646" name="Text Box 39"/>
            <p:cNvSpPr txBox="1">
              <a:spLocks noChangeArrowheads="1"/>
            </p:cNvSpPr>
            <p:nvPr/>
          </p:nvSpPr>
          <p:spPr bwMode="auto">
            <a:xfrm flipV="1">
              <a:off x="4018" y="1443"/>
              <a:ext cx="205" cy="234"/>
            </a:xfrm>
            <a:prstGeom prst="rect">
              <a:avLst/>
            </a:prstGeom>
            <a:noFill/>
            <a:ln w="9525" algn="ctr">
              <a:noFill/>
              <a:miter lim="800000"/>
              <a:headEnd/>
              <a:tailEnd/>
            </a:ln>
          </p:spPr>
          <p:txBody>
            <a:bodyPr anchor="b">
              <a:spAutoFit/>
            </a:bodyPr>
            <a:lstStyle/>
            <a:p>
              <a:pPr>
                <a:lnSpc>
                  <a:spcPct val="90000"/>
                </a:lnSpc>
                <a:spcBef>
                  <a:spcPct val="25000"/>
                </a:spcBef>
              </a:pPr>
              <a:r>
                <a:rPr lang="en-GB" sz="1400">
                  <a:latin typeface="Futura Bk" pitchFamily="34" charset="0"/>
                </a:rPr>
                <a:t>+</a:t>
              </a:r>
            </a:p>
          </p:txBody>
        </p:sp>
        <p:sp>
          <p:nvSpPr>
            <p:cNvPr id="68647" name="Text Box 40"/>
            <p:cNvSpPr txBox="1">
              <a:spLocks noChangeArrowheads="1"/>
            </p:cNvSpPr>
            <p:nvPr/>
          </p:nvSpPr>
          <p:spPr bwMode="auto">
            <a:xfrm>
              <a:off x="4038" y="1626"/>
              <a:ext cx="207" cy="234"/>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sp>
          <p:nvSpPr>
            <p:cNvPr id="68648" name="Text Box 41"/>
            <p:cNvSpPr txBox="1">
              <a:spLocks noChangeArrowheads="1"/>
            </p:cNvSpPr>
            <p:nvPr/>
          </p:nvSpPr>
          <p:spPr bwMode="auto">
            <a:xfrm>
              <a:off x="1724" y="2075"/>
              <a:ext cx="207" cy="235"/>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sp>
          <p:nvSpPr>
            <p:cNvPr id="68649" name="Text Box 42"/>
            <p:cNvSpPr txBox="1">
              <a:spLocks noChangeArrowheads="1"/>
            </p:cNvSpPr>
            <p:nvPr/>
          </p:nvSpPr>
          <p:spPr bwMode="auto">
            <a:xfrm>
              <a:off x="2678" y="2333"/>
              <a:ext cx="206" cy="234"/>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sp>
          <p:nvSpPr>
            <p:cNvPr id="68650" name="Text Box 43"/>
            <p:cNvSpPr txBox="1">
              <a:spLocks noChangeArrowheads="1"/>
            </p:cNvSpPr>
            <p:nvPr/>
          </p:nvSpPr>
          <p:spPr bwMode="auto">
            <a:xfrm>
              <a:off x="3412" y="2310"/>
              <a:ext cx="206" cy="234"/>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sp>
          <p:nvSpPr>
            <p:cNvPr id="68651" name="Text Box 45"/>
            <p:cNvSpPr txBox="1">
              <a:spLocks noChangeArrowheads="1"/>
            </p:cNvSpPr>
            <p:nvPr/>
          </p:nvSpPr>
          <p:spPr bwMode="auto">
            <a:xfrm>
              <a:off x="2966" y="3041"/>
              <a:ext cx="206" cy="235"/>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sp>
          <p:nvSpPr>
            <p:cNvPr id="68652" name="Text Box 46"/>
            <p:cNvSpPr txBox="1">
              <a:spLocks noChangeArrowheads="1"/>
            </p:cNvSpPr>
            <p:nvPr/>
          </p:nvSpPr>
          <p:spPr bwMode="auto">
            <a:xfrm>
              <a:off x="3578" y="3162"/>
              <a:ext cx="206" cy="234"/>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sp>
          <p:nvSpPr>
            <p:cNvPr id="68653" name="Text Box 47"/>
            <p:cNvSpPr txBox="1">
              <a:spLocks noChangeArrowheads="1"/>
            </p:cNvSpPr>
            <p:nvPr/>
          </p:nvSpPr>
          <p:spPr bwMode="auto">
            <a:xfrm>
              <a:off x="4304" y="3066"/>
              <a:ext cx="206" cy="235"/>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sp>
          <p:nvSpPr>
            <p:cNvPr id="68654" name="Text Box 48"/>
            <p:cNvSpPr txBox="1">
              <a:spLocks noChangeArrowheads="1"/>
            </p:cNvSpPr>
            <p:nvPr/>
          </p:nvSpPr>
          <p:spPr bwMode="auto">
            <a:xfrm>
              <a:off x="3350" y="1362"/>
              <a:ext cx="139" cy="234"/>
            </a:xfrm>
            <a:prstGeom prst="rect">
              <a:avLst/>
            </a:prstGeom>
            <a:noFill/>
            <a:ln w="9525" algn="ctr">
              <a:noFill/>
              <a:miter lim="800000"/>
              <a:headEnd/>
              <a:tailEnd/>
            </a:ln>
          </p:spPr>
          <p:txBody>
            <a:bodyPr anchor="b">
              <a:spAutoFit/>
            </a:bodyPr>
            <a:lstStyle/>
            <a:p>
              <a:pPr>
                <a:lnSpc>
                  <a:spcPct val="90000"/>
                </a:lnSpc>
                <a:spcBef>
                  <a:spcPct val="25000"/>
                </a:spcBef>
              </a:pPr>
              <a:r>
                <a:rPr lang="en-GB" sz="1400">
                  <a:latin typeface="Futura Bk" pitchFamily="34" charset="0"/>
                </a:rPr>
                <a:t>-</a:t>
              </a:r>
            </a:p>
          </p:txBody>
        </p:sp>
        <p:sp>
          <p:nvSpPr>
            <p:cNvPr id="68655" name="Text Box 49"/>
            <p:cNvSpPr txBox="1">
              <a:spLocks noChangeArrowheads="1"/>
            </p:cNvSpPr>
            <p:nvPr/>
          </p:nvSpPr>
          <p:spPr bwMode="auto">
            <a:xfrm>
              <a:off x="320" y="817"/>
              <a:ext cx="1055" cy="302"/>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2000">
                  <a:latin typeface="Futura Bk" pitchFamily="34" charset="0"/>
                </a:rPr>
                <a:t>Opportunity</a:t>
              </a:r>
            </a:p>
          </p:txBody>
        </p:sp>
        <p:sp>
          <p:nvSpPr>
            <p:cNvPr id="68656" name="AutoShape 51"/>
            <p:cNvSpPr>
              <a:spLocks noChangeArrowheads="1"/>
            </p:cNvSpPr>
            <p:nvPr/>
          </p:nvSpPr>
          <p:spPr bwMode="auto">
            <a:xfrm>
              <a:off x="246" y="3606"/>
              <a:ext cx="1020" cy="288"/>
            </a:xfrm>
            <a:prstGeom prst="roundRect">
              <a:avLst>
                <a:gd name="adj" fmla="val 16667"/>
              </a:avLst>
            </a:prstGeom>
            <a:solidFill>
              <a:schemeClr val="accent2"/>
            </a:solidFill>
            <a:ln w="9525" algn="ctr">
              <a:solidFill>
                <a:srgbClr val="000000"/>
              </a:solidFill>
              <a:round/>
              <a:headEnd/>
              <a:tailEnd/>
            </a:ln>
          </p:spPr>
          <p:txBody>
            <a:bodyPr wrap="none" anchor="ctr"/>
            <a:lstStyle/>
            <a:p>
              <a:pPr algn="ctr">
                <a:lnSpc>
                  <a:spcPct val="90000"/>
                </a:lnSpc>
                <a:spcBef>
                  <a:spcPct val="25000"/>
                </a:spcBef>
              </a:pPr>
              <a:r>
                <a:rPr lang="en-GB" sz="1600">
                  <a:solidFill>
                    <a:schemeClr val="bg1"/>
                  </a:solidFill>
                  <a:latin typeface="Futura Bk" pitchFamily="34" charset="0"/>
                </a:rPr>
                <a:t>Forums/</a:t>
              </a:r>
              <a:br>
                <a:rPr lang="en-GB" sz="1600">
                  <a:solidFill>
                    <a:schemeClr val="bg1"/>
                  </a:solidFill>
                  <a:latin typeface="Futura Bk" pitchFamily="34" charset="0"/>
                </a:rPr>
              </a:br>
              <a:r>
                <a:rPr lang="en-GB" sz="1600">
                  <a:solidFill>
                    <a:schemeClr val="bg1"/>
                  </a:solidFill>
                  <a:latin typeface="Futura Bk" pitchFamily="34" charset="0"/>
                </a:rPr>
                <a:t>Communities</a:t>
              </a:r>
            </a:p>
          </p:txBody>
        </p:sp>
        <p:sp>
          <p:nvSpPr>
            <p:cNvPr id="68657" name="Text Box 54"/>
            <p:cNvSpPr txBox="1">
              <a:spLocks noChangeArrowheads="1"/>
            </p:cNvSpPr>
            <p:nvPr/>
          </p:nvSpPr>
          <p:spPr bwMode="auto">
            <a:xfrm>
              <a:off x="1208" y="2879"/>
              <a:ext cx="206" cy="234"/>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sp>
          <p:nvSpPr>
            <p:cNvPr id="68658" name="Text Box 55"/>
            <p:cNvSpPr txBox="1">
              <a:spLocks noChangeArrowheads="1"/>
            </p:cNvSpPr>
            <p:nvPr/>
          </p:nvSpPr>
          <p:spPr bwMode="auto">
            <a:xfrm>
              <a:off x="1736" y="2584"/>
              <a:ext cx="206" cy="235"/>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1400">
                  <a:latin typeface="Futura Bk" pitchFamily="34" charset="0"/>
                </a:rPr>
                <a:t>+</a:t>
              </a:r>
            </a:p>
          </p:txBody>
        </p:sp>
        <p:cxnSp>
          <p:nvCxnSpPr>
            <p:cNvPr id="68659" name="AutoShape 56"/>
            <p:cNvCxnSpPr>
              <a:cxnSpLocks noChangeShapeType="1"/>
              <a:stCxn id="68656" idx="0"/>
              <a:endCxn id="68638" idx="2"/>
            </p:cNvCxnSpPr>
            <p:nvPr/>
          </p:nvCxnSpPr>
          <p:spPr bwMode="auto">
            <a:xfrm flipH="1" flipV="1">
              <a:off x="666" y="3162"/>
              <a:ext cx="90" cy="444"/>
            </a:xfrm>
            <a:prstGeom prst="straightConnector1">
              <a:avLst/>
            </a:prstGeom>
            <a:noFill/>
            <a:ln w="9525">
              <a:solidFill>
                <a:srgbClr val="000000"/>
              </a:solidFill>
              <a:round/>
              <a:headEnd/>
              <a:tailEnd type="triangle" w="med" len="med"/>
            </a:ln>
          </p:spPr>
        </p:cxnSp>
        <p:sp>
          <p:nvSpPr>
            <p:cNvPr id="68660" name="AutoShape 59"/>
            <p:cNvSpPr>
              <a:spLocks noChangeArrowheads="1"/>
            </p:cNvSpPr>
            <p:nvPr/>
          </p:nvSpPr>
          <p:spPr bwMode="auto">
            <a:xfrm>
              <a:off x="1531" y="3865"/>
              <a:ext cx="1020" cy="288"/>
            </a:xfrm>
            <a:prstGeom prst="roundRect">
              <a:avLst>
                <a:gd name="adj" fmla="val 16667"/>
              </a:avLst>
            </a:prstGeom>
            <a:solidFill>
              <a:schemeClr val="accent2"/>
            </a:solidFill>
            <a:ln w="9525" algn="ctr">
              <a:solidFill>
                <a:srgbClr val="000000"/>
              </a:solidFill>
              <a:round/>
              <a:headEnd/>
              <a:tailEnd/>
            </a:ln>
          </p:spPr>
          <p:txBody>
            <a:bodyPr wrap="none" anchor="ctr"/>
            <a:lstStyle/>
            <a:p>
              <a:pPr algn="ctr">
                <a:lnSpc>
                  <a:spcPct val="90000"/>
                </a:lnSpc>
                <a:spcBef>
                  <a:spcPct val="25000"/>
                </a:spcBef>
              </a:pPr>
              <a:r>
                <a:rPr lang="en-GB" sz="1600">
                  <a:solidFill>
                    <a:schemeClr val="bg1"/>
                  </a:solidFill>
                  <a:latin typeface="Futura Bk" pitchFamily="34" charset="0"/>
                </a:rPr>
                <a:t>Location of</a:t>
              </a:r>
              <a:br>
                <a:rPr lang="en-GB" sz="1600">
                  <a:solidFill>
                    <a:schemeClr val="bg1"/>
                  </a:solidFill>
                  <a:latin typeface="Futura Bk" pitchFamily="34" charset="0"/>
                </a:rPr>
              </a:br>
              <a:r>
                <a:rPr lang="en-GB" sz="1600">
                  <a:solidFill>
                    <a:schemeClr val="bg1"/>
                  </a:solidFill>
                  <a:latin typeface="Futura Bk" pitchFamily="34" charset="0"/>
                </a:rPr>
                <a:t>Jobs</a:t>
              </a:r>
            </a:p>
          </p:txBody>
        </p:sp>
        <p:cxnSp>
          <p:nvCxnSpPr>
            <p:cNvPr id="68661" name="AutoShape 60"/>
            <p:cNvCxnSpPr>
              <a:cxnSpLocks noChangeShapeType="1"/>
              <a:stCxn id="68656" idx="0"/>
              <a:endCxn id="68639" idx="2"/>
            </p:cNvCxnSpPr>
            <p:nvPr/>
          </p:nvCxnSpPr>
          <p:spPr bwMode="auto">
            <a:xfrm flipV="1">
              <a:off x="756" y="3450"/>
              <a:ext cx="654" cy="156"/>
            </a:xfrm>
            <a:prstGeom prst="straightConnector1">
              <a:avLst/>
            </a:prstGeom>
            <a:noFill/>
            <a:ln w="9525">
              <a:solidFill>
                <a:srgbClr val="000000"/>
              </a:solidFill>
              <a:round/>
              <a:headEnd/>
              <a:tailEnd type="triangle" w="med" len="med"/>
            </a:ln>
          </p:spPr>
        </p:cxnSp>
        <p:cxnSp>
          <p:nvCxnSpPr>
            <p:cNvPr id="68662" name="AutoShape 62"/>
            <p:cNvCxnSpPr>
              <a:cxnSpLocks noChangeShapeType="1"/>
              <a:stCxn id="68660" idx="0"/>
              <a:endCxn id="68633" idx="2"/>
            </p:cNvCxnSpPr>
            <p:nvPr/>
          </p:nvCxnSpPr>
          <p:spPr bwMode="auto">
            <a:xfrm flipV="1">
              <a:off x="2041" y="3741"/>
              <a:ext cx="968" cy="124"/>
            </a:xfrm>
            <a:prstGeom prst="straightConnector1">
              <a:avLst/>
            </a:prstGeom>
            <a:noFill/>
            <a:ln w="9525">
              <a:solidFill>
                <a:srgbClr val="000000"/>
              </a:solidFill>
              <a:round/>
              <a:headEnd/>
              <a:tailEnd type="triangle" w="med" len="med"/>
            </a:ln>
          </p:spPr>
        </p:cxnSp>
        <p:cxnSp>
          <p:nvCxnSpPr>
            <p:cNvPr id="68663" name="AutoShape 63"/>
            <p:cNvCxnSpPr>
              <a:cxnSpLocks noChangeShapeType="1"/>
              <a:stCxn id="68660" idx="0"/>
              <a:endCxn id="68640" idx="2"/>
            </p:cNvCxnSpPr>
            <p:nvPr/>
          </p:nvCxnSpPr>
          <p:spPr bwMode="auto">
            <a:xfrm flipV="1">
              <a:off x="2041" y="3126"/>
              <a:ext cx="23" cy="739"/>
            </a:xfrm>
            <a:prstGeom prst="straightConnector1">
              <a:avLst/>
            </a:prstGeom>
            <a:noFill/>
            <a:ln w="9525">
              <a:solidFill>
                <a:srgbClr val="000000"/>
              </a:solidFill>
              <a:round/>
              <a:headEnd/>
              <a:tailEnd type="triangle" w="med" len="med"/>
            </a:ln>
          </p:spPr>
        </p:cxnSp>
        <p:cxnSp>
          <p:nvCxnSpPr>
            <p:cNvPr id="68664" name="AutoShape 64"/>
            <p:cNvCxnSpPr>
              <a:cxnSpLocks noChangeShapeType="1"/>
              <a:stCxn id="68660" idx="0"/>
              <a:endCxn id="68634" idx="2"/>
            </p:cNvCxnSpPr>
            <p:nvPr/>
          </p:nvCxnSpPr>
          <p:spPr bwMode="auto">
            <a:xfrm flipV="1">
              <a:off x="2041" y="3756"/>
              <a:ext cx="2852" cy="109"/>
            </a:xfrm>
            <a:prstGeom prst="straightConnector1">
              <a:avLst/>
            </a:prstGeom>
            <a:noFill/>
            <a:ln w="9525">
              <a:solidFill>
                <a:srgbClr val="000000"/>
              </a:solidFill>
              <a:round/>
              <a:headEnd/>
              <a:tailEnd type="triangle" w="med" len="med"/>
            </a:ln>
          </p:spPr>
        </p:cxnSp>
        <p:sp>
          <p:nvSpPr>
            <p:cNvPr id="68665" name="AutoShape 65"/>
            <p:cNvSpPr>
              <a:spLocks noChangeArrowheads="1"/>
            </p:cNvSpPr>
            <p:nvPr/>
          </p:nvSpPr>
          <p:spPr bwMode="auto">
            <a:xfrm>
              <a:off x="4541" y="2832"/>
              <a:ext cx="942" cy="288"/>
            </a:xfrm>
            <a:prstGeom prst="roundRect">
              <a:avLst>
                <a:gd name="adj" fmla="val 16667"/>
              </a:avLst>
            </a:prstGeom>
            <a:solidFill>
              <a:schemeClr val="accent2"/>
            </a:solidFill>
            <a:ln w="9525" algn="ctr">
              <a:solidFill>
                <a:srgbClr val="000000"/>
              </a:solidFill>
              <a:round/>
              <a:headEnd/>
              <a:tailEnd/>
            </a:ln>
          </p:spPr>
          <p:txBody>
            <a:bodyPr wrap="none" anchor="ctr"/>
            <a:lstStyle/>
            <a:p>
              <a:pPr algn="ctr">
                <a:lnSpc>
                  <a:spcPct val="90000"/>
                </a:lnSpc>
                <a:spcBef>
                  <a:spcPct val="25000"/>
                </a:spcBef>
              </a:pPr>
              <a:r>
                <a:rPr lang="en-GB" sz="1600">
                  <a:solidFill>
                    <a:schemeClr val="bg1"/>
                  </a:solidFill>
                  <a:latin typeface="Futura Bk" pitchFamily="34" charset="0"/>
                </a:rPr>
                <a:t>Jurisdiction</a:t>
              </a:r>
            </a:p>
          </p:txBody>
        </p:sp>
        <p:sp>
          <p:nvSpPr>
            <p:cNvPr id="68666" name="AutoShape 66"/>
            <p:cNvSpPr>
              <a:spLocks noChangeArrowheads="1"/>
            </p:cNvSpPr>
            <p:nvPr/>
          </p:nvSpPr>
          <p:spPr bwMode="auto">
            <a:xfrm>
              <a:off x="4637" y="2472"/>
              <a:ext cx="822" cy="288"/>
            </a:xfrm>
            <a:prstGeom prst="roundRect">
              <a:avLst>
                <a:gd name="adj" fmla="val 16667"/>
              </a:avLst>
            </a:prstGeom>
            <a:solidFill>
              <a:schemeClr val="accent2"/>
            </a:solidFill>
            <a:ln w="9525" algn="ctr">
              <a:solidFill>
                <a:srgbClr val="000000"/>
              </a:solidFill>
              <a:round/>
              <a:headEnd/>
              <a:tailEnd/>
            </a:ln>
          </p:spPr>
          <p:txBody>
            <a:bodyPr wrap="none" anchor="ctr"/>
            <a:lstStyle/>
            <a:p>
              <a:pPr algn="ctr">
                <a:lnSpc>
                  <a:spcPct val="90000"/>
                </a:lnSpc>
                <a:spcBef>
                  <a:spcPct val="25000"/>
                </a:spcBef>
              </a:pPr>
              <a:r>
                <a:rPr lang="en-GB" sz="1600">
                  <a:solidFill>
                    <a:schemeClr val="bg1"/>
                  </a:solidFill>
                  <a:latin typeface="Futura Bk" pitchFamily="34" charset="0"/>
                </a:rPr>
                <a:t>Anonymity</a:t>
              </a:r>
            </a:p>
          </p:txBody>
        </p:sp>
        <p:cxnSp>
          <p:nvCxnSpPr>
            <p:cNvPr id="68667" name="AutoShape 67"/>
            <p:cNvCxnSpPr>
              <a:cxnSpLocks noChangeShapeType="1"/>
              <a:stCxn id="68665" idx="1"/>
              <a:endCxn id="68627" idx="3"/>
            </p:cNvCxnSpPr>
            <p:nvPr/>
          </p:nvCxnSpPr>
          <p:spPr bwMode="auto">
            <a:xfrm flipH="1" flipV="1">
              <a:off x="4098" y="2838"/>
              <a:ext cx="443" cy="138"/>
            </a:xfrm>
            <a:prstGeom prst="straightConnector1">
              <a:avLst/>
            </a:prstGeom>
            <a:noFill/>
            <a:ln w="9525">
              <a:solidFill>
                <a:srgbClr val="000000"/>
              </a:solidFill>
              <a:round/>
              <a:headEnd/>
              <a:tailEnd type="triangle" w="med" len="med"/>
            </a:ln>
          </p:spPr>
        </p:cxnSp>
        <p:cxnSp>
          <p:nvCxnSpPr>
            <p:cNvPr id="68668" name="AutoShape 68"/>
            <p:cNvCxnSpPr>
              <a:cxnSpLocks noChangeShapeType="1"/>
              <a:stCxn id="68666" idx="1"/>
              <a:endCxn id="68629" idx="2"/>
            </p:cNvCxnSpPr>
            <p:nvPr/>
          </p:nvCxnSpPr>
          <p:spPr bwMode="auto">
            <a:xfrm flipH="1" flipV="1">
              <a:off x="4408" y="2394"/>
              <a:ext cx="229" cy="222"/>
            </a:xfrm>
            <a:prstGeom prst="straightConnector1">
              <a:avLst/>
            </a:prstGeom>
            <a:noFill/>
            <a:ln w="9525">
              <a:solidFill>
                <a:srgbClr val="000000"/>
              </a:solidFill>
              <a:round/>
              <a:headEnd/>
              <a:tailEnd type="triangle" w="med" len="med"/>
            </a:ln>
          </p:spPr>
        </p:cxnSp>
        <p:sp>
          <p:nvSpPr>
            <p:cNvPr id="68669" name="AutoShape 69"/>
            <p:cNvSpPr>
              <a:spLocks noChangeArrowheads="1"/>
            </p:cNvSpPr>
            <p:nvPr/>
          </p:nvSpPr>
          <p:spPr bwMode="auto">
            <a:xfrm rot="5400000">
              <a:off x="4890" y="1086"/>
              <a:ext cx="1020" cy="288"/>
            </a:xfrm>
            <a:prstGeom prst="roundRect">
              <a:avLst>
                <a:gd name="adj" fmla="val 16667"/>
              </a:avLst>
            </a:prstGeom>
            <a:solidFill>
              <a:schemeClr val="accent2"/>
            </a:solidFill>
            <a:ln w="9525" algn="ctr">
              <a:solidFill>
                <a:srgbClr val="000000"/>
              </a:solidFill>
              <a:round/>
              <a:headEnd/>
              <a:tailEnd/>
            </a:ln>
          </p:spPr>
          <p:txBody>
            <a:bodyPr wrap="none" anchor="ctr"/>
            <a:lstStyle/>
            <a:p>
              <a:pPr algn="ctr">
                <a:lnSpc>
                  <a:spcPct val="90000"/>
                </a:lnSpc>
                <a:spcBef>
                  <a:spcPct val="25000"/>
                </a:spcBef>
              </a:pPr>
              <a:r>
                <a:rPr lang="en-GB" sz="1600">
                  <a:solidFill>
                    <a:schemeClr val="bg1"/>
                  </a:solidFill>
                  <a:latin typeface="Futura Bk" pitchFamily="34" charset="0"/>
                </a:rPr>
                <a:t>Forums/</a:t>
              </a:r>
              <a:br>
                <a:rPr lang="en-GB" sz="1600">
                  <a:solidFill>
                    <a:schemeClr val="bg1"/>
                  </a:solidFill>
                  <a:latin typeface="Futura Bk" pitchFamily="34" charset="0"/>
                </a:rPr>
              </a:br>
              <a:r>
                <a:rPr lang="en-GB" sz="1600">
                  <a:solidFill>
                    <a:schemeClr val="bg1"/>
                  </a:solidFill>
                  <a:latin typeface="Futura Bk" pitchFamily="34" charset="0"/>
                </a:rPr>
                <a:t>Communities</a:t>
              </a:r>
            </a:p>
          </p:txBody>
        </p:sp>
        <p:cxnSp>
          <p:nvCxnSpPr>
            <p:cNvPr id="68670" name="AutoShape 70"/>
            <p:cNvCxnSpPr>
              <a:cxnSpLocks noChangeShapeType="1"/>
              <a:stCxn id="68669" idx="2"/>
              <a:endCxn id="68618" idx="3"/>
            </p:cNvCxnSpPr>
            <p:nvPr/>
          </p:nvCxnSpPr>
          <p:spPr bwMode="auto">
            <a:xfrm flipH="1" flipV="1">
              <a:off x="4829" y="900"/>
              <a:ext cx="427" cy="330"/>
            </a:xfrm>
            <a:prstGeom prst="straightConnector1">
              <a:avLst/>
            </a:prstGeom>
            <a:noFill/>
            <a:ln w="9525">
              <a:solidFill>
                <a:srgbClr val="000000"/>
              </a:solidFill>
              <a:round/>
              <a:headEnd/>
              <a:tailEnd type="triangle" w="med" len="med"/>
            </a:ln>
          </p:spPr>
        </p:cxnSp>
        <p:cxnSp>
          <p:nvCxnSpPr>
            <p:cNvPr id="68671" name="AutoShape 71"/>
            <p:cNvCxnSpPr>
              <a:cxnSpLocks noChangeShapeType="1"/>
              <a:stCxn id="68669" idx="2"/>
              <a:endCxn id="68620" idx="3"/>
            </p:cNvCxnSpPr>
            <p:nvPr/>
          </p:nvCxnSpPr>
          <p:spPr bwMode="auto">
            <a:xfrm flipH="1">
              <a:off x="4829" y="1230"/>
              <a:ext cx="427" cy="78"/>
            </a:xfrm>
            <a:prstGeom prst="straightConnector1">
              <a:avLst/>
            </a:prstGeom>
            <a:noFill/>
            <a:ln w="9525">
              <a:solidFill>
                <a:srgbClr val="000000"/>
              </a:solidFill>
              <a:round/>
              <a:headEnd/>
              <a:tailEnd type="triangle" w="med" len="med"/>
            </a:ln>
          </p:spPr>
        </p:cxnSp>
        <p:cxnSp>
          <p:nvCxnSpPr>
            <p:cNvPr id="68672" name="AutoShape 72"/>
            <p:cNvCxnSpPr>
              <a:cxnSpLocks noChangeShapeType="1"/>
              <a:stCxn id="68669" idx="2"/>
              <a:endCxn id="68621" idx="3"/>
            </p:cNvCxnSpPr>
            <p:nvPr/>
          </p:nvCxnSpPr>
          <p:spPr bwMode="auto">
            <a:xfrm flipH="1">
              <a:off x="4829" y="1230"/>
              <a:ext cx="427" cy="453"/>
            </a:xfrm>
            <a:prstGeom prst="straightConnector1">
              <a:avLst/>
            </a:prstGeom>
            <a:noFill/>
            <a:ln w="9525">
              <a:solidFill>
                <a:srgbClr val="000000"/>
              </a:solidFill>
              <a:round/>
              <a:headEnd/>
              <a:tailEnd type="triangle" w="med" len="med"/>
            </a:ln>
          </p:spPr>
        </p:cxnSp>
        <p:sp>
          <p:nvSpPr>
            <p:cNvPr id="68673" name="AutoShape 73"/>
            <p:cNvSpPr>
              <a:spLocks noChangeArrowheads="1"/>
            </p:cNvSpPr>
            <p:nvPr/>
          </p:nvSpPr>
          <p:spPr bwMode="auto">
            <a:xfrm>
              <a:off x="558" y="1326"/>
              <a:ext cx="1062" cy="414"/>
            </a:xfrm>
            <a:prstGeom prst="roundRect">
              <a:avLst>
                <a:gd name="adj" fmla="val 16667"/>
              </a:avLst>
            </a:prstGeom>
            <a:solidFill>
              <a:schemeClr val="accent2"/>
            </a:solidFill>
            <a:ln w="9525" algn="ctr">
              <a:solidFill>
                <a:srgbClr val="000000"/>
              </a:solidFill>
              <a:round/>
              <a:headEnd/>
              <a:tailEnd/>
            </a:ln>
          </p:spPr>
          <p:txBody>
            <a:bodyPr wrap="none" anchor="ctr"/>
            <a:lstStyle/>
            <a:p>
              <a:pPr algn="ctr">
                <a:lnSpc>
                  <a:spcPct val="90000"/>
                </a:lnSpc>
                <a:spcBef>
                  <a:spcPct val="25000"/>
                </a:spcBef>
              </a:pPr>
              <a:r>
                <a:rPr lang="en-GB" sz="1600">
                  <a:solidFill>
                    <a:schemeClr val="bg1"/>
                  </a:solidFill>
                  <a:latin typeface="Futura Bk" pitchFamily="34" charset="0"/>
                </a:rPr>
                <a:t>Access to Remote</a:t>
              </a:r>
            </a:p>
            <a:p>
              <a:pPr algn="ctr">
                <a:lnSpc>
                  <a:spcPct val="90000"/>
                </a:lnSpc>
                <a:spcBef>
                  <a:spcPct val="25000"/>
                </a:spcBef>
              </a:pPr>
              <a:r>
                <a:rPr lang="en-GB" sz="1600">
                  <a:solidFill>
                    <a:schemeClr val="bg1"/>
                  </a:solidFill>
                  <a:latin typeface="Futura Bk" pitchFamily="34" charset="0"/>
                </a:rPr>
                <a:t>Victims</a:t>
              </a:r>
            </a:p>
          </p:txBody>
        </p:sp>
        <p:cxnSp>
          <p:nvCxnSpPr>
            <p:cNvPr id="68674" name="AutoShape 74"/>
            <p:cNvCxnSpPr>
              <a:cxnSpLocks noChangeShapeType="1"/>
              <a:stCxn id="68673" idx="0"/>
              <a:endCxn id="68655" idx="2"/>
            </p:cNvCxnSpPr>
            <p:nvPr/>
          </p:nvCxnSpPr>
          <p:spPr bwMode="auto">
            <a:xfrm flipH="1" flipV="1">
              <a:off x="712" y="1120"/>
              <a:ext cx="377" cy="206"/>
            </a:xfrm>
            <a:prstGeom prst="straightConnector1">
              <a:avLst/>
            </a:prstGeom>
            <a:noFill/>
            <a:ln w="9525">
              <a:solidFill>
                <a:srgbClr val="000000"/>
              </a:solidFill>
              <a:round/>
              <a:headEnd/>
              <a:tailEnd type="triangle" w="med" len="med"/>
            </a:ln>
          </p:spPr>
        </p:cxnSp>
        <p:sp>
          <p:nvSpPr>
            <p:cNvPr id="68675" name="AutoShape 59"/>
            <p:cNvSpPr>
              <a:spLocks noChangeArrowheads="1"/>
            </p:cNvSpPr>
            <p:nvPr/>
          </p:nvSpPr>
          <p:spPr bwMode="auto">
            <a:xfrm>
              <a:off x="2819" y="3957"/>
              <a:ext cx="592" cy="226"/>
            </a:xfrm>
            <a:prstGeom prst="roundRect">
              <a:avLst>
                <a:gd name="adj" fmla="val 16667"/>
              </a:avLst>
            </a:prstGeom>
            <a:solidFill>
              <a:schemeClr val="accent2"/>
            </a:solidFill>
            <a:ln w="9525" algn="ctr">
              <a:solidFill>
                <a:srgbClr val="000000"/>
              </a:solidFill>
              <a:round/>
              <a:headEnd/>
              <a:tailEnd/>
            </a:ln>
          </p:spPr>
          <p:txBody>
            <a:bodyPr wrap="none" anchor="ctr"/>
            <a:lstStyle/>
            <a:p>
              <a:pPr algn="ctr">
                <a:lnSpc>
                  <a:spcPct val="90000"/>
                </a:lnSpc>
                <a:spcBef>
                  <a:spcPct val="25000"/>
                </a:spcBef>
              </a:pPr>
              <a:r>
                <a:rPr lang="en-GB" sz="1600">
                  <a:solidFill>
                    <a:schemeClr val="bg1"/>
                  </a:solidFill>
                  <a:latin typeface="Futura Bk" pitchFamily="34" charset="0"/>
                </a:rPr>
                <a:t>Skills</a:t>
              </a:r>
            </a:p>
          </p:txBody>
        </p:sp>
        <p:cxnSp>
          <p:nvCxnSpPr>
            <p:cNvPr id="68676" name="AutoShape 60"/>
            <p:cNvCxnSpPr>
              <a:cxnSpLocks noChangeShapeType="1"/>
              <a:stCxn id="68675" idx="1"/>
              <a:endCxn id="68660" idx="3"/>
            </p:cNvCxnSpPr>
            <p:nvPr/>
          </p:nvCxnSpPr>
          <p:spPr bwMode="auto">
            <a:xfrm flipH="1" flipV="1">
              <a:off x="2551" y="4009"/>
              <a:ext cx="268" cy="61"/>
            </a:xfrm>
            <a:prstGeom prst="straightConnector1">
              <a:avLst/>
            </a:prstGeom>
            <a:noFill/>
            <a:ln w="9525">
              <a:solidFill>
                <a:srgbClr val="000000"/>
              </a:solidFill>
              <a:round/>
              <a:headEnd/>
              <a:tailEnd type="triangle" w="med" len="me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ChangeArrowheads="1"/>
          </p:cNvSpPr>
          <p:nvPr/>
        </p:nvSpPr>
        <p:spPr bwMode="auto">
          <a:xfrm>
            <a:off x="139700" y="1027113"/>
            <a:ext cx="7854950" cy="809625"/>
          </a:xfrm>
          <a:prstGeom prst="rect">
            <a:avLst/>
          </a:prstGeom>
          <a:solidFill>
            <a:srgbClr val="000080"/>
          </a:solidFill>
          <a:ln w="9525">
            <a:noFill/>
            <a:miter lim="800000"/>
            <a:headEnd/>
            <a:tailEnd/>
          </a:ln>
        </p:spPr>
        <p:txBody>
          <a:bodyPr wrap="none" anchor="ctr"/>
          <a:lstStyle/>
          <a:p>
            <a:endParaRPr lang="en-GB"/>
          </a:p>
        </p:txBody>
      </p:sp>
      <p:sp>
        <p:nvSpPr>
          <p:cNvPr id="41986" name="Title 18"/>
          <p:cNvSpPr>
            <a:spLocks noGrp="1"/>
          </p:cNvSpPr>
          <p:nvPr>
            <p:ph type="title"/>
          </p:nvPr>
        </p:nvSpPr>
        <p:spPr bwMode="auto">
          <a:xfrm>
            <a:off x="234950" y="292100"/>
            <a:ext cx="8375650" cy="504825"/>
          </a:xfrm>
        </p:spPr>
        <p:txBody>
          <a:bodyPr wrap="square" numCol="1" compatLnSpc="1">
            <a:prstTxWarp prst="textNoShape">
              <a:avLst/>
            </a:prstTxWarp>
          </a:bodyPr>
          <a:lstStyle/>
          <a:p>
            <a:pPr fontAlgn="base">
              <a:spcAft>
                <a:spcPct val="0"/>
              </a:spcAft>
            </a:pPr>
            <a:r>
              <a:rPr cap="none" smtClean="0"/>
              <a:t>Outline</a:t>
            </a:r>
          </a:p>
        </p:txBody>
      </p:sp>
      <p:sp>
        <p:nvSpPr>
          <p:cNvPr id="41987" name="Text Placeholder 19"/>
          <p:cNvSpPr>
            <a:spLocks noGrp="1"/>
          </p:cNvSpPr>
          <p:nvPr>
            <p:ph type="body" sz="quarter" idx="10"/>
          </p:nvPr>
        </p:nvSpPr>
        <p:spPr>
          <a:xfrm>
            <a:off x="265113" y="1047750"/>
            <a:ext cx="7662862" cy="3665538"/>
          </a:xfrm>
        </p:spPr>
        <p:txBody>
          <a:bodyPr/>
          <a:lstStyle/>
          <a:p>
            <a:pPr eaLnBrk="1" hangingPunct="1">
              <a:lnSpc>
                <a:spcPct val="100000"/>
              </a:lnSpc>
              <a:buFontTx/>
              <a:buChar char="•"/>
            </a:pPr>
            <a:r>
              <a:rPr lang="en-US" sz="1800" smtClean="0">
                <a:solidFill>
                  <a:schemeClr val="bg1"/>
                </a:solidFill>
              </a:rPr>
              <a:t>Emerging Trends Affecting the Information Society</a:t>
            </a:r>
          </a:p>
          <a:p>
            <a:pPr eaLnBrk="1" hangingPunct="1">
              <a:lnSpc>
                <a:spcPct val="50000"/>
              </a:lnSpc>
              <a:buFontTx/>
              <a:buNone/>
            </a:pPr>
            <a:r>
              <a:rPr lang="en-US" sz="1800" smtClean="0">
                <a:solidFill>
                  <a:schemeClr val="bg1"/>
                </a:solidFill>
              </a:rPr>
              <a:t>   - Opportunities and Security &amp; Privacy Threats</a:t>
            </a:r>
          </a:p>
          <a:p>
            <a:pPr eaLnBrk="1" hangingPunct="1">
              <a:lnSpc>
                <a:spcPct val="60000"/>
              </a:lnSpc>
              <a:buFontTx/>
              <a:buNone/>
            </a:pPr>
            <a:r>
              <a:rPr lang="en-US" sz="1800" smtClean="0"/>
              <a:t> </a:t>
            </a:r>
          </a:p>
          <a:p>
            <a:pPr eaLnBrk="1" hangingPunct="1">
              <a:lnSpc>
                <a:spcPct val="100000"/>
              </a:lnSpc>
              <a:buFontTx/>
              <a:buChar char="•"/>
            </a:pPr>
            <a:r>
              <a:rPr lang="en-US" sz="1800" smtClean="0">
                <a:solidFill>
                  <a:srgbClr val="000099"/>
                </a:solidFill>
              </a:rPr>
              <a:t>Organised Cybercrime and its Ecosystem</a:t>
            </a:r>
          </a:p>
          <a:p>
            <a:pPr eaLnBrk="1" hangingPunct="1">
              <a:lnSpc>
                <a:spcPct val="8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Needs and Requirements</a:t>
            </a:r>
          </a:p>
          <a:p>
            <a:pPr eaLnBrk="1" hangingPunct="1">
              <a:lnSpc>
                <a:spcPct val="9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R&amp;D Work done in this Area by HP Labs</a:t>
            </a:r>
          </a:p>
          <a:p>
            <a:pPr eaLnBrk="1" hangingPunct="1">
              <a:lnSpc>
                <a:spcPct val="10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Conclusions </a:t>
            </a:r>
          </a:p>
          <a:p>
            <a:pPr eaLnBrk="1" hangingPunct="1">
              <a:lnSpc>
                <a:spcPct val="100000"/>
              </a:lnSpc>
            </a:pPr>
            <a:endParaRPr lang="en-US" sz="1800" smtClean="0">
              <a:solidFill>
                <a:srgbClr val="000099"/>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bwMode="auto">
          <a:noFill/>
        </p:spPr>
        <p:txBody>
          <a:bodyPr wrap="square" numCol="1" compatLnSpc="1">
            <a:prstTxWarp prst="textNoShape">
              <a:avLst/>
            </a:prstTxWarp>
          </a:bodyPr>
          <a:lstStyle/>
          <a:p>
            <a:r>
              <a:rPr lang="en-GB" cap="none" smtClean="0"/>
              <a:t>Multiple Services/Market places</a:t>
            </a:r>
          </a:p>
        </p:txBody>
      </p:sp>
      <p:pic>
        <p:nvPicPr>
          <p:cNvPr id="69634" name="Picture 3"/>
          <p:cNvPicPr>
            <a:picLocks noGrp="1" noChangeAspect="1" noChangeArrowheads="1"/>
          </p:cNvPicPr>
          <p:nvPr>
            <p:ph type="body" idx="4294967295"/>
          </p:nvPr>
        </p:nvPicPr>
        <p:blipFill>
          <a:blip r:embed="rId2"/>
          <a:srcRect l="13382" t="13350"/>
          <a:stretch>
            <a:fillRect/>
          </a:stretch>
        </p:blipFill>
        <p:spPr>
          <a:xfrm>
            <a:off x="1001713" y="946150"/>
            <a:ext cx="6780212" cy="36623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bwMode="auto">
          <a:xfrm>
            <a:off x="257175" y="0"/>
            <a:ext cx="8375650" cy="857250"/>
          </a:xfrm>
          <a:noFill/>
        </p:spPr>
        <p:txBody>
          <a:bodyPr wrap="square" numCol="1" compatLnSpc="1">
            <a:prstTxWarp prst="textNoShape">
              <a:avLst/>
            </a:prstTxWarp>
          </a:bodyPr>
          <a:lstStyle/>
          <a:p>
            <a:r>
              <a:rPr lang="en-GB" cap="none" smtClean="0"/>
              <a:t>Forum Population Dynamics</a:t>
            </a:r>
          </a:p>
        </p:txBody>
      </p:sp>
      <p:pic>
        <p:nvPicPr>
          <p:cNvPr id="70658" name="Picture 3"/>
          <p:cNvPicPr>
            <a:picLocks noChangeAspect="1" noChangeArrowheads="1"/>
          </p:cNvPicPr>
          <p:nvPr/>
        </p:nvPicPr>
        <p:blipFill>
          <a:blip r:embed="rId2"/>
          <a:srcRect/>
          <a:stretch>
            <a:fillRect/>
          </a:stretch>
        </p:blipFill>
        <p:spPr bwMode="auto">
          <a:xfrm>
            <a:off x="4618038" y="1665288"/>
            <a:ext cx="3727450" cy="1695450"/>
          </a:xfrm>
          <a:prstGeom prst="rect">
            <a:avLst/>
          </a:prstGeom>
          <a:noFill/>
          <a:ln w="9525">
            <a:noFill/>
            <a:miter lim="800000"/>
            <a:headEnd/>
            <a:tailEnd/>
          </a:ln>
        </p:spPr>
      </p:pic>
      <p:pic>
        <p:nvPicPr>
          <p:cNvPr id="70659" name="Picture 4"/>
          <p:cNvPicPr>
            <a:picLocks noChangeAspect="1" noChangeArrowheads="1"/>
          </p:cNvPicPr>
          <p:nvPr/>
        </p:nvPicPr>
        <p:blipFill>
          <a:blip r:embed="rId3"/>
          <a:srcRect/>
          <a:stretch>
            <a:fillRect/>
          </a:stretch>
        </p:blipFill>
        <p:spPr bwMode="auto">
          <a:xfrm>
            <a:off x="646113" y="1641475"/>
            <a:ext cx="3606800" cy="1644650"/>
          </a:xfrm>
          <a:prstGeom prst="rect">
            <a:avLst/>
          </a:prstGeom>
          <a:noFill/>
          <a:ln w="9525">
            <a:noFill/>
            <a:miter lim="800000"/>
            <a:headEnd/>
            <a:tailEnd/>
          </a:ln>
        </p:spPr>
      </p:pic>
      <p:sp>
        <p:nvSpPr>
          <p:cNvPr id="70660" name="Text Box 5"/>
          <p:cNvSpPr txBox="1">
            <a:spLocks noChangeArrowheads="1"/>
          </p:cNvSpPr>
          <p:nvPr/>
        </p:nvSpPr>
        <p:spPr bwMode="auto">
          <a:xfrm>
            <a:off x="498475" y="649288"/>
            <a:ext cx="3381375" cy="1282700"/>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2000">
                <a:latin typeface="Futura Bk" pitchFamily="34" charset="0"/>
              </a:rPr>
              <a:t>How long new users stay:</a:t>
            </a:r>
          </a:p>
          <a:p>
            <a:pPr>
              <a:lnSpc>
                <a:spcPct val="90000"/>
              </a:lnSpc>
              <a:spcBef>
                <a:spcPct val="25000"/>
              </a:spcBef>
            </a:pPr>
            <a:r>
              <a:rPr lang="en-GB" sz="1600">
                <a:latin typeface="Futura Bk" pitchFamily="34" charset="0"/>
              </a:rPr>
              <a:t>   Transitory population</a:t>
            </a:r>
          </a:p>
          <a:p>
            <a:pPr>
              <a:lnSpc>
                <a:spcPct val="90000"/>
              </a:lnSpc>
              <a:spcBef>
                <a:spcPct val="25000"/>
              </a:spcBef>
            </a:pPr>
            <a:r>
              <a:rPr lang="en-GB" sz="1600">
                <a:latin typeface="Futura Bk" pitchFamily="34" charset="0"/>
              </a:rPr>
              <a:t>   Many possible new trade partners</a:t>
            </a:r>
          </a:p>
          <a:p>
            <a:pPr>
              <a:lnSpc>
                <a:spcPct val="90000"/>
              </a:lnSpc>
              <a:spcBef>
                <a:spcPct val="25000"/>
              </a:spcBef>
            </a:pPr>
            <a:r>
              <a:rPr lang="en-GB" sz="2000">
                <a:solidFill>
                  <a:schemeClr val="tx2"/>
                </a:solidFill>
                <a:latin typeface="Futura Bk" pitchFamily="34" charset="0"/>
              </a:rPr>
              <a:t>    </a:t>
            </a:r>
          </a:p>
        </p:txBody>
      </p:sp>
      <p:sp>
        <p:nvSpPr>
          <p:cNvPr id="70661" name="Text Box 6"/>
          <p:cNvSpPr txBox="1">
            <a:spLocks noChangeArrowheads="1"/>
          </p:cNvSpPr>
          <p:nvPr/>
        </p:nvSpPr>
        <p:spPr bwMode="auto">
          <a:xfrm>
            <a:off x="4862513" y="758825"/>
            <a:ext cx="3246437" cy="869950"/>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2000">
                <a:latin typeface="Futura Bk" pitchFamily="34" charset="0"/>
              </a:rPr>
              <a:t>Who is trading:</a:t>
            </a:r>
          </a:p>
          <a:p>
            <a:pPr>
              <a:lnSpc>
                <a:spcPct val="90000"/>
              </a:lnSpc>
              <a:spcBef>
                <a:spcPct val="25000"/>
              </a:spcBef>
            </a:pPr>
            <a:r>
              <a:rPr lang="en-GB" sz="1600">
                <a:latin typeface="Futura Bk" pitchFamily="34" charset="0"/>
              </a:rPr>
              <a:t>   Number of posts made by those </a:t>
            </a:r>
            <a:br>
              <a:rPr lang="en-GB" sz="1600">
                <a:latin typeface="Futura Bk" pitchFamily="34" charset="0"/>
              </a:rPr>
            </a:br>
            <a:r>
              <a:rPr lang="en-GB" sz="1600">
                <a:latin typeface="Futura Bk" pitchFamily="34" charset="0"/>
              </a:rPr>
              <a:t>   reporting issues on the blacklist.</a:t>
            </a:r>
          </a:p>
        </p:txBody>
      </p:sp>
      <p:graphicFrame>
        <p:nvGraphicFramePr>
          <p:cNvPr id="70685" name="Group 29"/>
          <p:cNvGraphicFramePr>
            <a:graphicFrameLocks noGrp="1"/>
          </p:cNvGraphicFramePr>
          <p:nvPr>
            <p:ph idx="4294967295"/>
          </p:nvPr>
        </p:nvGraphicFramePr>
        <p:xfrm>
          <a:off x="646113" y="3398838"/>
          <a:ext cx="4540250" cy="1665287"/>
        </p:xfrm>
        <a:graphic>
          <a:graphicData uri="http://schemas.openxmlformats.org/drawingml/2006/table">
            <a:tbl>
              <a:tblPr/>
              <a:tblGrid>
                <a:gridCol w="1136650"/>
                <a:gridCol w="1133475"/>
                <a:gridCol w="1136650"/>
                <a:gridCol w="1133475"/>
              </a:tblGrid>
              <a:tr h="471488">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Forum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Members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Have posted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Above basic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Carders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6697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1660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194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Hackers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9712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3436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rgbClr val="000000"/>
                          </a:solidFill>
                          <a:effectLst/>
                          <a:latin typeface="Futura Bk" pitchFamily="34" charset="0"/>
                        </a:rPr>
                        <a:t>311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bwMode="auto">
          <a:noFill/>
        </p:spPr>
        <p:txBody>
          <a:bodyPr wrap="square" numCol="1" compatLnSpc="1">
            <a:prstTxWarp prst="textNoShape">
              <a:avLst/>
            </a:prstTxWarp>
          </a:bodyPr>
          <a:lstStyle/>
          <a:p>
            <a:r>
              <a:rPr lang="en-GB" cap="none" smtClean="0"/>
              <a:t>Reputation is Key</a:t>
            </a:r>
          </a:p>
        </p:txBody>
      </p:sp>
      <p:pic>
        <p:nvPicPr>
          <p:cNvPr id="71682" name="Picture 3"/>
          <p:cNvPicPr>
            <a:picLocks noGrp="1" noChangeAspect="1" noChangeArrowheads="1"/>
          </p:cNvPicPr>
          <p:nvPr>
            <p:ph type="body" idx="4294967295"/>
          </p:nvPr>
        </p:nvPicPr>
        <p:blipFill>
          <a:blip r:embed="rId2"/>
          <a:srcRect l="17148" t="14868"/>
          <a:stretch>
            <a:fillRect/>
          </a:stretch>
        </p:blipFill>
        <p:spPr>
          <a:xfrm>
            <a:off x="206375" y="893763"/>
            <a:ext cx="4240213" cy="2819400"/>
          </a:xfrm>
        </p:spPr>
      </p:pic>
      <p:pic>
        <p:nvPicPr>
          <p:cNvPr id="71683" name="Picture 4"/>
          <p:cNvPicPr>
            <a:picLocks noChangeAspect="1" noChangeArrowheads="1"/>
          </p:cNvPicPr>
          <p:nvPr/>
        </p:nvPicPr>
        <p:blipFill>
          <a:blip r:embed="rId3"/>
          <a:srcRect l="3255" t="15744" r="7776" b="4042"/>
          <a:stretch>
            <a:fillRect/>
          </a:stretch>
        </p:blipFill>
        <p:spPr bwMode="auto">
          <a:xfrm>
            <a:off x="4510088" y="2206625"/>
            <a:ext cx="3959225"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bwMode="auto">
          <a:noFill/>
        </p:spPr>
        <p:txBody>
          <a:bodyPr wrap="square" numCol="1" compatLnSpc="1">
            <a:prstTxWarp prst="textNoShape">
              <a:avLst/>
            </a:prstTxWarp>
          </a:bodyPr>
          <a:lstStyle/>
          <a:p>
            <a:r>
              <a:rPr lang="en-GB" cap="none" smtClean="0"/>
              <a:t>Escrow and Validation</a:t>
            </a:r>
          </a:p>
        </p:txBody>
      </p:sp>
      <p:pic>
        <p:nvPicPr>
          <p:cNvPr id="72706" name="Picture 3"/>
          <p:cNvPicPr>
            <a:picLocks noChangeAspect="1" noChangeArrowheads="1"/>
          </p:cNvPicPr>
          <p:nvPr/>
        </p:nvPicPr>
        <p:blipFill>
          <a:blip r:embed="rId3"/>
          <a:srcRect l="4642" t="18787" r="7039" b="6496"/>
          <a:stretch>
            <a:fillRect/>
          </a:stretch>
        </p:blipFill>
        <p:spPr bwMode="auto">
          <a:xfrm>
            <a:off x="209550" y="836613"/>
            <a:ext cx="4659313" cy="2833687"/>
          </a:xfrm>
          <a:prstGeom prst="rect">
            <a:avLst/>
          </a:prstGeom>
          <a:noFill/>
          <a:ln w="9525" algn="ctr">
            <a:noFill/>
            <a:miter lim="800000"/>
            <a:headEnd/>
            <a:tailEnd/>
          </a:ln>
        </p:spPr>
      </p:pic>
      <p:pic>
        <p:nvPicPr>
          <p:cNvPr id="72707" name="Picture 4"/>
          <p:cNvPicPr>
            <a:picLocks noChangeAspect="1" noChangeArrowheads="1"/>
          </p:cNvPicPr>
          <p:nvPr/>
        </p:nvPicPr>
        <p:blipFill>
          <a:blip r:embed="rId4"/>
          <a:srcRect l="2950" t="18494" r="5594" b="3383"/>
          <a:stretch>
            <a:fillRect/>
          </a:stretch>
        </p:blipFill>
        <p:spPr bwMode="auto">
          <a:xfrm>
            <a:off x="4816475" y="1339850"/>
            <a:ext cx="4187825" cy="2886075"/>
          </a:xfrm>
          <a:prstGeom prst="rect">
            <a:avLst/>
          </a:prstGeom>
          <a:noFill/>
          <a:ln w="9525" algn="ctr">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bwMode="auto">
          <a:xfrm>
            <a:off x="266700" y="128588"/>
            <a:ext cx="8375650" cy="857250"/>
          </a:xfrm>
          <a:noFill/>
        </p:spPr>
        <p:txBody>
          <a:bodyPr wrap="square" numCol="1" compatLnSpc="1">
            <a:prstTxWarp prst="textNoShape">
              <a:avLst/>
            </a:prstTxWarp>
          </a:bodyPr>
          <a:lstStyle/>
          <a:p>
            <a:r>
              <a:rPr lang="en-GB" cap="none" smtClean="0"/>
              <a:t>Admins act as Arbitrators</a:t>
            </a:r>
          </a:p>
        </p:txBody>
      </p:sp>
      <p:pic>
        <p:nvPicPr>
          <p:cNvPr id="74754" name="Picture 3"/>
          <p:cNvPicPr>
            <a:picLocks noChangeAspect="1" noChangeArrowheads="1"/>
          </p:cNvPicPr>
          <p:nvPr/>
        </p:nvPicPr>
        <p:blipFill>
          <a:blip r:embed="rId2"/>
          <a:srcRect l="5424" t="18651" r="3978" b="8333"/>
          <a:stretch>
            <a:fillRect/>
          </a:stretch>
        </p:blipFill>
        <p:spPr bwMode="auto">
          <a:xfrm>
            <a:off x="92075" y="1146175"/>
            <a:ext cx="3473450" cy="2244725"/>
          </a:xfrm>
          <a:prstGeom prst="rect">
            <a:avLst/>
          </a:prstGeom>
          <a:noFill/>
          <a:ln w="9525">
            <a:noFill/>
            <a:miter lim="800000"/>
            <a:headEnd/>
            <a:tailEnd/>
          </a:ln>
        </p:spPr>
      </p:pic>
      <p:pic>
        <p:nvPicPr>
          <p:cNvPr id="74755" name="Picture 4"/>
          <p:cNvPicPr>
            <a:picLocks noChangeAspect="1" noChangeArrowheads="1"/>
          </p:cNvPicPr>
          <p:nvPr/>
        </p:nvPicPr>
        <p:blipFill>
          <a:blip r:embed="rId3"/>
          <a:srcRect l="362" t="19841" r="8679" b="7341"/>
          <a:stretch>
            <a:fillRect/>
          </a:stretch>
        </p:blipFill>
        <p:spPr bwMode="auto">
          <a:xfrm>
            <a:off x="265113" y="3238500"/>
            <a:ext cx="3071812" cy="1681163"/>
          </a:xfrm>
          <a:prstGeom prst="rect">
            <a:avLst/>
          </a:prstGeom>
          <a:noFill/>
          <a:ln w="9525">
            <a:noFill/>
            <a:miter lim="800000"/>
            <a:headEnd/>
            <a:tailEnd/>
          </a:ln>
        </p:spPr>
      </p:pic>
      <p:pic>
        <p:nvPicPr>
          <p:cNvPr id="74756" name="Picture 5"/>
          <p:cNvPicPr>
            <a:picLocks noChangeAspect="1" noChangeArrowheads="1"/>
          </p:cNvPicPr>
          <p:nvPr/>
        </p:nvPicPr>
        <p:blipFill>
          <a:blip r:embed="rId4"/>
          <a:srcRect l="1085" t="18629" r="5003" b="3812"/>
          <a:stretch>
            <a:fillRect/>
          </a:stretch>
        </p:blipFill>
        <p:spPr bwMode="auto">
          <a:xfrm>
            <a:off x="3389313" y="1884363"/>
            <a:ext cx="5081587" cy="2655887"/>
          </a:xfrm>
          <a:prstGeom prst="rect">
            <a:avLst/>
          </a:prstGeom>
          <a:noFill/>
          <a:ln w="9525" algn="ctr">
            <a:noFill/>
            <a:miter lim="800000"/>
            <a:headEnd/>
            <a:tailEnd/>
          </a:ln>
        </p:spPr>
      </p:pic>
      <p:sp>
        <p:nvSpPr>
          <p:cNvPr id="74757" name="Text Box 6"/>
          <p:cNvSpPr txBox="1">
            <a:spLocks noChangeArrowheads="1"/>
          </p:cNvSpPr>
          <p:nvPr/>
        </p:nvSpPr>
        <p:spPr bwMode="auto">
          <a:xfrm>
            <a:off x="554038" y="585788"/>
            <a:ext cx="2520950" cy="476250"/>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2800">
                <a:latin typeface="Futura Bk" pitchFamily="34" charset="0"/>
              </a:rPr>
              <a:t>Hacking Forum</a:t>
            </a:r>
          </a:p>
        </p:txBody>
      </p:sp>
      <p:sp>
        <p:nvSpPr>
          <p:cNvPr id="74758" name="Text Box 7"/>
          <p:cNvSpPr txBox="1">
            <a:spLocks noChangeArrowheads="1"/>
          </p:cNvSpPr>
          <p:nvPr/>
        </p:nvSpPr>
        <p:spPr bwMode="auto">
          <a:xfrm>
            <a:off x="4743450" y="1243013"/>
            <a:ext cx="2509838" cy="476250"/>
          </a:xfrm>
          <a:prstGeom prst="rect">
            <a:avLst/>
          </a:prstGeom>
          <a:noFill/>
          <a:ln w="9525" algn="ctr">
            <a:noFill/>
            <a:miter lim="800000"/>
            <a:headEnd/>
            <a:tailEnd/>
          </a:ln>
        </p:spPr>
        <p:txBody>
          <a:bodyPr wrap="none" anchor="b">
            <a:spAutoFit/>
          </a:bodyPr>
          <a:lstStyle/>
          <a:p>
            <a:pPr>
              <a:lnSpc>
                <a:spcPct val="90000"/>
              </a:lnSpc>
              <a:spcBef>
                <a:spcPct val="25000"/>
              </a:spcBef>
            </a:pPr>
            <a:r>
              <a:rPr lang="en-GB" sz="2800">
                <a:latin typeface="Futura Bk" pitchFamily="34" charset="0"/>
              </a:rPr>
              <a:t>Carding Forum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3"/>
          <p:cNvSpPr txBox="1">
            <a:spLocks noGrp="1"/>
          </p:cNvSpPr>
          <p:nvPr/>
        </p:nvSpPr>
        <p:spPr bwMode="auto">
          <a:xfrm>
            <a:off x="438150" y="4913313"/>
            <a:ext cx="387350" cy="163512"/>
          </a:xfrm>
          <a:prstGeom prst="rect">
            <a:avLst/>
          </a:prstGeom>
          <a:noFill/>
          <a:ln w="9525">
            <a:noFill/>
            <a:miter lim="800000"/>
            <a:headEnd/>
            <a:tailEnd/>
          </a:ln>
        </p:spPr>
        <p:txBody>
          <a:bodyPr anchor="b"/>
          <a:lstStyle/>
          <a:p>
            <a:pPr eaLnBrk="0" hangingPunct="0"/>
            <a:fld id="{D0C9FA5B-D62F-4118-8111-0D40671EEBA4}" type="slidenum">
              <a:rPr lang="en-GB" sz="900">
                <a:solidFill>
                  <a:srgbClr val="848589"/>
                </a:solidFill>
                <a:latin typeface="Futura Bk" pitchFamily="34" charset="0"/>
              </a:rPr>
              <a:pPr eaLnBrk="0" hangingPunct="0"/>
              <a:t>35</a:t>
            </a:fld>
            <a:endParaRPr lang="en-GB" sz="900">
              <a:solidFill>
                <a:srgbClr val="848589"/>
              </a:solidFill>
              <a:latin typeface="Futura Bk" pitchFamily="34" charset="0"/>
            </a:endParaRPr>
          </a:p>
        </p:txBody>
      </p:sp>
      <p:sp>
        <p:nvSpPr>
          <p:cNvPr id="75778" name="Date Placeholder 4"/>
          <p:cNvSpPr txBox="1">
            <a:spLocks noGrp="1"/>
          </p:cNvSpPr>
          <p:nvPr/>
        </p:nvSpPr>
        <p:spPr bwMode="auto">
          <a:xfrm>
            <a:off x="836613" y="4913313"/>
            <a:ext cx="1441450" cy="163512"/>
          </a:xfrm>
          <a:prstGeom prst="rect">
            <a:avLst/>
          </a:prstGeom>
          <a:noFill/>
          <a:ln w="9525">
            <a:noFill/>
            <a:miter lim="800000"/>
            <a:headEnd/>
            <a:tailEnd/>
          </a:ln>
        </p:spPr>
        <p:txBody>
          <a:bodyPr anchor="b"/>
          <a:lstStyle/>
          <a:p>
            <a:pPr eaLnBrk="0" hangingPunct="0"/>
            <a:fld id="{0EBC0509-AF79-4752-AFEA-81ED18AC0176}" type="datetime3">
              <a:rPr lang="en-GB" sz="900">
                <a:solidFill>
                  <a:srgbClr val="848589"/>
                </a:solidFill>
                <a:latin typeface="Futura Bk" pitchFamily="34" charset="0"/>
              </a:rPr>
              <a:pPr eaLnBrk="0" hangingPunct="0"/>
              <a:t>30 June, 2010</a:t>
            </a:fld>
            <a:endParaRPr lang="en-GB" sz="900">
              <a:solidFill>
                <a:srgbClr val="848589"/>
              </a:solidFill>
              <a:latin typeface="Futura Bk" pitchFamily="34" charset="0"/>
            </a:endParaRPr>
          </a:p>
        </p:txBody>
      </p:sp>
      <p:sp>
        <p:nvSpPr>
          <p:cNvPr id="75779" name="Rectangle 2"/>
          <p:cNvSpPr>
            <a:spLocks noGrp="1" noChangeArrowheads="1"/>
          </p:cNvSpPr>
          <p:nvPr>
            <p:ph type="title" idx="4294967295"/>
          </p:nvPr>
        </p:nvSpPr>
        <p:spPr bwMode="auto">
          <a:noFill/>
        </p:spPr>
        <p:txBody>
          <a:bodyPr wrap="square" numCol="1" compatLnSpc="1">
            <a:prstTxWarp prst="textNoShape">
              <a:avLst/>
            </a:prstTxWarp>
          </a:bodyPr>
          <a:lstStyle/>
          <a:p>
            <a:pPr eaLnBrk="1" hangingPunct="1"/>
            <a:r>
              <a:rPr lang="en-GB" cap="none" smtClean="0"/>
              <a:t>Basic Model of Underground Market</a:t>
            </a:r>
          </a:p>
        </p:txBody>
      </p:sp>
      <p:cxnSp>
        <p:nvCxnSpPr>
          <p:cNvPr id="75780" name="AutoShape 28"/>
          <p:cNvCxnSpPr>
            <a:cxnSpLocks noChangeAspect="1" noChangeShapeType="1"/>
          </p:cNvCxnSpPr>
          <p:nvPr/>
        </p:nvCxnSpPr>
        <p:spPr bwMode="auto">
          <a:xfrm rot="10800000">
            <a:off x="5229225" y="1800225"/>
            <a:ext cx="38100" cy="2003425"/>
          </a:xfrm>
          <a:prstGeom prst="straightConnector1">
            <a:avLst/>
          </a:prstGeom>
          <a:noFill/>
          <a:ln w="9525">
            <a:noFill/>
            <a:round/>
            <a:headEnd/>
            <a:tailEnd type="triangle" w="med" len="med"/>
          </a:ln>
        </p:spPr>
      </p:cxnSp>
      <p:cxnSp>
        <p:nvCxnSpPr>
          <p:cNvPr id="74769" name="AutoShape 29"/>
          <p:cNvCxnSpPr>
            <a:cxnSpLocks noChangeAspect="1" noChangeShapeType="1"/>
          </p:cNvCxnSpPr>
          <p:nvPr/>
        </p:nvCxnSpPr>
        <p:spPr bwMode="auto">
          <a:xfrm rot="10800000">
            <a:off x="3729038" y="3802063"/>
            <a:ext cx="1538287" cy="1587"/>
          </a:xfrm>
          <a:prstGeom prst="straightConnector1">
            <a:avLst/>
          </a:prstGeom>
          <a:noFill/>
          <a:ln w="9525">
            <a:solidFill>
              <a:schemeClr val="tx1"/>
            </a:solidFill>
            <a:round/>
            <a:headEnd/>
            <a:tailEnd type="triangle" w="med" len="med"/>
          </a:ln>
        </p:spPr>
      </p:cxnSp>
      <p:cxnSp>
        <p:nvCxnSpPr>
          <p:cNvPr id="74770" name="AutoShape 30"/>
          <p:cNvCxnSpPr>
            <a:cxnSpLocks noChangeAspect="1" noChangeShapeType="1"/>
          </p:cNvCxnSpPr>
          <p:nvPr/>
        </p:nvCxnSpPr>
        <p:spPr bwMode="auto">
          <a:xfrm rot="10800000" flipV="1">
            <a:off x="6556375" y="3282950"/>
            <a:ext cx="706438" cy="520700"/>
          </a:xfrm>
          <a:prstGeom prst="straightConnector1">
            <a:avLst/>
          </a:prstGeom>
          <a:noFill/>
          <a:ln w="9525">
            <a:solidFill>
              <a:schemeClr val="tx1"/>
            </a:solidFill>
            <a:round/>
            <a:headEnd/>
            <a:tailEnd type="triangle" w="med" len="med"/>
          </a:ln>
        </p:spPr>
      </p:cxnSp>
      <p:pic>
        <p:nvPicPr>
          <p:cNvPr id="75783" name="Picture 34" descr="C:\Users\skys\AppData\Local\Microsoft\Windows\Temporary Internet Files\Content.IE5\TYO2Y7RY\MCj04403800000[1].png"/>
          <p:cNvPicPr>
            <a:picLocks noChangeAspect="1" noChangeArrowheads="1"/>
          </p:cNvPicPr>
          <p:nvPr/>
        </p:nvPicPr>
        <p:blipFill>
          <a:blip r:embed="rId2"/>
          <a:srcRect/>
          <a:stretch>
            <a:fillRect/>
          </a:stretch>
        </p:blipFill>
        <p:spPr bwMode="auto">
          <a:xfrm>
            <a:off x="5335588" y="1181100"/>
            <a:ext cx="1196975" cy="1517650"/>
          </a:xfrm>
          <a:prstGeom prst="rect">
            <a:avLst/>
          </a:prstGeom>
          <a:noFill/>
          <a:ln w="9525">
            <a:noFill/>
            <a:miter lim="800000"/>
            <a:headEnd/>
            <a:tailEnd/>
          </a:ln>
        </p:spPr>
      </p:pic>
      <p:pic>
        <p:nvPicPr>
          <p:cNvPr id="74773" name="Picture 38" descr="C:\Users\skys\AppData\Local\Microsoft\Windows\Temporary Internet Files\Content.IE5\EY08ANAY\MCj03264880000[1].wmf"/>
          <p:cNvPicPr>
            <a:picLocks noChangeAspect="1" noChangeArrowheads="1"/>
          </p:cNvPicPr>
          <p:nvPr/>
        </p:nvPicPr>
        <p:blipFill>
          <a:blip r:embed="rId3"/>
          <a:srcRect/>
          <a:stretch>
            <a:fillRect/>
          </a:stretch>
        </p:blipFill>
        <p:spPr bwMode="auto">
          <a:xfrm>
            <a:off x="3732213" y="1257300"/>
            <a:ext cx="668337" cy="852488"/>
          </a:xfrm>
          <a:prstGeom prst="rect">
            <a:avLst/>
          </a:prstGeom>
          <a:noFill/>
          <a:ln w="9525">
            <a:noFill/>
            <a:miter lim="800000"/>
            <a:headEnd/>
            <a:tailEnd/>
          </a:ln>
        </p:spPr>
      </p:pic>
      <p:pic>
        <p:nvPicPr>
          <p:cNvPr id="74774" name="Picture 39" descr="C:\Users\skys\AppData\Local\Microsoft\Windows\Temporary Internet Files\Content.IE5\0E2DELK8\MMj03652630000[1].gif"/>
          <p:cNvPicPr>
            <a:picLocks noChangeAspect="1" noChangeArrowheads="1" noCrop="1"/>
          </p:cNvPicPr>
          <p:nvPr/>
        </p:nvPicPr>
        <p:blipFill>
          <a:blip r:embed="rId4"/>
          <a:srcRect/>
          <a:stretch>
            <a:fillRect/>
          </a:stretch>
        </p:blipFill>
        <p:spPr bwMode="auto">
          <a:xfrm>
            <a:off x="7250113" y="2549525"/>
            <a:ext cx="746125" cy="581025"/>
          </a:xfrm>
          <a:prstGeom prst="rect">
            <a:avLst/>
          </a:prstGeom>
          <a:noFill/>
          <a:ln w="9525">
            <a:noFill/>
            <a:miter lim="800000"/>
            <a:headEnd/>
            <a:tailEnd/>
          </a:ln>
        </p:spPr>
      </p:pic>
      <p:cxnSp>
        <p:nvCxnSpPr>
          <p:cNvPr id="74775" name="AutoShape 26"/>
          <p:cNvCxnSpPr>
            <a:cxnSpLocks noChangeShapeType="1"/>
          </p:cNvCxnSpPr>
          <p:nvPr/>
        </p:nvCxnSpPr>
        <p:spPr bwMode="auto">
          <a:xfrm>
            <a:off x="6532563" y="1939925"/>
            <a:ext cx="717550" cy="900113"/>
          </a:xfrm>
          <a:prstGeom prst="straightConnector1">
            <a:avLst/>
          </a:prstGeom>
          <a:noFill/>
          <a:ln w="9525">
            <a:solidFill>
              <a:schemeClr val="tx1"/>
            </a:solidFill>
            <a:round/>
            <a:headEnd/>
            <a:tailEnd type="triangle" w="med" len="med"/>
          </a:ln>
        </p:spPr>
      </p:cxnSp>
      <p:pic>
        <p:nvPicPr>
          <p:cNvPr id="74776" name="Picture 39" descr="C:\Users\skys\AppData\Local\Microsoft\Windows\Temporary Internet Files\Content.IE5\0E2DELK8\MMj03652630000[1].gif"/>
          <p:cNvPicPr>
            <a:picLocks noChangeAspect="1" noChangeArrowheads="1" noCrop="1"/>
          </p:cNvPicPr>
          <p:nvPr/>
        </p:nvPicPr>
        <p:blipFill>
          <a:blip r:embed="rId4"/>
          <a:srcRect/>
          <a:stretch>
            <a:fillRect/>
          </a:stretch>
        </p:blipFill>
        <p:spPr bwMode="auto">
          <a:xfrm>
            <a:off x="7350125" y="2676525"/>
            <a:ext cx="747713" cy="581025"/>
          </a:xfrm>
          <a:prstGeom prst="rect">
            <a:avLst/>
          </a:prstGeom>
          <a:noFill/>
          <a:ln w="9525">
            <a:noFill/>
            <a:miter lim="800000"/>
            <a:headEnd/>
            <a:tailEnd/>
          </a:ln>
        </p:spPr>
      </p:pic>
      <p:pic>
        <p:nvPicPr>
          <p:cNvPr id="74777" name="Picture 39" descr="C:\Users\skys\AppData\Local\Microsoft\Windows\Temporary Internet Files\Content.IE5\0E2DELK8\MMj03652630000[1].gif"/>
          <p:cNvPicPr>
            <a:picLocks noChangeAspect="1" noChangeArrowheads="1" noCrop="1"/>
          </p:cNvPicPr>
          <p:nvPr/>
        </p:nvPicPr>
        <p:blipFill>
          <a:blip r:embed="rId4"/>
          <a:srcRect/>
          <a:stretch>
            <a:fillRect/>
          </a:stretch>
        </p:blipFill>
        <p:spPr bwMode="auto">
          <a:xfrm>
            <a:off x="7450138" y="2805113"/>
            <a:ext cx="747712" cy="581025"/>
          </a:xfrm>
          <a:prstGeom prst="rect">
            <a:avLst/>
          </a:prstGeom>
          <a:noFill/>
          <a:ln w="9525">
            <a:noFill/>
            <a:miter lim="800000"/>
            <a:headEnd/>
            <a:tailEnd/>
          </a:ln>
        </p:spPr>
      </p:pic>
      <p:sp>
        <p:nvSpPr>
          <p:cNvPr id="74778" name="TextBox 247"/>
          <p:cNvSpPr txBox="1">
            <a:spLocks noChangeAspect="1" noChangeArrowheads="1"/>
          </p:cNvSpPr>
          <p:nvPr/>
        </p:nvSpPr>
        <p:spPr bwMode="auto">
          <a:xfrm>
            <a:off x="7350125" y="3386138"/>
            <a:ext cx="911225" cy="660400"/>
          </a:xfrm>
          <a:prstGeom prst="rect">
            <a:avLst/>
          </a:prstGeom>
          <a:noFill/>
          <a:ln w="9525">
            <a:noFill/>
            <a:miter lim="800000"/>
            <a:headEnd/>
            <a:tailEnd/>
          </a:ln>
        </p:spPr>
        <p:txBody>
          <a:bodyPr wrap="none" lIns="22641" tIns="11320" rIns="22641" bIns="11320">
            <a:spAutoFit/>
          </a:bodyPr>
          <a:lstStyle/>
          <a:p>
            <a:pPr defTabSz="957263"/>
            <a:r>
              <a:rPr lang="en-GB" sz="1400">
                <a:latin typeface="Calibri" pitchFamily="34" charset="0"/>
              </a:rPr>
              <a:t>Sellers </a:t>
            </a:r>
          </a:p>
          <a:p>
            <a:pPr defTabSz="957263"/>
            <a:r>
              <a:rPr lang="en-GB" sz="1400">
                <a:latin typeface="Calibri" pitchFamily="34" charset="0"/>
              </a:rPr>
              <a:t>(eg hackers,</a:t>
            </a:r>
          </a:p>
          <a:p>
            <a:pPr defTabSz="957263"/>
            <a:r>
              <a:rPr lang="en-GB" sz="1400">
                <a:latin typeface="Calibri" pitchFamily="34" charset="0"/>
              </a:rPr>
              <a:t> phishers)</a:t>
            </a:r>
            <a:endParaRPr lang="en-US" sz="1400">
              <a:latin typeface="Calibri" pitchFamily="34" charset="0"/>
            </a:endParaRPr>
          </a:p>
        </p:txBody>
      </p:sp>
      <p:sp>
        <p:nvSpPr>
          <p:cNvPr id="74779" name="TextBox 251"/>
          <p:cNvSpPr txBox="1">
            <a:spLocks noChangeAspect="1" noChangeArrowheads="1"/>
          </p:cNvSpPr>
          <p:nvPr/>
        </p:nvSpPr>
        <p:spPr bwMode="auto">
          <a:xfrm>
            <a:off x="2741613" y="4367213"/>
            <a:ext cx="1433512" cy="234950"/>
          </a:xfrm>
          <a:prstGeom prst="rect">
            <a:avLst/>
          </a:prstGeom>
          <a:noFill/>
          <a:ln w="9525">
            <a:noFill/>
            <a:miter lim="800000"/>
            <a:headEnd/>
            <a:tailEnd/>
          </a:ln>
        </p:spPr>
        <p:txBody>
          <a:bodyPr wrap="none" lIns="22641" tIns="11320" rIns="22641" bIns="11320">
            <a:spAutoFit/>
          </a:bodyPr>
          <a:lstStyle/>
          <a:p>
            <a:pPr defTabSz="957263"/>
            <a:r>
              <a:rPr lang="en-GB" sz="1400">
                <a:latin typeface="Calibri" pitchFamily="34" charset="0"/>
              </a:rPr>
              <a:t>Buyers (eg carders)</a:t>
            </a:r>
            <a:endParaRPr lang="en-US" sz="1400">
              <a:latin typeface="Calibri" pitchFamily="34" charset="0"/>
            </a:endParaRPr>
          </a:p>
        </p:txBody>
      </p:sp>
      <p:pic>
        <p:nvPicPr>
          <p:cNvPr id="74780" name="Picture 38" descr="C:\Users\skys\AppData\Local\Microsoft\Windows\Temporary Internet Files\Content.IE5\EY08ANAY\MCj03264880000[1].wmf"/>
          <p:cNvPicPr>
            <a:picLocks noChangeAspect="1" noChangeArrowheads="1"/>
          </p:cNvPicPr>
          <p:nvPr/>
        </p:nvPicPr>
        <p:blipFill>
          <a:blip r:embed="rId3"/>
          <a:srcRect/>
          <a:stretch>
            <a:fillRect/>
          </a:stretch>
        </p:blipFill>
        <p:spPr bwMode="auto">
          <a:xfrm>
            <a:off x="3832225" y="1384300"/>
            <a:ext cx="668338" cy="852488"/>
          </a:xfrm>
          <a:prstGeom prst="rect">
            <a:avLst/>
          </a:prstGeom>
          <a:noFill/>
          <a:ln w="9525">
            <a:noFill/>
            <a:miter lim="800000"/>
            <a:headEnd/>
            <a:tailEnd/>
          </a:ln>
        </p:spPr>
      </p:pic>
      <p:pic>
        <p:nvPicPr>
          <p:cNvPr id="74781" name="Picture 38" descr="C:\Users\skys\AppData\Local\Microsoft\Windows\Temporary Internet Files\Content.IE5\EY08ANAY\MCj03264880000[1].wmf"/>
          <p:cNvPicPr>
            <a:picLocks noChangeAspect="1" noChangeArrowheads="1"/>
          </p:cNvPicPr>
          <p:nvPr/>
        </p:nvPicPr>
        <p:blipFill>
          <a:blip r:embed="rId3"/>
          <a:srcRect/>
          <a:stretch>
            <a:fillRect/>
          </a:stretch>
        </p:blipFill>
        <p:spPr bwMode="auto">
          <a:xfrm>
            <a:off x="3933825" y="1512888"/>
            <a:ext cx="668338" cy="850900"/>
          </a:xfrm>
          <a:prstGeom prst="rect">
            <a:avLst/>
          </a:prstGeom>
          <a:noFill/>
          <a:ln w="9525">
            <a:noFill/>
            <a:miter lim="800000"/>
            <a:headEnd/>
            <a:tailEnd/>
          </a:ln>
        </p:spPr>
      </p:pic>
      <p:cxnSp>
        <p:nvCxnSpPr>
          <p:cNvPr id="74782" name="AutoShape 26"/>
          <p:cNvCxnSpPr>
            <a:cxnSpLocks noChangeShapeType="1"/>
          </p:cNvCxnSpPr>
          <p:nvPr/>
        </p:nvCxnSpPr>
        <p:spPr bwMode="auto">
          <a:xfrm rot="5400000">
            <a:off x="3347244" y="2312194"/>
            <a:ext cx="868362" cy="971550"/>
          </a:xfrm>
          <a:prstGeom prst="straightConnector1">
            <a:avLst/>
          </a:prstGeom>
          <a:noFill/>
          <a:ln w="9525">
            <a:solidFill>
              <a:schemeClr val="tx1"/>
            </a:solidFill>
            <a:round/>
            <a:headEnd/>
            <a:tailEnd type="triangle" w="med" len="med"/>
          </a:ln>
        </p:spPr>
      </p:cxnSp>
      <p:sp>
        <p:nvSpPr>
          <p:cNvPr id="74783" name="TextBox 256"/>
          <p:cNvSpPr txBox="1">
            <a:spLocks noChangeAspect="1" noChangeArrowheads="1"/>
          </p:cNvSpPr>
          <p:nvPr/>
        </p:nvSpPr>
        <p:spPr bwMode="auto">
          <a:xfrm>
            <a:off x="6794500" y="2125663"/>
            <a:ext cx="434975" cy="234950"/>
          </a:xfrm>
          <a:prstGeom prst="rect">
            <a:avLst/>
          </a:prstGeom>
          <a:noFill/>
          <a:ln w="9525">
            <a:noFill/>
            <a:miter lim="800000"/>
            <a:headEnd/>
            <a:tailEnd/>
          </a:ln>
        </p:spPr>
        <p:txBody>
          <a:bodyPr wrap="none" lIns="22641" tIns="11320" rIns="22641" bIns="11320">
            <a:spAutoFit/>
          </a:bodyPr>
          <a:lstStyle/>
          <a:p>
            <a:pPr defTabSz="957263"/>
            <a:r>
              <a:rPr lang="en-GB" sz="1400" b="1">
                <a:latin typeface="Calibri" pitchFamily="34" charset="0"/>
              </a:rPr>
              <a:t>Scam</a:t>
            </a:r>
            <a:endParaRPr lang="en-US" sz="1400" b="1">
              <a:latin typeface="Calibri" pitchFamily="34" charset="0"/>
            </a:endParaRPr>
          </a:p>
        </p:txBody>
      </p:sp>
      <p:sp>
        <p:nvSpPr>
          <p:cNvPr id="74784" name="TextBox 257"/>
          <p:cNvSpPr txBox="1">
            <a:spLocks noChangeAspect="1" noChangeArrowheads="1"/>
          </p:cNvSpPr>
          <p:nvPr/>
        </p:nvSpPr>
        <p:spPr bwMode="auto">
          <a:xfrm>
            <a:off x="6753225" y="3295650"/>
            <a:ext cx="306388" cy="234950"/>
          </a:xfrm>
          <a:prstGeom prst="rect">
            <a:avLst/>
          </a:prstGeom>
          <a:noFill/>
          <a:ln w="9525">
            <a:noFill/>
            <a:miter lim="800000"/>
            <a:headEnd/>
            <a:tailEnd/>
          </a:ln>
        </p:spPr>
        <p:txBody>
          <a:bodyPr wrap="none" lIns="22641" tIns="11320" rIns="22641" bIns="11320">
            <a:spAutoFit/>
          </a:bodyPr>
          <a:lstStyle/>
          <a:p>
            <a:pPr defTabSz="957263"/>
            <a:r>
              <a:rPr lang="en-GB" sz="1400" b="1">
                <a:latin typeface="Calibri" pitchFamily="34" charset="0"/>
              </a:rPr>
              <a:t>Sell</a:t>
            </a:r>
            <a:endParaRPr lang="en-US" sz="1400" b="1">
              <a:latin typeface="Calibri" pitchFamily="34" charset="0"/>
            </a:endParaRPr>
          </a:p>
        </p:txBody>
      </p:sp>
      <p:sp>
        <p:nvSpPr>
          <p:cNvPr id="74785" name="TextBox 258"/>
          <p:cNvSpPr txBox="1">
            <a:spLocks noChangeAspect="1" noChangeArrowheads="1"/>
          </p:cNvSpPr>
          <p:nvPr/>
        </p:nvSpPr>
        <p:spPr bwMode="auto">
          <a:xfrm>
            <a:off x="4776788" y="1735138"/>
            <a:ext cx="561975" cy="234950"/>
          </a:xfrm>
          <a:prstGeom prst="rect">
            <a:avLst/>
          </a:prstGeom>
          <a:noFill/>
          <a:ln w="9525">
            <a:noFill/>
            <a:miter lim="800000"/>
            <a:headEnd/>
            <a:tailEnd/>
          </a:ln>
        </p:spPr>
        <p:txBody>
          <a:bodyPr wrap="none" lIns="22641" tIns="11320" rIns="22641" bIns="11320">
            <a:spAutoFit/>
          </a:bodyPr>
          <a:lstStyle/>
          <a:p>
            <a:pPr defTabSz="957263"/>
            <a:r>
              <a:rPr lang="en-GB" sz="1400" b="1">
                <a:latin typeface="Calibri" pitchFamily="34" charset="0"/>
              </a:rPr>
              <a:t>Extract</a:t>
            </a:r>
            <a:endParaRPr lang="en-US" sz="1400" b="1">
              <a:latin typeface="Calibri" pitchFamily="34" charset="0"/>
            </a:endParaRPr>
          </a:p>
        </p:txBody>
      </p:sp>
      <p:pic>
        <p:nvPicPr>
          <p:cNvPr id="74764" name="Picture 4" descr="entrust1"/>
          <p:cNvPicPr>
            <a:picLocks noChangeAspect="1" noChangeArrowheads="1"/>
          </p:cNvPicPr>
          <p:nvPr/>
        </p:nvPicPr>
        <p:blipFill>
          <a:blip r:embed="rId5"/>
          <a:srcRect/>
          <a:stretch>
            <a:fillRect/>
          </a:stretch>
        </p:blipFill>
        <p:spPr bwMode="auto">
          <a:xfrm>
            <a:off x="412750" y="1046163"/>
            <a:ext cx="1327150" cy="1792287"/>
          </a:xfrm>
          <a:prstGeom prst="rect">
            <a:avLst/>
          </a:prstGeom>
          <a:noFill/>
          <a:ln w="9525">
            <a:noFill/>
            <a:miter lim="800000"/>
            <a:headEnd/>
            <a:tailEnd/>
          </a:ln>
        </p:spPr>
      </p:pic>
      <p:sp>
        <p:nvSpPr>
          <p:cNvPr id="74765" name="TextBox 265"/>
          <p:cNvSpPr txBox="1">
            <a:spLocks noChangeAspect="1" noChangeArrowheads="1"/>
          </p:cNvSpPr>
          <p:nvPr/>
        </p:nvSpPr>
        <p:spPr bwMode="auto">
          <a:xfrm>
            <a:off x="2141538" y="1495425"/>
            <a:ext cx="1074737" cy="447675"/>
          </a:xfrm>
          <a:prstGeom prst="rect">
            <a:avLst/>
          </a:prstGeom>
          <a:noFill/>
          <a:ln w="9525">
            <a:noFill/>
            <a:miter lim="800000"/>
            <a:headEnd/>
            <a:tailEnd/>
          </a:ln>
        </p:spPr>
        <p:txBody>
          <a:bodyPr lIns="22641" tIns="11320" rIns="22641" bIns="11320">
            <a:spAutoFit/>
          </a:bodyPr>
          <a:lstStyle/>
          <a:p>
            <a:pPr algn="ctr" defTabSz="957263"/>
            <a:r>
              <a:rPr lang="en-GB" sz="1400">
                <a:solidFill>
                  <a:srgbClr val="558ED5"/>
                </a:solidFill>
                <a:latin typeface="Calibri" pitchFamily="34" charset="0"/>
              </a:rPr>
              <a:t>Mule</a:t>
            </a:r>
            <a:br>
              <a:rPr lang="en-GB" sz="1400">
                <a:solidFill>
                  <a:srgbClr val="558ED5"/>
                </a:solidFill>
                <a:latin typeface="Calibri" pitchFamily="34" charset="0"/>
              </a:rPr>
            </a:br>
            <a:r>
              <a:rPr lang="en-GB" sz="1400">
                <a:solidFill>
                  <a:srgbClr val="558ED5"/>
                </a:solidFill>
                <a:latin typeface="Calibri" pitchFamily="34" charset="0"/>
              </a:rPr>
              <a:t>Recruitment</a:t>
            </a:r>
            <a:endParaRPr lang="en-US" sz="1400">
              <a:solidFill>
                <a:srgbClr val="558ED5"/>
              </a:solidFill>
              <a:latin typeface="Calibri" pitchFamily="34" charset="0"/>
            </a:endParaRPr>
          </a:p>
        </p:txBody>
      </p:sp>
      <p:cxnSp>
        <p:nvCxnSpPr>
          <p:cNvPr id="81" name="Straight Arrow Connector 80"/>
          <p:cNvCxnSpPr>
            <a:stCxn id="79" idx="3"/>
            <a:endCxn id="101" idx="1"/>
          </p:cNvCxnSpPr>
          <p:nvPr/>
        </p:nvCxnSpPr>
        <p:spPr>
          <a:xfrm flipV="1">
            <a:off x="1739900" y="1938338"/>
            <a:ext cx="2193925" cy="317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pic>
        <p:nvPicPr>
          <p:cNvPr id="74757" name="Picture 108" descr="F-Secure Dmitry Golubov.jpg"/>
          <p:cNvPicPr>
            <a:picLocks noChangeAspect="1"/>
          </p:cNvPicPr>
          <p:nvPr/>
        </p:nvPicPr>
        <p:blipFill>
          <a:blip r:embed="rId6">
            <a:lum bright="20000"/>
          </a:blip>
          <a:srcRect l="27380" t="3069" r="44360" b="57761"/>
          <a:stretch>
            <a:fillRect/>
          </a:stretch>
        </p:blipFill>
        <p:spPr bwMode="auto">
          <a:xfrm>
            <a:off x="2757488" y="3421063"/>
            <a:ext cx="819150" cy="842962"/>
          </a:xfrm>
          <a:prstGeom prst="rect">
            <a:avLst/>
          </a:prstGeom>
          <a:noFill/>
          <a:ln w="9525">
            <a:noFill/>
            <a:miter lim="800000"/>
            <a:headEnd/>
            <a:tailEnd/>
          </a:ln>
        </p:spPr>
      </p:pic>
      <p:grpSp>
        <p:nvGrpSpPr>
          <p:cNvPr id="74787" name="Group 35"/>
          <p:cNvGrpSpPr>
            <a:grpSpLocks/>
          </p:cNvGrpSpPr>
          <p:nvPr/>
        </p:nvGrpSpPr>
        <p:grpSpPr bwMode="auto">
          <a:xfrm>
            <a:off x="5267325" y="3190875"/>
            <a:ext cx="1289050" cy="1225550"/>
            <a:chOff x="3318" y="2010"/>
            <a:chExt cx="812" cy="772"/>
          </a:xfrm>
        </p:grpSpPr>
        <p:sp>
          <p:nvSpPr>
            <p:cNvPr id="75806" name="Rectangle 14"/>
            <p:cNvSpPr>
              <a:spLocks noChangeAspect="1" noChangeArrowheads="1"/>
            </p:cNvSpPr>
            <p:nvPr/>
          </p:nvSpPr>
          <p:spPr bwMode="auto">
            <a:xfrm>
              <a:off x="3318" y="2010"/>
              <a:ext cx="812" cy="772"/>
            </a:xfrm>
            <a:prstGeom prst="rect">
              <a:avLst/>
            </a:prstGeom>
            <a:solidFill>
              <a:schemeClr val="accent1"/>
            </a:solidFill>
            <a:ln w="9525" algn="ctr">
              <a:solidFill>
                <a:schemeClr val="tx1"/>
              </a:solidFill>
              <a:miter lim="800000"/>
              <a:headEnd/>
              <a:tailEnd/>
            </a:ln>
          </p:spPr>
          <p:txBody>
            <a:bodyPr wrap="none" lIns="22641" tIns="11320" rIns="22641" bIns="11320"/>
            <a:lstStyle/>
            <a:p>
              <a:pPr algn="ctr" defTabSz="957263">
                <a:lnSpc>
                  <a:spcPct val="90000"/>
                </a:lnSpc>
                <a:spcBef>
                  <a:spcPct val="25000"/>
                </a:spcBef>
              </a:pPr>
              <a:r>
                <a:rPr lang="en-GB" sz="1000">
                  <a:solidFill>
                    <a:schemeClr val="bg1"/>
                  </a:solidFill>
                  <a:latin typeface="Futura Bk" pitchFamily="34" charset="0"/>
                </a:rPr>
                <a:t>Marketplace</a:t>
              </a:r>
            </a:p>
          </p:txBody>
        </p:sp>
        <p:cxnSp>
          <p:nvCxnSpPr>
            <p:cNvPr id="75807" name="AutoShape 32"/>
            <p:cNvCxnSpPr>
              <a:cxnSpLocks noChangeAspect="1" noChangeShapeType="1"/>
            </p:cNvCxnSpPr>
            <p:nvPr/>
          </p:nvCxnSpPr>
          <p:spPr bwMode="auto">
            <a:xfrm rot="5400000" flipH="1" flipV="1">
              <a:off x="3472" y="2508"/>
              <a:ext cx="526" cy="21"/>
            </a:xfrm>
            <a:prstGeom prst="straightConnector1">
              <a:avLst/>
            </a:prstGeom>
            <a:noFill/>
            <a:ln w="9525">
              <a:noFill/>
              <a:round/>
              <a:headEnd/>
              <a:tailEnd type="triangle" w="med" len="med"/>
            </a:ln>
          </p:spPr>
        </p:cxnSp>
        <p:pic>
          <p:nvPicPr>
            <p:cNvPr id="75808" name="Picture 112" descr="credit-visa-mastercard.png"/>
            <p:cNvPicPr>
              <a:picLocks noChangeAspect="1"/>
            </p:cNvPicPr>
            <p:nvPr/>
          </p:nvPicPr>
          <p:blipFill>
            <a:blip r:embed="rId7"/>
            <a:srcRect/>
            <a:stretch>
              <a:fillRect/>
            </a:stretch>
          </p:blipFill>
          <p:spPr bwMode="auto">
            <a:xfrm>
              <a:off x="3516" y="2223"/>
              <a:ext cx="590" cy="446"/>
            </a:xfrm>
            <a:prstGeom prst="rect">
              <a:avLst/>
            </a:prstGeom>
            <a:noFill/>
            <a:ln w="9525">
              <a:noFill/>
              <a:miter lim="800000"/>
              <a:headEnd/>
              <a:tailEnd/>
            </a:ln>
          </p:spPr>
        </p:pic>
      </p:grpSp>
      <p:sp>
        <p:nvSpPr>
          <p:cNvPr id="5" name="TextBox 257"/>
          <p:cNvSpPr txBox="1">
            <a:spLocks noChangeAspect="1" noChangeArrowheads="1"/>
          </p:cNvSpPr>
          <p:nvPr/>
        </p:nvSpPr>
        <p:spPr bwMode="auto">
          <a:xfrm>
            <a:off x="4575175" y="3622675"/>
            <a:ext cx="323850" cy="234950"/>
          </a:xfrm>
          <a:prstGeom prst="rect">
            <a:avLst/>
          </a:prstGeom>
          <a:noFill/>
          <a:ln w="9525">
            <a:noFill/>
            <a:miter lim="800000"/>
            <a:headEnd/>
            <a:tailEnd/>
          </a:ln>
        </p:spPr>
        <p:txBody>
          <a:bodyPr wrap="none" lIns="22641" tIns="11320" rIns="22641" bIns="11320">
            <a:spAutoFit/>
          </a:bodyPr>
          <a:lstStyle/>
          <a:p>
            <a:pPr defTabSz="957263"/>
            <a:r>
              <a:rPr lang="en-GB" sz="1400" b="1">
                <a:latin typeface="Calibri" pitchFamily="34" charset="0"/>
              </a:rPr>
              <a:t>Buy</a:t>
            </a:r>
            <a:endParaRPr lang="en-US" sz="1400" b="1">
              <a:latin typeface="Calibri" pitchFamily="34" charset="0"/>
            </a:endParaRPr>
          </a:p>
        </p:txBody>
      </p:sp>
      <p:cxnSp>
        <p:nvCxnSpPr>
          <p:cNvPr id="74760" name="AutoShape 26"/>
          <p:cNvCxnSpPr>
            <a:cxnSpLocks noChangeShapeType="1"/>
          </p:cNvCxnSpPr>
          <p:nvPr/>
        </p:nvCxnSpPr>
        <p:spPr bwMode="auto">
          <a:xfrm rot="10800000">
            <a:off x="4643438" y="1958975"/>
            <a:ext cx="695325" cy="1588"/>
          </a:xfrm>
          <a:prstGeom prst="straightConnector1">
            <a:avLst/>
          </a:prstGeom>
          <a:noFill/>
          <a:ln w="9525">
            <a:solidFill>
              <a:schemeClr val="tx1"/>
            </a:solidFill>
            <a:round/>
            <a:headEnd/>
            <a:tailEnd type="triangle" w="med" len="med"/>
          </a:ln>
        </p:spPr>
      </p:cxnSp>
      <p:sp>
        <p:nvSpPr>
          <p:cNvPr id="74761" name="TextBox 255"/>
          <p:cNvSpPr txBox="1">
            <a:spLocks noChangeAspect="1" noChangeArrowheads="1"/>
          </p:cNvSpPr>
          <p:nvPr/>
        </p:nvSpPr>
        <p:spPr bwMode="auto">
          <a:xfrm>
            <a:off x="4395788" y="2211388"/>
            <a:ext cx="638175" cy="447675"/>
          </a:xfrm>
          <a:prstGeom prst="rect">
            <a:avLst/>
          </a:prstGeom>
          <a:noFill/>
          <a:ln w="9525">
            <a:noFill/>
            <a:miter lim="800000"/>
            <a:headEnd/>
            <a:tailEnd/>
          </a:ln>
        </p:spPr>
        <p:txBody>
          <a:bodyPr wrap="none" lIns="22641" tIns="11320" rIns="22641" bIns="11320">
            <a:spAutoFit/>
          </a:bodyPr>
          <a:lstStyle/>
          <a:p>
            <a:pPr defTabSz="957263"/>
            <a:r>
              <a:rPr lang="en-GB" sz="1400">
                <a:latin typeface="Calibri" pitchFamily="34" charset="0"/>
              </a:rPr>
              <a:t>Mules / </a:t>
            </a:r>
          </a:p>
          <a:p>
            <a:pPr defTabSz="957263"/>
            <a:r>
              <a:rPr lang="en-GB" sz="1400">
                <a:latin typeface="Calibri" pitchFamily="34" charset="0"/>
              </a:rPr>
              <a:t>Cashers</a:t>
            </a:r>
            <a:endParaRPr lang="en-US" sz="1400">
              <a:latin typeface="Calibri" pitchFamily="34" charset="0"/>
            </a:endParaRPr>
          </a:p>
        </p:txBody>
      </p:sp>
      <p:sp>
        <p:nvSpPr>
          <p:cNvPr id="74762" name="TextBox 259"/>
          <p:cNvSpPr txBox="1">
            <a:spLocks noChangeAspect="1" noChangeArrowheads="1"/>
          </p:cNvSpPr>
          <p:nvPr/>
        </p:nvSpPr>
        <p:spPr bwMode="auto">
          <a:xfrm>
            <a:off x="3654425" y="2914650"/>
            <a:ext cx="654050" cy="234950"/>
          </a:xfrm>
          <a:prstGeom prst="rect">
            <a:avLst/>
          </a:prstGeom>
          <a:noFill/>
          <a:ln w="9525">
            <a:noFill/>
            <a:miter lim="800000"/>
            <a:headEnd/>
            <a:tailEnd/>
          </a:ln>
        </p:spPr>
        <p:txBody>
          <a:bodyPr wrap="none" lIns="22641" tIns="11320" rIns="22641" bIns="11320">
            <a:spAutoFit/>
          </a:bodyPr>
          <a:lstStyle/>
          <a:p>
            <a:pPr defTabSz="957263"/>
            <a:r>
              <a:rPr lang="en-GB" sz="1400" b="1">
                <a:latin typeface="Calibri" pitchFamily="34" charset="0"/>
              </a:rPr>
              <a:t>Payback</a:t>
            </a:r>
            <a:endParaRPr lang="en-US" sz="14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7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7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7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47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7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7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7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47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7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76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47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7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478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7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47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476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74765"/>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747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478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478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77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47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7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478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4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8" grpId="0"/>
      <p:bldP spid="74779" grpId="0"/>
      <p:bldP spid="74783" grpId="0"/>
      <p:bldP spid="74784" grpId="0"/>
      <p:bldP spid="74785" grpId="0"/>
      <p:bldP spid="74765" grpId="0"/>
      <p:bldP spid="74765" grpId="1"/>
      <p:bldP spid="5" grpId="0"/>
      <p:bldP spid="74761" grpId="0"/>
      <p:bldP spid="74761" grpId="1"/>
      <p:bldP spid="7476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bwMode="auto">
          <a:xfrm>
            <a:off x="238125" y="292100"/>
            <a:ext cx="8905875" cy="635000"/>
          </a:xfrm>
          <a:noFill/>
        </p:spPr>
        <p:txBody>
          <a:bodyPr wrap="square" numCol="1" compatLnSpc="1">
            <a:prstTxWarp prst="textNoShape">
              <a:avLst/>
            </a:prstTxWarp>
          </a:bodyPr>
          <a:lstStyle/>
          <a:p>
            <a:r>
              <a:rPr lang="en-GB" cap="none" smtClean="0"/>
              <a:t>Need to Understand Cybercrime and Motivations</a:t>
            </a:r>
          </a:p>
        </p:txBody>
      </p:sp>
      <p:sp>
        <p:nvSpPr>
          <p:cNvPr id="76802" name="Rectangle 3"/>
          <p:cNvSpPr>
            <a:spLocks noChangeArrowheads="1"/>
          </p:cNvSpPr>
          <p:nvPr/>
        </p:nvSpPr>
        <p:spPr bwMode="auto">
          <a:xfrm>
            <a:off x="190500" y="1171575"/>
            <a:ext cx="8229600" cy="3133725"/>
          </a:xfrm>
          <a:prstGeom prst="rect">
            <a:avLst/>
          </a:prstGeom>
          <a:noFill/>
          <a:ln w="9525">
            <a:noFill/>
            <a:miter lim="800000"/>
            <a:headEnd/>
            <a:tailEnd/>
          </a:ln>
        </p:spPr>
        <p:txBody>
          <a:bodyPr/>
          <a:lstStyle/>
          <a:p>
            <a:pPr marL="228600" indent="-228600">
              <a:lnSpc>
                <a:spcPct val="80000"/>
              </a:lnSpc>
              <a:spcBef>
                <a:spcPts val="1000"/>
              </a:spcBef>
              <a:buClr>
                <a:srgbClr val="000000"/>
              </a:buClr>
              <a:buSzPct val="100000"/>
              <a:buFont typeface="Futura Bk" pitchFamily="34" charset="0"/>
              <a:buChar char="–"/>
            </a:pPr>
            <a:r>
              <a:rPr lang="en-GB" sz="2000">
                <a:solidFill>
                  <a:srgbClr val="000000"/>
                </a:solidFill>
                <a:latin typeface="Futura Bk" pitchFamily="34" charset="0"/>
              </a:rPr>
              <a:t>Need to have a Creative Approach to Information Security</a:t>
            </a:r>
          </a:p>
          <a:p>
            <a:pPr marL="228600" indent="-228600">
              <a:lnSpc>
                <a:spcPct val="80000"/>
              </a:lnSpc>
              <a:spcBef>
                <a:spcPts val="1000"/>
              </a:spcBef>
              <a:buClr>
                <a:srgbClr val="000000"/>
              </a:buClr>
              <a:buSzPct val="100000"/>
              <a:buFont typeface="Futura Bk" pitchFamily="34" charset="0"/>
              <a:buChar char="–"/>
            </a:pPr>
            <a:r>
              <a:rPr lang="en-GB" sz="2000">
                <a:solidFill>
                  <a:srgbClr val="000000"/>
                </a:solidFill>
                <a:latin typeface="Futura Bk" pitchFamily="34" charset="0"/>
              </a:rPr>
              <a:t>Need to Better Understand the Attackers in Order to:</a:t>
            </a:r>
          </a:p>
          <a:p>
            <a:pPr marL="571500" lvl="1" indent="-228600">
              <a:lnSpc>
                <a:spcPct val="80000"/>
              </a:lnSpc>
              <a:spcBef>
                <a:spcPts val="500"/>
              </a:spcBef>
              <a:buClr>
                <a:srgbClr val="000000"/>
              </a:buClr>
              <a:buSzPct val="80000"/>
              <a:buFont typeface="Arial" charset="0"/>
              <a:buChar char="•"/>
            </a:pPr>
            <a:r>
              <a:rPr lang="en-GB" sz="1600">
                <a:solidFill>
                  <a:srgbClr val="000000"/>
                </a:solidFill>
                <a:latin typeface="Futura Bk" pitchFamily="34" charset="0"/>
              </a:rPr>
              <a:t>Identify likely targets</a:t>
            </a:r>
          </a:p>
          <a:p>
            <a:pPr marL="571500" lvl="1" indent="-228600">
              <a:lnSpc>
                <a:spcPct val="80000"/>
              </a:lnSpc>
              <a:spcBef>
                <a:spcPts val="500"/>
              </a:spcBef>
              <a:buClr>
                <a:srgbClr val="000000"/>
              </a:buClr>
              <a:buSzPct val="80000"/>
              <a:buFont typeface="Arial" charset="0"/>
              <a:buChar char="•"/>
            </a:pPr>
            <a:r>
              <a:rPr lang="en-GB" sz="1600">
                <a:solidFill>
                  <a:srgbClr val="000000"/>
                </a:solidFill>
                <a:latin typeface="Futura Bk" pitchFamily="34" charset="0"/>
              </a:rPr>
              <a:t>Enable proactive defence (‘</a:t>
            </a:r>
            <a:r>
              <a:rPr lang="en-GB" sz="1600" i="1">
                <a:solidFill>
                  <a:srgbClr val="000000"/>
                </a:solidFill>
                <a:latin typeface="Futura Bk" pitchFamily="34" charset="0"/>
              </a:rPr>
              <a:t>don’t wait to be attacked</a:t>
            </a:r>
            <a:r>
              <a:rPr lang="en-GB" sz="1600">
                <a:solidFill>
                  <a:srgbClr val="000000"/>
                </a:solidFill>
                <a:latin typeface="Futura Bk" pitchFamily="34" charset="0"/>
              </a:rPr>
              <a:t>’)</a:t>
            </a:r>
          </a:p>
          <a:p>
            <a:pPr marL="571500" lvl="1" indent="-228600">
              <a:lnSpc>
                <a:spcPct val="80000"/>
              </a:lnSpc>
              <a:spcBef>
                <a:spcPts val="500"/>
              </a:spcBef>
              <a:buClr>
                <a:srgbClr val="000000"/>
              </a:buClr>
              <a:buSzPct val="80000"/>
              <a:buFont typeface="Arial" charset="0"/>
              <a:buChar char="•"/>
            </a:pPr>
            <a:r>
              <a:rPr lang="en-GB" sz="1600">
                <a:solidFill>
                  <a:srgbClr val="000000"/>
                </a:solidFill>
                <a:latin typeface="Futura Bk" pitchFamily="34" charset="0"/>
              </a:rPr>
              <a:t>Prioritise the allocation of resources</a:t>
            </a:r>
          </a:p>
          <a:p>
            <a:pPr marL="571500" lvl="1" indent="-228600">
              <a:lnSpc>
                <a:spcPct val="80000"/>
              </a:lnSpc>
              <a:spcBef>
                <a:spcPts val="500"/>
              </a:spcBef>
              <a:buClr>
                <a:srgbClr val="000000"/>
              </a:buClr>
              <a:buSzPct val="80000"/>
              <a:buFont typeface="Arial" charset="0"/>
              <a:buChar char="•"/>
            </a:pPr>
            <a:r>
              <a:rPr lang="en-GB" sz="1600">
                <a:solidFill>
                  <a:srgbClr val="000000"/>
                </a:solidFill>
                <a:latin typeface="Futura Bk" pitchFamily="34" charset="0"/>
              </a:rPr>
              <a:t>Think about future attacks/crimes</a:t>
            </a:r>
          </a:p>
          <a:p>
            <a:pPr marL="571500" lvl="1" indent="-228600">
              <a:lnSpc>
                <a:spcPct val="80000"/>
              </a:lnSpc>
              <a:spcBef>
                <a:spcPts val="500"/>
              </a:spcBef>
              <a:buClr>
                <a:srgbClr val="000000"/>
              </a:buClr>
              <a:buSzPct val="80000"/>
              <a:buFont typeface="Arial" charset="0"/>
              <a:buChar char="•"/>
            </a:pPr>
            <a:r>
              <a:rPr lang="en-GB" sz="1600">
                <a:solidFill>
                  <a:srgbClr val="000000"/>
                </a:solidFill>
                <a:latin typeface="Futura Bk" pitchFamily="34" charset="0"/>
              </a:rPr>
              <a:t>Think about new ways to disrupt crime</a:t>
            </a:r>
          </a:p>
          <a:p>
            <a:pPr marL="571500" lvl="1" indent="-228600">
              <a:lnSpc>
                <a:spcPct val="80000"/>
              </a:lnSpc>
              <a:spcBef>
                <a:spcPts val="500"/>
              </a:spcBef>
              <a:buClr>
                <a:srgbClr val="000000"/>
              </a:buClr>
              <a:buSzPct val="80000"/>
              <a:buFont typeface="Arial" charset="0"/>
              <a:buChar char="•"/>
            </a:pPr>
            <a:r>
              <a:rPr lang="en-GB" sz="1600">
                <a:solidFill>
                  <a:srgbClr val="000000"/>
                </a:solidFill>
                <a:latin typeface="Futura Bk" pitchFamily="34" charset="0"/>
              </a:rPr>
              <a:t>Effect change in public policy</a:t>
            </a:r>
          </a:p>
          <a:p>
            <a:pPr marL="228600" indent="-228600">
              <a:lnSpc>
                <a:spcPct val="80000"/>
              </a:lnSpc>
              <a:spcBef>
                <a:spcPts val="1000"/>
              </a:spcBef>
              <a:buClr>
                <a:srgbClr val="000000"/>
              </a:buClr>
              <a:buSzPct val="100000"/>
              <a:buFont typeface="Futura Bk" pitchFamily="34" charset="0"/>
              <a:buChar char="–"/>
            </a:pPr>
            <a:r>
              <a:rPr lang="en-GB" sz="2000">
                <a:solidFill>
                  <a:srgbClr val="000000"/>
                </a:solidFill>
                <a:latin typeface="Futura Bk" pitchFamily="34" charset="0"/>
              </a:rPr>
              <a:t>Information Security tries to make crime harder </a:t>
            </a:r>
          </a:p>
          <a:p>
            <a:pPr marL="228600" indent="-228600">
              <a:lnSpc>
                <a:spcPct val="80000"/>
              </a:lnSpc>
              <a:spcBef>
                <a:spcPts val="1000"/>
              </a:spcBef>
              <a:buClr>
                <a:srgbClr val="000000"/>
              </a:buClr>
              <a:buSzPct val="100000"/>
              <a:buFont typeface="Futura Bk" pitchFamily="34" charset="0"/>
              <a:buChar char="–"/>
            </a:pPr>
            <a:r>
              <a:rPr lang="en-GB" sz="2000">
                <a:solidFill>
                  <a:srgbClr val="000000"/>
                </a:solidFill>
                <a:latin typeface="Futura Bk" pitchFamily="34" charset="0"/>
              </a:rPr>
              <a:t>But whenever a defence is put in place, the bad guys find ways around it.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bwMode="auto">
          <a:noFill/>
        </p:spPr>
        <p:txBody>
          <a:bodyPr wrap="square" numCol="1" compatLnSpc="1">
            <a:prstTxWarp prst="textNoShape">
              <a:avLst/>
            </a:prstTxWarp>
          </a:bodyPr>
          <a:lstStyle/>
          <a:p>
            <a:pPr eaLnBrk="1" hangingPunct="1"/>
            <a:r>
              <a:rPr lang="en-GB" cap="none" smtClean="0"/>
              <a:t>Actions to Disrupt</a:t>
            </a:r>
          </a:p>
        </p:txBody>
      </p:sp>
      <p:sp>
        <p:nvSpPr>
          <p:cNvPr id="77826" name="AutoShape 36"/>
          <p:cNvSpPr>
            <a:spLocks noChangeArrowheads="1"/>
          </p:cNvSpPr>
          <p:nvPr/>
        </p:nvSpPr>
        <p:spPr bwMode="auto">
          <a:xfrm rot="17420788" flipH="1">
            <a:off x="2880519" y="989806"/>
            <a:ext cx="700088" cy="809625"/>
          </a:xfrm>
          <a:prstGeom prst="rightArrow">
            <a:avLst>
              <a:gd name="adj1" fmla="val 50000"/>
              <a:gd name="adj2" fmla="val 25000"/>
            </a:avLst>
          </a:prstGeom>
          <a:solidFill>
            <a:srgbClr val="FFFFFF"/>
          </a:solidFill>
          <a:ln w="9525" algn="ctr">
            <a:solidFill>
              <a:srgbClr val="000000"/>
            </a:solidFill>
            <a:miter lim="800000"/>
            <a:headEnd/>
            <a:tailEnd/>
          </a:ln>
        </p:spPr>
        <p:txBody>
          <a:bodyPr wrap="none" anchor="ctr"/>
          <a:lstStyle/>
          <a:p>
            <a:pPr algn="ctr">
              <a:lnSpc>
                <a:spcPct val="90000"/>
              </a:lnSpc>
              <a:spcBef>
                <a:spcPct val="25000"/>
              </a:spcBef>
            </a:pPr>
            <a:r>
              <a:rPr lang="en-GB" sz="1200">
                <a:latin typeface="Futura Bk" pitchFamily="34" charset="0"/>
              </a:rPr>
              <a:t>Disrupt</a:t>
            </a:r>
            <a:br>
              <a:rPr lang="en-GB" sz="1200">
                <a:latin typeface="Futura Bk" pitchFamily="34" charset="0"/>
              </a:rPr>
            </a:br>
            <a:r>
              <a:rPr lang="en-GB" sz="1200">
                <a:latin typeface="Futura Bk" pitchFamily="34" charset="0"/>
              </a:rPr>
              <a:t>Recruitment</a:t>
            </a:r>
          </a:p>
        </p:txBody>
      </p:sp>
      <p:sp>
        <p:nvSpPr>
          <p:cNvPr id="77827" name="AutoShape 37"/>
          <p:cNvSpPr>
            <a:spLocks noChangeArrowheads="1"/>
          </p:cNvSpPr>
          <p:nvPr/>
        </p:nvSpPr>
        <p:spPr bwMode="auto">
          <a:xfrm rot="17420788" flipH="1">
            <a:off x="4828381" y="997744"/>
            <a:ext cx="893763" cy="809625"/>
          </a:xfrm>
          <a:prstGeom prst="rightArrow">
            <a:avLst>
              <a:gd name="adj1" fmla="val 50000"/>
              <a:gd name="adj2" fmla="val 27598"/>
            </a:avLst>
          </a:prstGeom>
          <a:solidFill>
            <a:srgbClr val="FFFFFF"/>
          </a:solidFill>
          <a:ln w="9525" algn="ctr">
            <a:solidFill>
              <a:srgbClr val="000000"/>
            </a:solidFill>
            <a:miter lim="800000"/>
            <a:headEnd/>
            <a:tailEnd/>
          </a:ln>
        </p:spPr>
        <p:txBody>
          <a:bodyPr wrap="none" anchor="ctr"/>
          <a:lstStyle/>
          <a:p>
            <a:pPr algn="ctr">
              <a:lnSpc>
                <a:spcPct val="90000"/>
              </a:lnSpc>
              <a:spcBef>
                <a:spcPct val="25000"/>
              </a:spcBef>
            </a:pPr>
            <a:r>
              <a:rPr lang="en-GB" sz="1200">
                <a:latin typeface="Futura Bk" pitchFamily="34" charset="0"/>
              </a:rPr>
              <a:t>Block</a:t>
            </a:r>
            <a:br>
              <a:rPr lang="en-GB" sz="1200">
                <a:latin typeface="Futura Bk" pitchFamily="34" charset="0"/>
              </a:rPr>
            </a:br>
            <a:r>
              <a:rPr lang="en-GB" sz="1200">
                <a:latin typeface="Futura Bk" pitchFamily="34" charset="0"/>
              </a:rPr>
              <a:t>credential use</a:t>
            </a:r>
          </a:p>
        </p:txBody>
      </p:sp>
      <p:sp>
        <p:nvSpPr>
          <p:cNvPr id="77828" name="AutoShape 38"/>
          <p:cNvSpPr>
            <a:spLocks noChangeArrowheads="1"/>
          </p:cNvSpPr>
          <p:nvPr/>
        </p:nvSpPr>
        <p:spPr bwMode="auto">
          <a:xfrm rot="-985091">
            <a:off x="2378075" y="2420938"/>
            <a:ext cx="1114425" cy="606425"/>
          </a:xfrm>
          <a:prstGeom prst="rightArrow">
            <a:avLst>
              <a:gd name="adj1" fmla="val 50000"/>
              <a:gd name="adj2" fmla="val 45942"/>
            </a:avLst>
          </a:prstGeom>
          <a:solidFill>
            <a:srgbClr val="FFFFFF"/>
          </a:solidFill>
          <a:ln w="9525" algn="ctr">
            <a:solidFill>
              <a:srgbClr val="000000"/>
            </a:solidFill>
            <a:miter lim="800000"/>
            <a:headEnd/>
            <a:tailEnd/>
          </a:ln>
        </p:spPr>
        <p:txBody>
          <a:bodyPr wrap="none" anchor="ctr"/>
          <a:lstStyle/>
          <a:p>
            <a:pPr algn="ctr">
              <a:lnSpc>
                <a:spcPct val="90000"/>
              </a:lnSpc>
              <a:spcBef>
                <a:spcPct val="25000"/>
              </a:spcBef>
            </a:pPr>
            <a:r>
              <a:rPr lang="en-GB" sz="1200">
                <a:latin typeface="Futura Bk" pitchFamily="34" charset="0"/>
              </a:rPr>
              <a:t>Disrupt </a:t>
            </a:r>
          </a:p>
          <a:p>
            <a:pPr algn="ctr">
              <a:lnSpc>
                <a:spcPct val="90000"/>
              </a:lnSpc>
              <a:spcBef>
                <a:spcPct val="25000"/>
              </a:spcBef>
            </a:pPr>
            <a:r>
              <a:rPr lang="en-GB" sz="1200">
                <a:latin typeface="Futura Bk" pitchFamily="34" charset="0"/>
              </a:rPr>
              <a:t>payment</a:t>
            </a:r>
          </a:p>
        </p:txBody>
      </p:sp>
      <p:grpSp>
        <p:nvGrpSpPr>
          <p:cNvPr id="77829" name="Group 96"/>
          <p:cNvGrpSpPr>
            <a:grpSpLocks noChangeAspect="1"/>
          </p:cNvGrpSpPr>
          <p:nvPr/>
        </p:nvGrpSpPr>
        <p:grpSpPr bwMode="auto">
          <a:xfrm>
            <a:off x="768350" y="1425575"/>
            <a:ext cx="7618413" cy="2628900"/>
            <a:chOff x="25617790" y="9583986"/>
            <a:chExt cx="12224563" cy="4253589"/>
          </a:xfrm>
        </p:grpSpPr>
        <p:grpSp>
          <p:nvGrpSpPr>
            <p:cNvPr id="77835" name="Group 233"/>
            <p:cNvGrpSpPr>
              <a:grpSpLocks noChangeAspect="1"/>
            </p:cNvGrpSpPr>
            <p:nvPr/>
          </p:nvGrpSpPr>
          <p:grpSpPr bwMode="auto">
            <a:xfrm>
              <a:off x="29153857" y="9726421"/>
              <a:ext cx="8688496" cy="4111154"/>
              <a:chOff x="-218169" y="2182645"/>
              <a:chExt cx="8688496" cy="4111154"/>
            </a:xfrm>
          </p:grpSpPr>
          <p:sp>
            <p:nvSpPr>
              <p:cNvPr id="77839" name="Rectangle 14"/>
              <p:cNvSpPr>
                <a:spLocks noChangeAspect="1" noChangeArrowheads="1"/>
              </p:cNvSpPr>
              <p:nvPr/>
            </p:nvSpPr>
            <p:spPr bwMode="auto">
              <a:xfrm>
                <a:off x="3614738" y="4605346"/>
                <a:ext cx="1957393" cy="1466860"/>
              </a:xfrm>
              <a:prstGeom prst="rect">
                <a:avLst/>
              </a:prstGeom>
              <a:solidFill>
                <a:schemeClr val="accent1"/>
              </a:solidFill>
              <a:ln w="9525" algn="ctr">
                <a:solidFill>
                  <a:schemeClr val="tx1"/>
                </a:solidFill>
                <a:miter lim="800000"/>
                <a:headEnd/>
                <a:tailEnd/>
              </a:ln>
            </p:spPr>
            <p:txBody>
              <a:bodyPr wrap="none" lIns="22641" tIns="11320" rIns="22641" bIns="11320"/>
              <a:lstStyle/>
              <a:p>
                <a:pPr algn="ctr" defTabSz="957263">
                  <a:lnSpc>
                    <a:spcPct val="90000"/>
                  </a:lnSpc>
                  <a:spcBef>
                    <a:spcPct val="25000"/>
                  </a:spcBef>
                </a:pPr>
                <a:r>
                  <a:rPr lang="en-GB" sz="1000">
                    <a:solidFill>
                      <a:schemeClr val="tx2"/>
                    </a:solidFill>
                    <a:latin typeface="Futura Bk" pitchFamily="34" charset="0"/>
                  </a:rPr>
                  <a:t>Marketplace</a:t>
                </a:r>
              </a:p>
            </p:txBody>
          </p:sp>
          <p:cxnSp>
            <p:nvCxnSpPr>
              <p:cNvPr id="77840" name="AutoShape 28"/>
              <p:cNvCxnSpPr>
                <a:cxnSpLocks noChangeAspect="1" noChangeShapeType="1"/>
                <a:stCxn id="77839" idx="1"/>
              </p:cNvCxnSpPr>
              <p:nvPr/>
            </p:nvCxnSpPr>
            <p:spPr bwMode="auto">
              <a:xfrm rot="10800000">
                <a:off x="3557574" y="2943218"/>
                <a:ext cx="57165" cy="2395558"/>
              </a:xfrm>
              <a:prstGeom prst="straightConnector1">
                <a:avLst/>
              </a:prstGeom>
              <a:noFill/>
              <a:ln w="9525">
                <a:noFill/>
                <a:round/>
                <a:headEnd/>
                <a:tailEnd type="triangle" w="med" len="med"/>
              </a:ln>
            </p:spPr>
          </p:cxnSp>
          <p:cxnSp>
            <p:nvCxnSpPr>
              <p:cNvPr id="77841" name="AutoShape 29"/>
              <p:cNvCxnSpPr>
                <a:cxnSpLocks noChangeAspect="1" noChangeShapeType="1"/>
                <a:stCxn id="77839" idx="1"/>
              </p:cNvCxnSpPr>
              <p:nvPr/>
            </p:nvCxnSpPr>
            <p:spPr bwMode="auto">
              <a:xfrm rot="10800000">
                <a:off x="1279629" y="5336228"/>
                <a:ext cx="2335112" cy="2548"/>
              </a:xfrm>
              <a:prstGeom prst="straightConnector1">
                <a:avLst/>
              </a:prstGeom>
              <a:noFill/>
              <a:ln w="9525">
                <a:solidFill>
                  <a:schemeClr val="tx1"/>
                </a:solidFill>
                <a:round/>
                <a:headEnd/>
                <a:tailEnd type="triangle" w="med" len="med"/>
              </a:ln>
            </p:spPr>
          </p:cxnSp>
          <p:cxnSp>
            <p:nvCxnSpPr>
              <p:cNvPr id="77842" name="AutoShape 30"/>
              <p:cNvCxnSpPr>
                <a:cxnSpLocks noChangeAspect="1" noChangeShapeType="1"/>
                <a:endCxn id="77839" idx="3"/>
              </p:cNvCxnSpPr>
              <p:nvPr/>
            </p:nvCxnSpPr>
            <p:spPr bwMode="auto">
              <a:xfrm rot="10800000" flipV="1">
                <a:off x="5572132" y="4714884"/>
                <a:ext cx="1071571" cy="623892"/>
              </a:xfrm>
              <a:prstGeom prst="straightConnector1">
                <a:avLst/>
              </a:prstGeom>
              <a:noFill/>
              <a:ln w="9525">
                <a:solidFill>
                  <a:schemeClr val="tx1"/>
                </a:solidFill>
                <a:round/>
                <a:headEnd/>
                <a:tailEnd type="triangle" w="med" len="med"/>
              </a:ln>
            </p:spPr>
          </p:cxnSp>
          <p:cxnSp>
            <p:nvCxnSpPr>
              <p:cNvPr id="77843" name="AutoShape 32"/>
              <p:cNvCxnSpPr>
                <a:cxnSpLocks noChangeAspect="1" noChangeShapeType="1"/>
                <a:stCxn id="77839" idx="2"/>
              </p:cNvCxnSpPr>
              <p:nvPr/>
            </p:nvCxnSpPr>
            <p:spPr bwMode="auto">
              <a:xfrm rot="5400000" flipH="1" flipV="1">
                <a:off x="4118370" y="5547138"/>
                <a:ext cx="1000132" cy="50003"/>
              </a:xfrm>
              <a:prstGeom prst="straightConnector1">
                <a:avLst/>
              </a:prstGeom>
              <a:noFill/>
              <a:ln w="9525">
                <a:noFill/>
                <a:round/>
                <a:headEnd/>
                <a:tailEnd type="triangle" w="med" len="med"/>
              </a:ln>
            </p:spPr>
          </p:cxnSp>
          <p:pic>
            <p:nvPicPr>
              <p:cNvPr id="77844" name="Picture 34" descr="C:\Users\skys\AppData\Local\Microsoft\Windows\Temporary Internet Files\Content.IE5\TYO2Y7RY\MCj04403800000[1].png"/>
              <p:cNvPicPr>
                <a:picLocks noChangeAspect="1" noChangeArrowheads="1"/>
              </p:cNvPicPr>
              <p:nvPr/>
            </p:nvPicPr>
            <p:blipFill>
              <a:blip r:embed="rId3"/>
              <a:srcRect/>
              <a:stretch>
                <a:fillRect/>
              </a:stretch>
            </p:blipFill>
            <p:spPr bwMode="auto">
              <a:xfrm>
                <a:off x="3720069" y="2201881"/>
                <a:ext cx="1814496" cy="1814496"/>
              </a:xfrm>
              <a:prstGeom prst="rect">
                <a:avLst/>
              </a:prstGeom>
              <a:noFill/>
              <a:ln w="9525">
                <a:noFill/>
                <a:miter lim="800000"/>
                <a:headEnd/>
                <a:tailEnd/>
              </a:ln>
            </p:spPr>
          </p:pic>
          <p:pic>
            <p:nvPicPr>
              <p:cNvPr id="77845" name="Picture 38" descr="C:\Users\skys\AppData\Local\Microsoft\Windows\Temporary Internet Files\Content.IE5\EY08ANAY\MCj03264880000[1].wmf"/>
              <p:cNvPicPr>
                <a:picLocks noChangeAspect="1" noChangeArrowheads="1"/>
              </p:cNvPicPr>
              <p:nvPr/>
            </p:nvPicPr>
            <p:blipFill>
              <a:blip r:embed="rId4"/>
              <a:srcRect/>
              <a:stretch>
                <a:fillRect/>
              </a:stretch>
            </p:blipFill>
            <p:spPr bwMode="auto">
              <a:xfrm>
                <a:off x="1285852" y="2293372"/>
                <a:ext cx="1014390" cy="1018797"/>
              </a:xfrm>
              <a:prstGeom prst="rect">
                <a:avLst/>
              </a:prstGeom>
              <a:noFill/>
              <a:ln w="9525">
                <a:noFill/>
                <a:miter lim="800000"/>
                <a:headEnd/>
                <a:tailEnd/>
              </a:ln>
            </p:spPr>
          </p:pic>
          <p:pic>
            <p:nvPicPr>
              <p:cNvPr id="77846" name="Picture 39" descr="C:\Users\skys\AppData\Local\Microsoft\Windows\Temporary Internet Files\Content.IE5\0E2DELK8\MMj03652630000[1].gif"/>
              <p:cNvPicPr>
                <a:picLocks noChangeAspect="1" noChangeArrowheads="1" noCrop="1"/>
              </p:cNvPicPr>
              <p:nvPr/>
            </p:nvPicPr>
            <p:blipFill>
              <a:blip r:embed="rId5"/>
              <a:srcRect/>
              <a:stretch>
                <a:fillRect/>
              </a:stretch>
            </p:blipFill>
            <p:spPr bwMode="auto">
              <a:xfrm>
                <a:off x="6624654" y="3838580"/>
                <a:ext cx="1133475" cy="695325"/>
              </a:xfrm>
              <a:prstGeom prst="rect">
                <a:avLst/>
              </a:prstGeom>
              <a:noFill/>
              <a:ln w="9525">
                <a:noFill/>
                <a:miter lim="800000"/>
                <a:headEnd/>
                <a:tailEnd/>
              </a:ln>
            </p:spPr>
          </p:pic>
          <p:cxnSp>
            <p:nvCxnSpPr>
              <p:cNvPr id="77847" name="AutoShape 26"/>
              <p:cNvCxnSpPr>
                <a:cxnSpLocks noChangeShapeType="1"/>
              </p:cNvCxnSpPr>
              <p:nvPr/>
            </p:nvCxnSpPr>
            <p:spPr bwMode="auto">
              <a:xfrm>
                <a:off x="5534565" y="3109130"/>
                <a:ext cx="1090089" cy="1077113"/>
              </a:xfrm>
              <a:prstGeom prst="straightConnector1">
                <a:avLst/>
              </a:prstGeom>
              <a:noFill/>
              <a:ln w="9525">
                <a:solidFill>
                  <a:schemeClr val="tx1"/>
                </a:solidFill>
                <a:round/>
                <a:headEnd/>
                <a:tailEnd type="triangle" w="med" len="med"/>
              </a:ln>
            </p:spPr>
          </p:cxnSp>
          <p:pic>
            <p:nvPicPr>
              <p:cNvPr id="77848" name="Picture 39" descr="C:\Users\skys\AppData\Local\Microsoft\Windows\Temporary Internet Files\Content.IE5\0E2DELK8\MMj03652630000[1].gif"/>
              <p:cNvPicPr>
                <a:picLocks noChangeAspect="1" noChangeArrowheads="1" noCrop="1"/>
              </p:cNvPicPr>
              <p:nvPr/>
            </p:nvPicPr>
            <p:blipFill>
              <a:blip r:embed="rId5"/>
              <a:srcRect/>
              <a:stretch>
                <a:fillRect/>
              </a:stretch>
            </p:blipFill>
            <p:spPr bwMode="auto">
              <a:xfrm>
                <a:off x="6777054" y="3990980"/>
                <a:ext cx="1133475" cy="695325"/>
              </a:xfrm>
              <a:prstGeom prst="rect">
                <a:avLst/>
              </a:prstGeom>
              <a:noFill/>
              <a:ln w="9525">
                <a:noFill/>
                <a:miter lim="800000"/>
                <a:headEnd/>
                <a:tailEnd/>
              </a:ln>
            </p:spPr>
          </p:pic>
          <p:pic>
            <p:nvPicPr>
              <p:cNvPr id="77849" name="Picture 39" descr="C:\Users\skys\AppData\Local\Microsoft\Windows\Temporary Internet Files\Content.IE5\0E2DELK8\MMj03652630000[1].gif"/>
              <p:cNvPicPr>
                <a:picLocks noChangeAspect="1" noChangeArrowheads="1" noCrop="1"/>
              </p:cNvPicPr>
              <p:nvPr/>
            </p:nvPicPr>
            <p:blipFill>
              <a:blip r:embed="rId5"/>
              <a:srcRect/>
              <a:stretch>
                <a:fillRect/>
              </a:stretch>
            </p:blipFill>
            <p:spPr bwMode="auto">
              <a:xfrm>
                <a:off x="6929454" y="4143380"/>
                <a:ext cx="1133475" cy="695325"/>
              </a:xfrm>
              <a:prstGeom prst="rect">
                <a:avLst/>
              </a:prstGeom>
              <a:noFill/>
              <a:ln w="9525">
                <a:noFill/>
                <a:miter lim="800000"/>
                <a:headEnd/>
                <a:tailEnd/>
              </a:ln>
            </p:spPr>
          </p:pic>
          <p:sp>
            <p:nvSpPr>
              <p:cNvPr id="77850" name="TextBox 247"/>
              <p:cNvSpPr txBox="1">
                <a:spLocks noChangeAspect="1" noChangeArrowheads="1"/>
              </p:cNvSpPr>
              <p:nvPr/>
            </p:nvSpPr>
            <p:spPr bwMode="auto">
              <a:xfrm>
                <a:off x="6776439" y="4840386"/>
                <a:ext cx="1693888" cy="528981"/>
              </a:xfrm>
              <a:prstGeom prst="rect">
                <a:avLst/>
              </a:prstGeom>
              <a:noFill/>
              <a:ln w="9525">
                <a:noFill/>
                <a:miter lim="800000"/>
                <a:headEnd/>
                <a:tailEnd/>
              </a:ln>
            </p:spPr>
            <p:txBody>
              <a:bodyPr wrap="none" lIns="22641" tIns="11320" rIns="22641" bIns="11320">
                <a:spAutoFit/>
              </a:bodyPr>
              <a:lstStyle/>
              <a:p>
                <a:pPr defTabSz="957263"/>
                <a:r>
                  <a:rPr lang="en-GB" sz="1000">
                    <a:latin typeface="Calibri" pitchFamily="34" charset="0"/>
                  </a:rPr>
                  <a:t>Sellers (eg hackers, </a:t>
                </a:r>
              </a:p>
              <a:p>
                <a:pPr defTabSz="957263"/>
                <a:r>
                  <a:rPr lang="en-GB" sz="1000">
                    <a:latin typeface="Calibri" pitchFamily="34" charset="0"/>
                  </a:rPr>
                  <a:t>phishers)</a:t>
                </a:r>
                <a:endParaRPr lang="en-US" sz="1000">
                  <a:latin typeface="Calibri" pitchFamily="34" charset="0"/>
                </a:endParaRPr>
              </a:p>
            </p:txBody>
          </p:sp>
          <p:sp>
            <p:nvSpPr>
              <p:cNvPr id="77851" name="TextBox 251"/>
              <p:cNvSpPr txBox="1">
                <a:spLocks noChangeAspect="1" noChangeArrowheads="1"/>
              </p:cNvSpPr>
              <p:nvPr/>
            </p:nvSpPr>
            <p:spPr bwMode="auto">
              <a:xfrm>
                <a:off x="-218169" y="6011333"/>
                <a:ext cx="1660774" cy="282466"/>
              </a:xfrm>
              <a:prstGeom prst="rect">
                <a:avLst/>
              </a:prstGeom>
              <a:noFill/>
              <a:ln w="9525">
                <a:noFill/>
                <a:miter lim="800000"/>
                <a:headEnd/>
                <a:tailEnd/>
              </a:ln>
            </p:spPr>
            <p:txBody>
              <a:bodyPr wrap="none" lIns="22641" tIns="11320" rIns="22641" bIns="11320">
                <a:spAutoFit/>
              </a:bodyPr>
              <a:lstStyle/>
              <a:p>
                <a:pPr defTabSz="957263"/>
                <a:r>
                  <a:rPr lang="en-GB" sz="1000">
                    <a:latin typeface="Calibri" pitchFamily="34" charset="0"/>
                  </a:rPr>
                  <a:t>Buyers (eg carders)</a:t>
                </a:r>
                <a:endParaRPr lang="en-US" sz="1000">
                  <a:latin typeface="Calibri" pitchFamily="34" charset="0"/>
                </a:endParaRPr>
              </a:p>
            </p:txBody>
          </p:sp>
          <p:pic>
            <p:nvPicPr>
              <p:cNvPr id="77852" name="Picture 38" descr="C:\Users\skys\AppData\Local\Microsoft\Windows\Temporary Internet Files\Content.IE5\EY08ANAY\MCj03264880000[1].wmf"/>
              <p:cNvPicPr>
                <a:picLocks noChangeAspect="1" noChangeArrowheads="1"/>
              </p:cNvPicPr>
              <p:nvPr/>
            </p:nvPicPr>
            <p:blipFill>
              <a:blip r:embed="rId4"/>
              <a:srcRect/>
              <a:stretch>
                <a:fillRect/>
              </a:stretch>
            </p:blipFill>
            <p:spPr bwMode="auto">
              <a:xfrm>
                <a:off x="1438251" y="2445772"/>
                <a:ext cx="1014390" cy="1018797"/>
              </a:xfrm>
              <a:prstGeom prst="rect">
                <a:avLst/>
              </a:prstGeom>
              <a:noFill/>
              <a:ln w="9525">
                <a:noFill/>
                <a:miter lim="800000"/>
                <a:headEnd/>
                <a:tailEnd/>
              </a:ln>
            </p:spPr>
          </p:pic>
          <p:pic>
            <p:nvPicPr>
              <p:cNvPr id="77853" name="Picture 38" descr="C:\Users\skys\AppData\Local\Microsoft\Windows\Temporary Internet Files\Content.IE5\EY08ANAY\MCj03264880000[1].wmf"/>
              <p:cNvPicPr>
                <a:picLocks noChangeAspect="1" noChangeArrowheads="1"/>
              </p:cNvPicPr>
              <p:nvPr/>
            </p:nvPicPr>
            <p:blipFill>
              <a:blip r:embed="rId4"/>
              <a:srcRect/>
              <a:stretch>
                <a:fillRect/>
              </a:stretch>
            </p:blipFill>
            <p:spPr bwMode="auto">
              <a:xfrm>
                <a:off x="1590652" y="2598172"/>
                <a:ext cx="1014390" cy="1018797"/>
              </a:xfrm>
              <a:prstGeom prst="rect">
                <a:avLst/>
              </a:prstGeom>
              <a:noFill/>
              <a:ln w="9525">
                <a:noFill/>
                <a:miter lim="800000"/>
                <a:headEnd/>
                <a:tailEnd/>
              </a:ln>
            </p:spPr>
          </p:pic>
          <p:cxnSp>
            <p:nvCxnSpPr>
              <p:cNvPr id="77854" name="AutoShape 26"/>
              <p:cNvCxnSpPr>
                <a:cxnSpLocks noChangeShapeType="1"/>
              </p:cNvCxnSpPr>
              <p:nvPr/>
            </p:nvCxnSpPr>
            <p:spPr bwMode="auto">
              <a:xfrm rot="5400000">
                <a:off x="841482" y="3397928"/>
                <a:ext cx="1037325" cy="1475407"/>
              </a:xfrm>
              <a:prstGeom prst="straightConnector1">
                <a:avLst/>
              </a:prstGeom>
              <a:noFill/>
              <a:ln w="9525">
                <a:solidFill>
                  <a:schemeClr val="tx1"/>
                </a:solidFill>
                <a:round/>
                <a:headEnd/>
                <a:tailEnd type="triangle" w="med" len="med"/>
              </a:ln>
            </p:spPr>
          </p:cxnSp>
          <p:sp>
            <p:nvSpPr>
              <p:cNvPr id="77855" name="TextBox 255"/>
              <p:cNvSpPr txBox="1">
                <a:spLocks noChangeAspect="1" noChangeArrowheads="1"/>
              </p:cNvSpPr>
              <p:nvPr/>
            </p:nvSpPr>
            <p:spPr bwMode="auto">
              <a:xfrm>
                <a:off x="1697325" y="2182645"/>
                <a:ext cx="748876" cy="528980"/>
              </a:xfrm>
              <a:prstGeom prst="rect">
                <a:avLst/>
              </a:prstGeom>
              <a:noFill/>
              <a:ln w="9525">
                <a:noFill/>
                <a:miter lim="800000"/>
                <a:headEnd/>
                <a:tailEnd/>
              </a:ln>
            </p:spPr>
            <p:txBody>
              <a:bodyPr wrap="none" lIns="22641" tIns="11320" rIns="22641" bIns="11320">
                <a:spAutoFit/>
              </a:bodyPr>
              <a:lstStyle/>
              <a:p>
                <a:pPr defTabSz="957263"/>
                <a:r>
                  <a:rPr lang="en-GB" sz="1000">
                    <a:latin typeface="Calibri" pitchFamily="34" charset="0"/>
                  </a:rPr>
                  <a:t>Mules / </a:t>
                </a:r>
              </a:p>
              <a:p>
                <a:pPr defTabSz="957263"/>
                <a:r>
                  <a:rPr lang="en-GB" sz="1000">
                    <a:latin typeface="Calibri" pitchFamily="34" charset="0"/>
                  </a:rPr>
                  <a:t>Cashers</a:t>
                </a:r>
                <a:endParaRPr lang="en-US" sz="1000">
                  <a:latin typeface="Calibri" pitchFamily="34" charset="0"/>
                </a:endParaRPr>
              </a:p>
            </p:txBody>
          </p:sp>
          <p:sp>
            <p:nvSpPr>
              <p:cNvPr id="77856" name="TextBox 256"/>
              <p:cNvSpPr txBox="1">
                <a:spLocks noChangeAspect="1" noChangeArrowheads="1"/>
              </p:cNvSpPr>
              <p:nvPr/>
            </p:nvSpPr>
            <p:spPr bwMode="auto">
              <a:xfrm>
                <a:off x="5933317" y="3330481"/>
                <a:ext cx="517081" cy="282465"/>
              </a:xfrm>
              <a:prstGeom prst="rect">
                <a:avLst/>
              </a:prstGeom>
              <a:noFill/>
              <a:ln w="9525">
                <a:noFill/>
                <a:miter lim="800000"/>
                <a:headEnd/>
                <a:tailEnd/>
              </a:ln>
            </p:spPr>
            <p:txBody>
              <a:bodyPr wrap="none" lIns="22641" tIns="11320" rIns="22641" bIns="11320">
                <a:spAutoFit/>
              </a:bodyPr>
              <a:lstStyle/>
              <a:p>
                <a:pPr defTabSz="957263"/>
                <a:r>
                  <a:rPr lang="en-GB" sz="1000" b="1">
                    <a:latin typeface="Calibri" pitchFamily="34" charset="0"/>
                  </a:rPr>
                  <a:t>Scam</a:t>
                </a:r>
                <a:endParaRPr lang="en-US" sz="1000" b="1">
                  <a:latin typeface="Calibri" pitchFamily="34" charset="0"/>
                </a:endParaRPr>
              </a:p>
            </p:txBody>
          </p:sp>
          <p:sp>
            <p:nvSpPr>
              <p:cNvPr id="77857" name="TextBox 257"/>
              <p:cNvSpPr txBox="1">
                <a:spLocks noChangeAspect="1" noChangeArrowheads="1"/>
              </p:cNvSpPr>
              <p:nvPr/>
            </p:nvSpPr>
            <p:spPr bwMode="auto">
              <a:xfrm>
                <a:off x="5869637" y="4732536"/>
                <a:ext cx="371891" cy="282465"/>
              </a:xfrm>
              <a:prstGeom prst="rect">
                <a:avLst/>
              </a:prstGeom>
              <a:noFill/>
              <a:ln w="9525">
                <a:noFill/>
                <a:miter lim="800000"/>
                <a:headEnd/>
                <a:tailEnd/>
              </a:ln>
            </p:spPr>
            <p:txBody>
              <a:bodyPr wrap="none" lIns="22641" tIns="11320" rIns="22641" bIns="11320">
                <a:spAutoFit/>
              </a:bodyPr>
              <a:lstStyle/>
              <a:p>
                <a:pPr defTabSz="957263"/>
                <a:r>
                  <a:rPr lang="en-GB" sz="1000" b="1">
                    <a:latin typeface="Calibri" pitchFamily="34" charset="0"/>
                  </a:rPr>
                  <a:t>Sell</a:t>
                </a:r>
                <a:endParaRPr lang="en-US" sz="1000" b="1">
                  <a:latin typeface="Calibri" pitchFamily="34" charset="0"/>
                </a:endParaRPr>
              </a:p>
            </p:txBody>
          </p:sp>
          <p:sp>
            <p:nvSpPr>
              <p:cNvPr id="77858" name="TextBox 258"/>
              <p:cNvSpPr txBox="1">
                <a:spLocks noChangeAspect="1" noChangeArrowheads="1"/>
              </p:cNvSpPr>
              <p:nvPr/>
            </p:nvSpPr>
            <p:spPr bwMode="auto">
              <a:xfrm>
                <a:off x="2843564" y="2935030"/>
                <a:ext cx="662272" cy="282465"/>
              </a:xfrm>
              <a:prstGeom prst="rect">
                <a:avLst/>
              </a:prstGeom>
              <a:noFill/>
              <a:ln w="9525">
                <a:noFill/>
                <a:miter lim="800000"/>
                <a:headEnd/>
                <a:tailEnd/>
              </a:ln>
            </p:spPr>
            <p:txBody>
              <a:bodyPr wrap="none" lIns="22641" tIns="11320" rIns="22641" bIns="11320">
                <a:spAutoFit/>
              </a:bodyPr>
              <a:lstStyle/>
              <a:p>
                <a:pPr defTabSz="957263"/>
                <a:r>
                  <a:rPr lang="en-GB" sz="1000" b="1">
                    <a:latin typeface="Calibri" pitchFamily="34" charset="0"/>
                  </a:rPr>
                  <a:t>Extract</a:t>
                </a:r>
                <a:endParaRPr lang="en-US" sz="1000" b="1">
                  <a:latin typeface="Calibri" pitchFamily="34" charset="0"/>
                </a:endParaRPr>
              </a:p>
            </p:txBody>
          </p:sp>
          <p:sp>
            <p:nvSpPr>
              <p:cNvPr id="77859" name="TextBox 259"/>
              <p:cNvSpPr txBox="1">
                <a:spLocks noChangeAspect="1" noChangeArrowheads="1"/>
              </p:cNvSpPr>
              <p:nvPr/>
            </p:nvSpPr>
            <p:spPr bwMode="auto">
              <a:xfrm>
                <a:off x="754861" y="3833783"/>
                <a:ext cx="766707" cy="282465"/>
              </a:xfrm>
              <a:prstGeom prst="rect">
                <a:avLst/>
              </a:prstGeom>
              <a:noFill/>
              <a:ln w="9525">
                <a:noFill/>
                <a:miter lim="800000"/>
                <a:headEnd/>
                <a:tailEnd/>
              </a:ln>
            </p:spPr>
            <p:txBody>
              <a:bodyPr wrap="none" lIns="22641" tIns="11320" rIns="22641" bIns="11320">
                <a:spAutoFit/>
              </a:bodyPr>
              <a:lstStyle/>
              <a:p>
                <a:pPr defTabSz="957263"/>
                <a:r>
                  <a:rPr lang="en-GB" sz="1000" b="1">
                    <a:latin typeface="Calibri" pitchFamily="34" charset="0"/>
                  </a:rPr>
                  <a:t>Payback</a:t>
                </a:r>
                <a:endParaRPr lang="en-US" sz="1000" b="1">
                  <a:latin typeface="Calibri" pitchFamily="34" charset="0"/>
                </a:endParaRPr>
              </a:p>
            </p:txBody>
          </p:sp>
        </p:grpSp>
        <p:pic>
          <p:nvPicPr>
            <p:cNvPr id="77836" name="Picture 4" descr="entrust1"/>
            <p:cNvPicPr>
              <a:picLocks noChangeAspect="1" noChangeArrowheads="1"/>
            </p:cNvPicPr>
            <p:nvPr/>
          </p:nvPicPr>
          <p:blipFill>
            <a:blip r:embed="rId6"/>
            <a:srcRect/>
            <a:stretch>
              <a:fillRect/>
            </a:stretch>
          </p:blipFill>
          <p:spPr bwMode="auto">
            <a:xfrm>
              <a:off x="25617790" y="9583986"/>
              <a:ext cx="2013805" cy="2143141"/>
            </a:xfrm>
            <a:prstGeom prst="rect">
              <a:avLst/>
            </a:prstGeom>
            <a:noFill/>
            <a:ln w="9525">
              <a:noFill/>
              <a:miter lim="800000"/>
              <a:headEnd/>
              <a:tailEnd/>
            </a:ln>
          </p:spPr>
        </p:pic>
        <p:sp>
          <p:nvSpPr>
            <p:cNvPr id="77837" name="TextBox 265"/>
            <p:cNvSpPr txBox="1">
              <a:spLocks noChangeAspect="1" noChangeArrowheads="1"/>
            </p:cNvSpPr>
            <p:nvPr/>
          </p:nvSpPr>
          <p:spPr bwMode="auto">
            <a:xfrm>
              <a:off x="28809575" y="10200451"/>
              <a:ext cx="1102987" cy="529132"/>
            </a:xfrm>
            <a:prstGeom prst="rect">
              <a:avLst/>
            </a:prstGeom>
            <a:noFill/>
            <a:ln w="9525">
              <a:noFill/>
              <a:miter lim="800000"/>
              <a:headEnd/>
              <a:tailEnd/>
            </a:ln>
          </p:spPr>
          <p:txBody>
            <a:bodyPr wrap="none" lIns="22641" tIns="11320" rIns="22641" bIns="11320">
              <a:spAutoFit/>
            </a:bodyPr>
            <a:lstStyle/>
            <a:p>
              <a:pPr algn="ctr" defTabSz="957263"/>
              <a:r>
                <a:rPr lang="en-GB" sz="1000">
                  <a:solidFill>
                    <a:srgbClr val="558ED5"/>
                  </a:solidFill>
                  <a:latin typeface="Calibri" pitchFamily="34" charset="0"/>
                </a:rPr>
                <a:t>Mule</a:t>
              </a:r>
              <a:br>
                <a:rPr lang="en-GB" sz="1000">
                  <a:solidFill>
                    <a:srgbClr val="558ED5"/>
                  </a:solidFill>
                  <a:latin typeface="Calibri" pitchFamily="34" charset="0"/>
                </a:rPr>
              </a:br>
              <a:r>
                <a:rPr lang="en-GB" sz="1000">
                  <a:solidFill>
                    <a:srgbClr val="558ED5"/>
                  </a:solidFill>
                  <a:latin typeface="Calibri" pitchFamily="34" charset="0"/>
                </a:rPr>
                <a:t>Recruitment</a:t>
              </a:r>
              <a:endParaRPr lang="en-US" sz="1000">
                <a:solidFill>
                  <a:srgbClr val="558ED5"/>
                </a:solidFill>
                <a:latin typeface="Calibri" pitchFamily="34" charset="0"/>
              </a:endParaRPr>
            </a:p>
          </p:txBody>
        </p:sp>
        <p:cxnSp>
          <p:nvCxnSpPr>
            <p:cNvPr id="44" name="Straight Arrow Connector 43"/>
            <p:cNvCxnSpPr>
              <a:stCxn id="42" idx="3"/>
              <a:endCxn id="59" idx="1"/>
            </p:cNvCxnSpPr>
            <p:nvPr/>
          </p:nvCxnSpPr>
          <p:spPr>
            <a:xfrm flipV="1">
              <a:off x="27632717" y="10652520"/>
              <a:ext cx="3329339" cy="2569"/>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77830" name="Picture 65" descr="F-Secure Dmitry Golubov.jpg"/>
          <p:cNvPicPr>
            <a:picLocks noChangeAspect="1"/>
          </p:cNvPicPr>
          <p:nvPr/>
        </p:nvPicPr>
        <p:blipFill>
          <a:blip r:embed="rId7">
            <a:lum bright="20000"/>
          </a:blip>
          <a:srcRect l="27380" t="3069" r="44360" b="57761"/>
          <a:stretch>
            <a:fillRect/>
          </a:stretch>
        </p:blipFill>
        <p:spPr bwMode="auto">
          <a:xfrm>
            <a:off x="3086100" y="3041650"/>
            <a:ext cx="819150" cy="842963"/>
          </a:xfrm>
          <a:prstGeom prst="rect">
            <a:avLst/>
          </a:prstGeom>
          <a:noFill/>
          <a:ln w="9525">
            <a:noFill/>
            <a:miter lim="800000"/>
            <a:headEnd/>
            <a:tailEnd/>
          </a:ln>
        </p:spPr>
      </p:pic>
      <p:pic>
        <p:nvPicPr>
          <p:cNvPr id="77831" name="Picture 66" descr="credit-visa-mastercard.png"/>
          <p:cNvPicPr>
            <a:picLocks noChangeAspect="1"/>
          </p:cNvPicPr>
          <p:nvPr/>
        </p:nvPicPr>
        <p:blipFill>
          <a:blip r:embed="rId8"/>
          <a:srcRect/>
          <a:stretch>
            <a:fillRect/>
          </a:stretch>
        </p:blipFill>
        <p:spPr bwMode="auto">
          <a:xfrm>
            <a:off x="5505450" y="3148013"/>
            <a:ext cx="936625" cy="708025"/>
          </a:xfrm>
          <a:prstGeom prst="rect">
            <a:avLst/>
          </a:prstGeom>
          <a:noFill/>
          <a:ln w="9525">
            <a:noFill/>
            <a:miter lim="800000"/>
            <a:headEnd/>
            <a:tailEnd/>
          </a:ln>
        </p:spPr>
      </p:pic>
      <p:cxnSp>
        <p:nvCxnSpPr>
          <p:cNvPr id="77832" name="AutoShape 26"/>
          <p:cNvCxnSpPr>
            <a:cxnSpLocks noChangeShapeType="1"/>
          </p:cNvCxnSpPr>
          <p:nvPr/>
        </p:nvCxnSpPr>
        <p:spPr bwMode="auto">
          <a:xfrm rot="10800000">
            <a:off x="4740275" y="2252663"/>
            <a:ext cx="695325" cy="1587"/>
          </a:xfrm>
          <a:prstGeom prst="straightConnector1">
            <a:avLst/>
          </a:prstGeom>
          <a:noFill/>
          <a:ln w="9525">
            <a:solidFill>
              <a:schemeClr val="tx1"/>
            </a:solidFill>
            <a:round/>
            <a:headEnd/>
            <a:tailEnd type="triangle" w="med" len="med"/>
          </a:ln>
        </p:spPr>
      </p:cxnSp>
      <p:sp>
        <p:nvSpPr>
          <p:cNvPr id="77833" name="TextBox 257"/>
          <p:cNvSpPr txBox="1">
            <a:spLocks noChangeAspect="1" noChangeArrowheads="1"/>
          </p:cNvSpPr>
          <p:nvPr/>
        </p:nvSpPr>
        <p:spPr bwMode="auto">
          <a:xfrm>
            <a:off x="4498975" y="3317875"/>
            <a:ext cx="244475" cy="174625"/>
          </a:xfrm>
          <a:prstGeom prst="rect">
            <a:avLst/>
          </a:prstGeom>
          <a:noFill/>
          <a:ln w="9525">
            <a:noFill/>
            <a:miter lim="800000"/>
            <a:headEnd/>
            <a:tailEnd/>
          </a:ln>
        </p:spPr>
        <p:txBody>
          <a:bodyPr wrap="none" lIns="22641" tIns="11320" rIns="22641" bIns="11320">
            <a:spAutoFit/>
          </a:bodyPr>
          <a:lstStyle/>
          <a:p>
            <a:pPr defTabSz="957263"/>
            <a:r>
              <a:rPr lang="en-GB" sz="1000" b="1">
                <a:latin typeface="Calibri" pitchFamily="34" charset="0"/>
              </a:rPr>
              <a:t>Buy</a:t>
            </a:r>
            <a:endParaRPr lang="en-US" sz="1000" b="1">
              <a:latin typeface="Calibri" pitchFamily="34" charset="0"/>
            </a:endParaRPr>
          </a:p>
        </p:txBody>
      </p:sp>
      <p:sp>
        <p:nvSpPr>
          <p:cNvPr id="77834" name="Text Box 38"/>
          <p:cNvSpPr txBox="1">
            <a:spLocks noChangeArrowheads="1"/>
          </p:cNvSpPr>
          <p:nvPr/>
        </p:nvSpPr>
        <p:spPr bwMode="auto">
          <a:xfrm>
            <a:off x="260350" y="4191000"/>
            <a:ext cx="6402388" cy="701675"/>
          </a:xfrm>
          <a:prstGeom prst="rect">
            <a:avLst/>
          </a:prstGeom>
          <a:noFill/>
          <a:ln w="9525">
            <a:noFill/>
            <a:miter lim="800000"/>
            <a:headEnd/>
            <a:tailEnd/>
          </a:ln>
        </p:spPr>
        <p:txBody>
          <a:bodyPr wrap="none">
            <a:spAutoFit/>
          </a:bodyPr>
          <a:lstStyle/>
          <a:p>
            <a:r>
              <a:rPr lang="en-GB" sz="2000">
                <a:solidFill>
                  <a:srgbClr val="000099"/>
                </a:solidFill>
              </a:rPr>
              <a:t>But, what are the actual impacts and Consequences of </a:t>
            </a:r>
          </a:p>
          <a:p>
            <a:r>
              <a:rPr lang="en-GB" sz="2000">
                <a:solidFill>
                  <a:srgbClr val="000099"/>
                </a:solidFill>
              </a:rPr>
              <a:t>these Disruption?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174625" y="2581275"/>
            <a:ext cx="7854950" cy="809625"/>
          </a:xfrm>
          <a:prstGeom prst="rect">
            <a:avLst/>
          </a:prstGeom>
          <a:solidFill>
            <a:srgbClr val="000080"/>
          </a:solidFill>
          <a:ln w="9525">
            <a:noFill/>
            <a:miter lim="800000"/>
            <a:headEnd/>
            <a:tailEnd/>
          </a:ln>
        </p:spPr>
        <p:txBody>
          <a:bodyPr wrap="none" anchor="ctr"/>
          <a:lstStyle/>
          <a:p>
            <a:endParaRPr lang="en-GB"/>
          </a:p>
        </p:txBody>
      </p:sp>
      <p:sp>
        <p:nvSpPr>
          <p:cNvPr id="79874"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79875" name="Text Placeholder 19"/>
          <p:cNvSpPr>
            <a:spLocks noGrp="1"/>
          </p:cNvSpPr>
          <p:nvPr>
            <p:ph type="body" sz="quarter" idx="4294967295"/>
          </p:nvPr>
        </p:nvSpPr>
        <p:spPr>
          <a:xfrm>
            <a:off x="265113" y="1038225"/>
            <a:ext cx="7662862" cy="3665538"/>
          </a:xfrm>
        </p:spPr>
        <p:txBody>
          <a:bodyPr/>
          <a:lstStyle/>
          <a:p>
            <a:pPr eaLnBrk="1" hangingPunct="1">
              <a:lnSpc>
                <a:spcPct val="100000"/>
              </a:lnSpc>
              <a:buFontTx/>
              <a:buChar char="•"/>
            </a:pPr>
            <a:r>
              <a:rPr lang="en-US" sz="1800" smtClean="0">
                <a:solidFill>
                  <a:srgbClr val="000099"/>
                </a:solidFill>
              </a:rPr>
              <a:t>Emerging Trends Affecting the Information Society</a:t>
            </a:r>
          </a:p>
          <a:p>
            <a:pPr eaLnBrk="1" hangingPunct="1">
              <a:lnSpc>
                <a:spcPct val="50000"/>
              </a:lnSpc>
              <a:buFontTx/>
              <a:buNone/>
            </a:pPr>
            <a:r>
              <a:rPr lang="en-US" sz="1800" smtClean="0">
                <a:solidFill>
                  <a:srgbClr val="000099"/>
                </a:solidFill>
              </a:rPr>
              <a:t>   - Opportunities and Security &amp; Privacy Threats</a:t>
            </a:r>
          </a:p>
          <a:p>
            <a:pPr eaLnBrk="1" hangingPunct="1">
              <a:lnSpc>
                <a:spcPct val="60000"/>
              </a:lnSpc>
              <a:buFontTx/>
              <a:buNone/>
            </a:pPr>
            <a:r>
              <a:rPr lang="en-US" sz="1800" smtClean="0">
                <a:solidFill>
                  <a:srgbClr val="000099"/>
                </a:solidFill>
              </a:rPr>
              <a:t> </a:t>
            </a:r>
          </a:p>
          <a:p>
            <a:pPr eaLnBrk="1" hangingPunct="1">
              <a:lnSpc>
                <a:spcPct val="100000"/>
              </a:lnSpc>
              <a:buFontTx/>
              <a:buChar char="•"/>
            </a:pPr>
            <a:r>
              <a:rPr lang="en-US" sz="1800" smtClean="0">
                <a:solidFill>
                  <a:srgbClr val="000099"/>
                </a:solidFill>
              </a:rPr>
              <a:t>Organised Cybercrime and its Ecosystem</a:t>
            </a:r>
          </a:p>
          <a:p>
            <a:pPr eaLnBrk="1" hangingPunct="1">
              <a:lnSpc>
                <a:spcPct val="80000"/>
              </a:lnSpc>
              <a:buFontTx/>
              <a:buChar char="•"/>
            </a:pPr>
            <a:endParaRPr lang="en-US" sz="1800" smtClean="0">
              <a:solidFill>
                <a:srgbClr val="000099"/>
              </a:solidFill>
            </a:endParaRPr>
          </a:p>
          <a:p>
            <a:pPr eaLnBrk="1" hangingPunct="1">
              <a:lnSpc>
                <a:spcPct val="100000"/>
              </a:lnSpc>
              <a:buFontTx/>
              <a:buChar char="•"/>
            </a:pPr>
            <a:r>
              <a:rPr lang="en-US" sz="1800" smtClean="0">
                <a:solidFill>
                  <a:schemeClr val="bg1"/>
                </a:solidFill>
              </a:rPr>
              <a:t>Needs and Requirements</a:t>
            </a:r>
          </a:p>
          <a:p>
            <a:pPr eaLnBrk="1" hangingPunct="1">
              <a:lnSpc>
                <a:spcPct val="90000"/>
              </a:lnSpc>
              <a:buFontTx/>
              <a:buChar char="•"/>
            </a:pPr>
            <a:endParaRPr lang="en-US" sz="1800" smtClean="0">
              <a:solidFill>
                <a:schemeClr val="bg1"/>
              </a:solidFill>
            </a:endParaRPr>
          </a:p>
          <a:p>
            <a:pPr eaLnBrk="1" hangingPunct="1">
              <a:lnSpc>
                <a:spcPct val="100000"/>
              </a:lnSpc>
              <a:buFontTx/>
              <a:buChar char="•"/>
            </a:pPr>
            <a:r>
              <a:rPr lang="en-US" sz="1800" smtClean="0">
                <a:solidFill>
                  <a:srgbClr val="000099"/>
                </a:solidFill>
              </a:rPr>
              <a:t>R&amp;D Work done in this Area by HP Labs</a:t>
            </a:r>
            <a:r>
              <a:rPr lang="en-US" sz="1800" smtClean="0"/>
              <a:t> </a:t>
            </a:r>
          </a:p>
          <a:p>
            <a:pPr eaLnBrk="1" hangingPunct="1">
              <a:lnSpc>
                <a:spcPct val="100000"/>
              </a:lnSpc>
              <a:buFontTx/>
              <a:buChar char="•"/>
            </a:pPr>
            <a:endParaRPr lang="en-US" sz="1800" smtClean="0"/>
          </a:p>
          <a:p>
            <a:pPr eaLnBrk="1" hangingPunct="1">
              <a:lnSpc>
                <a:spcPct val="100000"/>
              </a:lnSpc>
              <a:buFontTx/>
              <a:buChar char="•"/>
            </a:pPr>
            <a:r>
              <a:rPr lang="en-US" sz="1800" smtClean="0">
                <a:solidFill>
                  <a:srgbClr val="000099"/>
                </a:solidFill>
              </a:rPr>
              <a:t>Conclusions</a:t>
            </a:r>
          </a:p>
          <a:p>
            <a:pPr eaLnBrk="1" hangingPunct="1">
              <a:lnSpc>
                <a:spcPct val="100000"/>
              </a:lnSpc>
            </a:pPr>
            <a:endParaRPr lang="en-US" sz="1800" smtClean="0">
              <a:solidFill>
                <a:srgbClr val="000099"/>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6"/>
          <p:cNvSpPr>
            <a:spLocks noGrp="1"/>
          </p:cNvSpPr>
          <p:nvPr>
            <p:ph type="title"/>
          </p:nvPr>
        </p:nvSpPr>
        <p:spPr bwMode="auto">
          <a:xfrm>
            <a:off x="234950" y="287338"/>
            <a:ext cx="8375650" cy="857250"/>
          </a:xfrm>
        </p:spPr>
        <p:txBody>
          <a:bodyPr wrap="square" numCol="1" compatLnSpc="1">
            <a:prstTxWarp prst="textNoShape">
              <a:avLst/>
            </a:prstTxWarp>
          </a:bodyPr>
          <a:lstStyle/>
          <a:p>
            <a:pPr fontAlgn="base">
              <a:spcAft>
                <a:spcPct val="0"/>
              </a:spcAft>
            </a:pPr>
            <a:r>
              <a:rPr cap="none" smtClean="0"/>
              <a:t>Needs and Requirements</a:t>
            </a:r>
          </a:p>
        </p:txBody>
      </p:sp>
      <p:sp>
        <p:nvSpPr>
          <p:cNvPr id="80898" name="Text Placeholder 71"/>
          <p:cNvSpPr>
            <a:spLocks noGrp="1"/>
          </p:cNvSpPr>
          <p:nvPr>
            <p:ph type="body" sz="quarter" idx="10"/>
          </p:nvPr>
        </p:nvSpPr>
        <p:spPr>
          <a:xfrm>
            <a:off x="255588" y="1000125"/>
            <a:ext cx="7662862" cy="3319463"/>
          </a:xfrm>
        </p:spPr>
        <p:txBody>
          <a:bodyPr/>
          <a:lstStyle/>
          <a:p>
            <a:pPr eaLnBrk="1" hangingPunct="1"/>
            <a:r>
              <a:rPr lang="en-US" sz="2400" smtClean="0">
                <a:solidFill>
                  <a:srgbClr val="000099"/>
                </a:solidFill>
              </a:rPr>
              <a:t>People:</a:t>
            </a:r>
          </a:p>
          <a:p>
            <a:pPr lvl="1" eaLnBrk="1" hangingPunct="1">
              <a:buFont typeface="Arial" charset="0"/>
              <a:buChar char="•"/>
            </a:pPr>
            <a:r>
              <a:rPr lang="en-US" sz="1800" smtClean="0"/>
              <a:t>Assurance about (Cloud) Services’ Practices</a:t>
            </a:r>
          </a:p>
          <a:p>
            <a:pPr lvl="1" eaLnBrk="1" hangingPunct="1">
              <a:buFont typeface="Arial" charset="0"/>
              <a:buChar char="•"/>
            </a:pPr>
            <a:r>
              <a:rPr lang="en-US" sz="1800" smtClean="0"/>
              <a:t>Privacy and more Control on PII Data</a:t>
            </a:r>
          </a:p>
          <a:p>
            <a:pPr lvl="1" eaLnBrk="1" hangingPunct="1">
              <a:buFont typeface="Arial" charset="0"/>
              <a:buChar char="•"/>
            </a:pPr>
            <a:r>
              <a:rPr lang="en-US" sz="1800" smtClean="0"/>
              <a:t>Transparency</a:t>
            </a:r>
          </a:p>
          <a:p>
            <a:pPr eaLnBrk="1" hangingPunct="1"/>
            <a:r>
              <a:rPr lang="en-US" sz="2400" smtClean="0">
                <a:solidFill>
                  <a:srgbClr val="000099"/>
                </a:solidFill>
              </a:rPr>
              <a:t>Organisations:</a:t>
            </a:r>
            <a:r>
              <a:rPr lang="en-US" sz="2400" smtClean="0"/>
              <a:t> </a:t>
            </a:r>
          </a:p>
          <a:p>
            <a:pPr lvl="1" eaLnBrk="1" hangingPunct="1">
              <a:buFont typeface="Arial" charset="0"/>
              <a:buChar char="•"/>
            </a:pPr>
            <a:r>
              <a:rPr lang="en-US" sz="1800" smtClean="0"/>
              <a:t>Assurance about (Cloud) Services’ Practices</a:t>
            </a:r>
          </a:p>
          <a:p>
            <a:pPr lvl="1" eaLnBrk="1" hangingPunct="1">
              <a:buFont typeface="Arial" charset="0"/>
              <a:buChar char="•"/>
            </a:pPr>
            <a:r>
              <a:rPr lang="en-US" sz="1800" smtClean="0"/>
              <a:t>More Control and Trust on their IT Infrastructure, Devices and Data</a:t>
            </a:r>
          </a:p>
          <a:p>
            <a:pPr lvl="1" eaLnBrk="1" hangingPunct="1">
              <a:buFont typeface="Arial" charset="0"/>
              <a:buChar char="•"/>
            </a:pPr>
            <a:r>
              <a:rPr lang="en-US" sz="1800" smtClean="0"/>
              <a:t>Better understanding of the Impact of Choices and Changes in terms of </a:t>
            </a:r>
          </a:p>
          <a:p>
            <a:pPr lvl="1" eaLnBrk="1" hangingPunct="1">
              <a:lnSpc>
                <a:spcPct val="90000"/>
              </a:lnSpc>
              <a:buFont typeface="Arial" charset="0"/>
              <a:buNone/>
            </a:pPr>
            <a:r>
              <a:rPr lang="en-US" sz="1800" smtClean="0"/>
              <a:t>  Costs, Security Risks, Productivity …</a:t>
            </a:r>
          </a:p>
          <a:p>
            <a:pPr lvl="1" eaLnBrk="1" hangingPunct="1">
              <a:buFont typeface="Arial" charset="0"/>
              <a:buChar char="•"/>
            </a:pPr>
            <a:endParaRPr lang="en-US" sz="18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Oval 26"/>
          <p:cNvSpPr>
            <a:spLocks noChangeArrowheads="1"/>
          </p:cNvSpPr>
          <p:nvPr/>
        </p:nvSpPr>
        <p:spPr bwMode="auto">
          <a:xfrm rot="-2620665">
            <a:off x="3146425" y="1627188"/>
            <a:ext cx="6002338" cy="2511425"/>
          </a:xfrm>
          <a:prstGeom prst="ellipse">
            <a:avLst/>
          </a:prstGeom>
          <a:solidFill>
            <a:srgbClr val="FF0000">
              <a:alpha val="20000"/>
            </a:srgbClr>
          </a:solidFill>
          <a:ln w="9525">
            <a:solidFill>
              <a:schemeClr val="tx1"/>
            </a:solidFill>
            <a:round/>
            <a:headEnd/>
            <a:tailEnd/>
          </a:ln>
        </p:spPr>
        <p:txBody>
          <a:bodyPr wrap="none" anchor="ctr"/>
          <a:lstStyle/>
          <a:p>
            <a:pPr algn="ctr"/>
            <a:endParaRPr lang="en-GB"/>
          </a:p>
        </p:txBody>
      </p:sp>
      <p:sp>
        <p:nvSpPr>
          <p:cNvPr id="43010" name="Rectangle 2"/>
          <p:cNvSpPr>
            <a:spLocks noGrp="1"/>
          </p:cNvSpPr>
          <p:nvPr>
            <p:ph type="title" idx="4294967295"/>
          </p:nvPr>
        </p:nvSpPr>
        <p:spPr bwMode="auto">
          <a:xfrm>
            <a:off x="112713" y="179388"/>
            <a:ext cx="8375650" cy="857250"/>
          </a:xfrm>
          <a:noFill/>
        </p:spPr>
        <p:txBody>
          <a:bodyPr wrap="square" numCol="1" compatLnSpc="1">
            <a:prstTxWarp prst="textNoShape">
              <a:avLst/>
            </a:prstTxWarp>
          </a:bodyPr>
          <a:lstStyle/>
          <a:p>
            <a:r>
              <a:rPr lang="en-GB" cap="none" smtClean="0"/>
              <a:t>Complex Information Society</a:t>
            </a:r>
          </a:p>
        </p:txBody>
      </p:sp>
      <p:sp>
        <p:nvSpPr>
          <p:cNvPr id="128004" name="Oval 4"/>
          <p:cNvSpPr>
            <a:spLocks noChangeArrowheads="1"/>
          </p:cNvSpPr>
          <p:nvPr/>
        </p:nvSpPr>
        <p:spPr bwMode="auto">
          <a:xfrm>
            <a:off x="4810125" y="933450"/>
            <a:ext cx="1636713" cy="827088"/>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t>Organisation</a:t>
            </a:r>
          </a:p>
        </p:txBody>
      </p:sp>
      <p:sp>
        <p:nvSpPr>
          <p:cNvPr id="128008" name="Oval 8"/>
          <p:cNvSpPr>
            <a:spLocks noChangeArrowheads="1"/>
          </p:cNvSpPr>
          <p:nvPr/>
        </p:nvSpPr>
        <p:spPr bwMode="auto">
          <a:xfrm>
            <a:off x="3697288" y="1806575"/>
            <a:ext cx="1636712" cy="827088"/>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t>Organisation</a:t>
            </a:r>
          </a:p>
        </p:txBody>
      </p:sp>
      <p:sp>
        <p:nvSpPr>
          <p:cNvPr id="128009" name="Oval 9"/>
          <p:cNvSpPr>
            <a:spLocks noChangeArrowheads="1"/>
          </p:cNvSpPr>
          <p:nvPr/>
        </p:nvSpPr>
        <p:spPr bwMode="auto">
          <a:xfrm>
            <a:off x="5465763" y="2544763"/>
            <a:ext cx="1636712" cy="827087"/>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t>Organisation</a:t>
            </a:r>
          </a:p>
        </p:txBody>
      </p:sp>
      <p:sp>
        <p:nvSpPr>
          <p:cNvPr id="128010" name="Rectangle 10"/>
          <p:cNvSpPr>
            <a:spLocks noChangeArrowheads="1"/>
          </p:cNvSpPr>
          <p:nvPr/>
        </p:nvSpPr>
        <p:spPr bwMode="auto">
          <a:xfrm>
            <a:off x="7080250" y="887413"/>
            <a:ext cx="1236663" cy="827087"/>
          </a:xfrm>
          <a:prstGeom prst="rect">
            <a:avLst/>
          </a:prstGeom>
          <a:solidFill>
            <a:srgbClr val="CC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8011" name="Rectangle 11"/>
          <p:cNvSpPr>
            <a:spLocks noChangeArrowheads="1"/>
          </p:cNvSpPr>
          <p:nvPr/>
        </p:nvSpPr>
        <p:spPr bwMode="auto">
          <a:xfrm>
            <a:off x="7234238" y="1041400"/>
            <a:ext cx="1236662" cy="827088"/>
          </a:xfrm>
          <a:prstGeom prst="rect">
            <a:avLst/>
          </a:prstGeom>
          <a:solidFill>
            <a:srgbClr val="CC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8012" name="Rectangle 12"/>
          <p:cNvSpPr>
            <a:spLocks noChangeArrowheads="1"/>
          </p:cNvSpPr>
          <p:nvPr/>
        </p:nvSpPr>
        <p:spPr bwMode="auto">
          <a:xfrm>
            <a:off x="7388225" y="1195388"/>
            <a:ext cx="1236663" cy="827087"/>
          </a:xfrm>
          <a:prstGeom prst="rect">
            <a:avLst/>
          </a:prstGeom>
          <a:solidFill>
            <a:srgbClr val="CC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sz="1600"/>
              <a:t>Government</a:t>
            </a:r>
          </a:p>
          <a:p>
            <a:pPr algn="ctr">
              <a:defRPr/>
            </a:pPr>
            <a:r>
              <a:rPr lang="en-GB" sz="1600"/>
              <a:t>Agency</a:t>
            </a:r>
          </a:p>
        </p:txBody>
      </p:sp>
      <p:pic>
        <p:nvPicPr>
          <p:cNvPr id="43017" name="Picture 14" descr="j0292020"/>
          <p:cNvPicPr>
            <a:picLocks noChangeAspect="1" noChangeArrowheads="1"/>
          </p:cNvPicPr>
          <p:nvPr/>
        </p:nvPicPr>
        <p:blipFill>
          <a:blip r:embed="rId2"/>
          <a:srcRect/>
          <a:stretch>
            <a:fillRect/>
          </a:stretch>
        </p:blipFill>
        <p:spPr bwMode="auto">
          <a:xfrm>
            <a:off x="3709988" y="3543300"/>
            <a:ext cx="679450" cy="644525"/>
          </a:xfrm>
          <a:prstGeom prst="rect">
            <a:avLst/>
          </a:prstGeom>
          <a:noFill/>
          <a:ln w="9525">
            <a:noFill/>
            <a:miter lim="800000"/>
            <a:headEnd/>
            <a:tailEnd/>
          </a:ln>
        </p:spPr>
      </p:pic>
      <p:pic>
        <p:nvPicPr>
          <p:cNvPr id="43018" name="Picture 15" descr="j0292020"/>
          <p:cNvPicPr>
            <a:picLocks noChangeAspect="1" noChangeArrowheads="1"/>
          </p:cNvPicPr>
          <p:nvPr/>
        </p:nvPicPr>
        <p:blipFill>
          <a:blip r:embed="rId2"/>
          <a:srcRect/>
          <a:stretch>
            <a:fillRect/>
          </a:stretch>
        </p:blipFill>
        <p:spPr bwMode="auto">
          <a:xfrm>
            <a:off x="4352925" y="3559175"/>
            <a:ext cx="679450" cy="644525"/>
          </a:xfrm>
          <a:prstGeom prst="rect">
            <a:avLst/>
          </a:prstGeom>
          <a:noFill/>
          <a:ln w="9525">
            <a:noFill/>
            <a:miter lim="800000"/>
            <a:headEnd/>
            <a:tailEnd/>
          </a:ln>
        </p:spPr>
      </p:pic>
      <p:pic>
        <p:nvPicPr>
          <p:cNvPr id="43019" name="Picture 16" descr="j0292020"/>
          <p:cNvPicPr>
            <a:picLocks noChangeAspect="1" noChangeArrowheads="1"/>
          </p:cNvPicPr>
          <p:nvPr/>
        </p:nvPicPr>
        <p:blipFill>
          <a:blip r:embed="rId2"/>
          <a:srcRect/>
          <a:stretch>
            <a:fillRect/>
          </a:stretch>
        </p:blipFill>
        <p:spPr bwMode="auto">
          <a:xfrm>
            <a:off x="6176963" y="4068763"/>
            <a:ext cx="679450" cy="644525"/>
          </a:xfrm>
          <a:prstGeom prst="rect">
            <a:avLst/>
          </a:prstGeom>
          <a:noFill/>
          <a:ln w="9525">
            <a:noFill/>
            <a:miter lim="800000"/>
            <a:headEnd/>
            <a:tailEnd/>
          </a:ln>
        </p:spPr>
      </p:pic>
      <p:pic>
        <p:nvPicPr>
          <p:cNvPr id="43020" name="Picture 17" descr="j0292020"/>
          <p:cNvPicPr>
            <a:picLocks noChangeAspect="1" noChangeArrowheads="1"/>
          </p:cNvPicPr>
          <p:nvPr/>
        </p:nvPicPr>
        <p:blipFill>
          <a:blip r:embed="rId2"/>
          <a:srcRect/>
          <a:stretch>
            <a:fillRect/>
          </a:stretch>
        </p:blipFill>
        <p:spPr bwMode="auto">
          <a:xfrm>
            <a:off x="4037013" y="2921000"/>
            <a:ext cx="679450" cy="644525"/>
          </a:xfrm>
          <a:prstGeom prst="rect">
            <a:avLst/>
          </a:prstGeom>
          <a:noFill/>
          <a:ln w="9525">
            <a:noFill/>
            <a:miter lim="800000"/>
            <a:headEnd/>
            <a:tailEnd/>
          </a:ln>
        </p:spPr>
      </p:pic>
      <p:sp>
        <p:nvSpPr>
          <p:cNvPr id="43021" name="Line 18"/>
          <p:cNvSpPr>
            <a:spLocks noChangeShapeType="1"/>
          </p:cNvSpPr>
          <p:nvPr/>
        </p:nvSpPr>
        <p:spPr bwMode="auto">
          <a:xfrm>
            <a:off x="5087938" y="4040188"/>
            <a:ext cx="1060450" cy="331787"/>
          </a:xfrm>
          <a:prstGeom prst="line">
            <a:avLst/>
          </a:prstGeom>
          <a:noFill/>
          <a:ln w="9525">
            <a:solidFill>
              <a:schemeClr val="tx1"/>
            </a:solidFill>
            <a:round/>
            <a:headEnd type="triangle" w="med" len="med"/>
            <a:tailEnd type="triangle" w="med" len="med"/>
          </a:ln>
        </p:spPr>
        <p:txBody>
          <a:bodyPr/>
          <a:lstStyle/>
          <a:p>
            <a:endParaRPr lang="en-US"/>
          </a:p>
        </p:txBody>
      </p:sp>
      <p:sp>
        <p:nvSpPr>
          <p:cNvPr id="43022" name="Line 19"/>
          <p:cNvSpPr>
            <a:spLocks noChangeShapeType="1"/>
          </p:cNvSpPr>
          <p:nvPr/>
        </p:nvSpPr>
        <p:spPr bwMode="auto">
          <a:xfrm flipV="1">
            <a:off x="6372225" y="3408363"/>
            <a:ext cx="9525" cy="600075"/>
          </a:xfrm>
          <a:prstGeom prst="line">
            <a:avLst/>
          </a:prstGeom>
          <a:noFill/>
          <a:ln w="9525">
            <a:solidFill>
              <a:schemeClr val="tx1"/>
            </a:solidFill>
            <a:round/>
            <a:headEnd type="triangle" w="med" len="med"/>
            <a:tailEnd type="triangle" w="med" len="med"/>
          </a:ln>
        </p:spPr>
        <p:txBody>
          <a:bodyPr/>
          <a:lstStyle/>
          <a:p>
            <a:endParaRPr lang="en-US"/>
          </a:p>
        </p:txBody>
      </p:sp>
      <p:sp>
        <p:nvSpPr>
          <p:cNvPr id="43023" name="Line 20"/>
          <p:cNvSpPr>
            <a:spLocks noChangeShapeType="1"/>
          </p:cNvSpPr>
          <p:nvPr/>
        </p:nvSpPr>
        <p:spPr bwMode="auto">
          <a:xfrm flipH="1">
            <a:off x="4422775" y="2603500"/>
            <a:ext cx="0" cy="390525"/>
          </a:xfrm>
          <a:prstGeom prst="line">
            <a:avLst/>
          </a:prstGeom>
          <a:noFill/>
          <a:ln w="9525">
            <a:solidFill>
              <a:schemeClr val="tx1"/>
            </a:solidFill>
            <a:round/>
            <a:headEnd type="triangle" w="med" len="med"/>
            <a:tailEnd type="triangle" w="med" len="med"/>
          </a:ln>
        </p:spPr>
        <p:txBody>
          <a:bodyPr/>
          <a:lstStyle/>
          <a:p>
            <a:endParaRPr lang="en-US"/>
          </a:p>
        </p:txBody>
      </p:sp>
      <p:sp>
        <p:nvSpPr>
          <p:cNvPr id="43024" name="Line 21"/>
          <p:cNvSpPr>
            <a:spLocks noChangeShapeType="1"/>
          </p:cNvSpPr>
          <p:nvPr/>
        </p:nvSpPr>
        <p:spPr bwMode="auto">
          <a:xfrm>
            <a:off x="6496050" y="1436688"/>
            <a:ext cx="592138" cy="0"/>
          </a:xfrm>
          <a:prstGeom prst="line">
            <a:avLst/>
          </a:prstGeom>
          <a:noFill/>
          <a:ln w="9525">
            <a:solidFill>
              <a:schemeClr val="tx1"/>
            </a:solidFill>
            <a:round/>
            <a:headEnd type="triangle" w="med" len="med"/>
            <a:tailEnd type="triangle" w="med" len="med"/>
          </a:ln>
        </p:spPr>
        <p:txBody>
          <a:bodyPr/>
          <a:lstStyle/>
          <a:p>
            <a:endParaRPr lang="en-US"/>
          </a:p>
        </p:txBody>
      </p:sp>
      <p:sp>
        <p:nvSpPr>
          <p:cNvPr id="43025" name="Line 22"/>
          <p:cNvSpPr>
            <a:spLocks noChangeShapeType="1"/>
          </p:cNvSpPr>
          <p:nvPr/>
        </p:nvSpPr>
        <p:spPr bwMode="auto">
          <a:xfrm flipH="1" flipV="1">
            <a:off x="5945188" y="1790700"/>
            <a:ext cx="141287" cy="722313"/>
          </a:xfrm>
          <a:prstGeom prst="line">
            <a:avLst/>
          </a:prstGeom>
          <a:noFill/>
          <a:ln w="9525">
            <a:solidFill>
              <a:schemeClr val="tx1"/>
            </a:solidFill>
            <a:round/>
            <a:headEnd type="triangle" w="med" len="med"/>
            <a:tailEnd type="triangle" w="med" len="med"/>
          </a:ln>
        </p:spPr>
        <p:txBody>
          <a:bodyPr/>
          <a:lstStyle/>
          <a:p>
            <a:endParaRPr lang="en-US"/>
          </a:p>
        </p:txBody>
      </p:sp>
      <p:sp>
        <p:nvSpPr>
          <p:cNvPr id="43026" name="Line 23"/>
          <p:cNvSpPr>
            <a:spLocks noChangeShapeType="1"/>
          </p:cNvSpPr>
          <p:nvPr/>
        </p:nvSpPr>
        <p:spPr bwMode="auto">
          <a:xfrm>
            <a:off x="5108575" y="2525713"/>
            <a:ext cx="433388" cy="219075"/>
          </a:xfrm>
          <a:prstGeom prst="line">
            <a:avLst/>
          </a:prstGeom>
          <a:noFill/>
          <a:ln w="9525">
            <a:solidFill>
              <a:schemeClr val="tx1"/>
            </a:solidFill>
            <a:round/>
            <a:headEnd type="triangle" w="med" len="med"/>
            <a:tailEnd type="triangle" w="med" len="med"/>
          </a:ln>
        </p:spPr>
        <p:txBody>
          <a:bodyPr/>
          <a:lstStyle/>
          <a:p>
            <a:endParaRPr lang="en-US"/>
          </a:p>
        </p:txBody>
      </p:sp>
      <p:sp>
        <p:nvSpPr>
          <p:cNvPr id="43027" name="Line 24"/>
          <p:cNvSpPr>
            <a:spLocks noChangeShapeType="1"/>
          </p:cNvSpPr>
          <p:nvPr/>
        </p:nvSpPr>
        <p:spPr bwMode="auto">
          <a:xfrm flipH="1">
            <a:off x="6867525" y="2070100"/>
            <a:ext cx="496888" cy="530225"/>
          </a:xfrm>
          <a:prstGeom prst="line">
            <a:avLst/>
          </a:prstGeom>
          <a:noFill/>
          <a:ln w="9525">
            <a:solidFill>
              <a:schemeClr val="tx1"/>
            </a:solidFill>
            <a:round/>
            <a:headEnd type="triangle" w="med" len="med"/>
            <a:tailEnd type="triangle" w="med" len="med"/>
          </a:ln>
        </p:spPr>
        <p:txBody>
          <a:bodyPr/>
          <a:lstStyle/>
          <a:p>
            <a:endParaRPr lang="en-US"/>
          </a:p>
        </p:txBody>
      </p:sp>
      <p:sp>
        <p:nvSpPr>
          <p:cNvPr id="43028" name="Text Box 25"/>
          <p:cNvSpPr txBox="1">
            <a:spLocks noChangeArrowheads="1"/>
          </p:cNvSpPr>
          <p:nvPr/>
        </p:nvSpPr>
        <p:spPr bwMode="auto">
          <a:xfrm>
            <a:off x="0" y="898525"/>
            <a:ext cx="4252913" cy="3514725"/>
          </a:xfrm>
          <a:prstGeom prst="rect">
            <a:avLst/>
          </a:prstGeom>
          <a:noFill/>
          <a:ln w="9525">
            <a:noFill/>
            <a:miter lim="800000"/>
            <a:headEnd/>
            <a:tailEnd/>
          </a:ln>
        </p:spPr>
        <p:txBody>
          <a:bodyPr wrap="none">
            <a:spAutoFit/>
          </a:bodyPr>
          <a:lstStyle/>
          <a:p>
            <a:pPr>
              <a:buFontTx/>
              <a:buChar char="•"/>
            </a:pPr>
            <a:r>
              <a:rPr lang="en-GB" sz="1600">
                <a:solidFill>
                  <a:srgbClr val="000099"/>
                </a:solidFill>
              </a:rPr>
              <a:t> Multiple Stakeholders: People, Enterprises, </a:t>
            </a:r>
          </a:p>
          <a:p>
            <a:r>
              <a:rPr lang="en-GB" sz="1600">
                <a:solidFill>
                  <a:srgbClr val="000099"/>
                </a:solidFill>
              </a:rPr>
              <a:t>  Governments, Cybercriminals, …</a:t>
            </a:r>
          </a:p>
          <a:p>
            <a:pPr lvl="1"/>
            <a:endParaRPr lang="en-GB" sz="1600">
              <a:solidFill>
                <a:srgbClr val="000099"/>
              </a:solidFill>
            </a:endParaRPr>
          </a:p>
          <a:p>
            <a:pPr>
              <a:buFontTx/>
              <a:buChar char="•"/>
            </a:pPr>
            <a:r>
              <a:rPr lang="en-GB" sz="1600">
                <a:solidFill>
                  <a:srgbClr val="000099"/>
                </a:solidFill>
              </a:rPr>
              <a:t> New Services, Technologies and</a:t>
            </a:r>
          </a:p>
          <a:p>
            <a:r>
              <a:rPr lang="en-GB" sz="1600">
                <a:solidFill>
                  <a:srgbClr val="000099"/>
                </a:solidFill>
              </a:rPr>
              <a:t>   ways to Communicate, Store and</a:t>
            </a:r>
          </a:p>
          <a:p>
            <a:r>
              <a:rPr lang="en-GB" sz="1600">
                <a:solidFill>
                  <a:srgbClr val="000099"/>
                </a:solidFill>
              </a:rPr>
              <a:t>   Process Data &amp; Information</a:t>
            </a:r>
          </a:p>
          <a:p>
            <a:pPr lvl="1"/>
            <a:endParaRPr lang="en-GB" sz="1600">
              <a:solidFill>
                <a:srgbClr val="000099"/>
              </a:solidFill>
            </a:endParaRPr>
          </a:p>
          <a:p>
            <a:pPr>
              <a:buFontTx/>
              <a:buChar char="•"/>
            </a:pPr>
            <a:r>
              <a:rPr lang="en-GB" sz="1600">
                <a:solidFill>
                  <a:srgbClr val="000099"/>
                </a:solidFill>
              </a:rPr>
              <a:t>  Multiparty Interactions</a:t>
            </a:r>
          </a:p>
          <a:p>
            <a:r>
              <a:rPr lang="en-GB" sz="1600">
                <a:solidFill>
                  <a:srgbClr val="000099"/>
                </a:solidFill>
              </a:rPr>
              <a:t>   and flow of Information spanning</a:t>
            </a:r>
          </a:p>
          <a:p>
            <a:r>
              <a:rPr lang="en-GB" sz="1600">
                <a:solidFill>
                  <a:srgbClr val="000099"/>
                </a:solidFill>
              </a:rPr>
              <a:t>   across Personal, Organisational </a:t>
            </a:r>
          </a:p>
          <a:p>
            <a:r>
              <a:rPr lang="en-GB" sz="1600">
                <a:solidFill>
                  <a:srgbClr val="000099"/>
                </a:solidFill>
              </a:rPr>
              <a:t>   and Legislative Boundaries</a:t>
            </a:r>
          </a:p>
          <a:p>
            <a:endParaRPr lang="en-GB" sz="1600">
              <a:solidFill>
                <a:srgbClr val="000099"/>
              </a:solidFill>
            </a:endParaRPr>
          </a:p>
          <a:p>
            <a:pPr>
              <a:buFontTx/>
              <a:buChar char="•"/>
            </a:pPr>
            <a:r>
              <a:rPr lang="en-GB" sz="1600">
                <a:solidFill>
                  <a:srgbClr val="000099"/>
                </a:solidFill>
              </a:rPr>
              <a:t> New Threats affecting People and</a:t>
            </a:r>
          </a:p>
          <a:p>
            <a:r>
              <a:rPr lang="en-GB" sz="1600"/>
              <a:t>  </a:t>
            </a:r>
            <a:r>
              <a:rPr lang="en-GB" sz="1600">
                <a:solidFill>
                  <a:srgbClr val="000099"/>
                </a:solidFill>
              </a:rPr>
              <a:t>Organisations …</a:t>
            </a:r>
          </a:p>
        </p:txBody>
      </p:sp>
      <p:sp>
        <p:nvSpPr>
          <p:cNvPr id="43029" name="Text Box 28"/>
          <p:cNvSpPr txBox="1">
            <a:spLocks noChangeArrowheads="1"/>
          </p:cNvSpPr>
          <p:nvPr/>
        </p:nvSpPr>
        <p:spPr bwMode="auto">
          <a:xfrm>
            <a:off x="4246563" y="4471988"/>
            <a:ext cx="877887" cy="639762"/>
          </a:xfrm>
          <a:prstGeom prst="rect">
            <a:avLst/>
          </a:prstGeom>
          <a:noFill/>
          <a:ln w="9525">
            <a:noFill/>
            <a:miter lim="800000"/>
            <a:headEnd/>
            <a:tailEnd/>
          </a:ln>
        </p:spPr>
        <p:txBody>
          <a:bodyPr wrap="none">
            <a:spAutoFit/>
          </a:bodyPr>
          <a:lstStyle/>
          <a:p>
            <a:r>
              <a:rPr lang="en-GB" sz="1200"/>
              <a:t>Security &amp;</a:t>
            </a:r>
          </a:p>
          <a:p>
            <a:r>
              <a:rPr lang="en-GB" sz="1200"/>
              <a:t>Privacy </a:t>
            </a:r>
          </a:p>
          <a:p>
            <a:r>
              <a:rPr lang="en-GB" sz="1200"/>
              <a:t>Threats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182563" y="3333750"/>
            <a:ext cx="7854950" cy="809625"/>
          </a:xfrm>
          <a:prstGeom prst="rect">
            <a:avLst/>
          </a:prstGeom>
          <a:solidFill>
            <a:srgbClr val="000080"/>
          </a:solidFill>
          <a:ln w="9525">
            <a:noFill/>
            <a:miter lim="800000"/>
            <a:headEnd/>
            <a:tailEnd/>
          </a:ln>
        </p:spPr>
        <p:txBody>
          <a:bodyPr wrap="none" anchor="ctr"/>
          <a:lstStyle/>
          <a:p>
            <a:endParaRPr lang="en-GB"/>
          </a:p>
        </p:txBody>
      </p:sp>
      <p:sp>
        <p:nvSpPr>
          <p:cNvPr id="81922"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81923" name="Text Placeholder 19"/>
          <p:cNvSpPr>
            <a:spLocks noGrp="1"/>
          </p:cNvSpPr>
          <p:nvPr>
            <p:ph type="body" sz="quarter" idx="4294967295"/>
          </p:nvPr>
        </p:nvSpPr>
        <p:spPr>
          <a:xfrm>
            <a:off x="265113" y="1047750"/>
            <a:ext cx="7662862" cy="3665538"/>
          </a:xfrm>
        </p:spPr>
        <p:txBody>
          <a:bodyPr/>
          <a:lstStyle/>
          <a:p>
            <a:pPr eaLnBrk="1" hangingPunct="1">
              <a:lnSpc>
                <a:spcPct val="100000"/>
              </a:lnSpc>
              <a:buFontTx/>
              <a:buChar char="•"/>
            </a:pPr>
            <a:r>
              <a:rPr lang="en-US" sz="1800" smtClean="0">
                <a:solidFill>
                  <a:srgbClr val="000099"/>
                </a:solidFill>
              </a:rPr>
              <a:t>Emerging Trends Affecting the Information Society</a:t>
            </a:r>
          </a:p>
          <a:p>
            <a:pPr eaLnBrk="1" hangingPunct="1">
              <a:lnSpc>
                <a:spcPct val="50000"/>
              </a:lnSpc>
              <a:buFontTx/>
              <a:buNone/>
            </a:pPr>
            <a:r>
              <a:rPr lang="en-US" sz="1800" smtClean="0">
                <a:solidFill>
                  <a:srgbClr val="000099"/>
                </a:solidFill>
              </a:rPr>
              <a:t>   - Opportunities and Security &amp; Privacy Threats</a:t>
            </a:r>
          </a:p>
          <a:p>
            <a:pPr eaLnBrk="1" hangingPunct="1">
              <a:lnSpc>
                <a:spcPct val="60000"/>
              </a:lnSpc>
              <a:buFontTx/>
              <a:buNone/>
            </a:pPr>
            <a:r>
              <a:rPr lang="en-US" sz="1800" smtClean="0">
                <a:solidFill>
                  <a:srgbClr val="000099"/>
                </a:solidFill>
              </a:rPr>
              <a:t> </a:t>
            </a:r>
          </a:p>
          <a:p>
            <a:pPr eaLnBrk="1" hangingPunct="1">
              <a:lnSpc>
                <a:spcPct val="100000"/>
              </a:lnSpc>
              <a:buFontTx/>
              <a:buChar char="•"/>
            </a:pPr>
            <a:r>
              <a:rPr lang="en-US" sz="1800" smtClean="0">
                <a:solidFill>
                  <a:srgbClr val="000099"/>
                </a:solidFill>
              </a:rPr>
              <a:t>Organised Cybercrime and its Ecosystem</a:t>
            </a:r>
          </a:p>
          <a:p>
            <a:pPr eaLnBrk="1" hangingPunct="1">
              <a:lnSpc>
                <a:spcPct val="8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Needs and Requirements</a:t>
            </a:r>
          </a:p>
          <a:p>
            <a:pPr eaLnBrk="1" hangingPunct="1">
              <a:lnSpc>
                <a:spcPct val="90000"/>
              </a:lnSpc>
              <a:buFontTx/>
              <a:buChar char="•"/>
            </a:pPr>
            <a:endParaRPr lang="en-US" sz="1800" smtClean="0"/>
          </a:p>
          <a:p>
            <a:pPr eaLnBrk="1" hangingPunct="1">
              <a:lnSpc>
                <a:spcPct val="100000"/>
              </a:lnSpc>
              <a:buFontTx/>
              <a:buChar char="•"/>
            </a:pPr>
            <a:r>
              <a:rPr lang="en-US" sz="1800" smtClean="0">
                <a:solidFill>
                  <a:schemeClr val="bg1"/>
                </a:solidFill>
              </a:rPr>
              <a:t>R&amp;D Work done in this Area by HP Labs</a:t>
            </a:r>
            <a:r>
              <a:rPr lang="en-US" sz="1800" smtClean="0"/>
              <a:t> </a:t>
            </a:r>
          </a:p>
          <a:p>
            <a:pPr eaLnBrk="1" hangingPunct="1">
              <a:lnSpc>
                <a:spcPct val="100000"/>
              </a:lnSpc>
              <a:buFontTx/>
              <a:buChar char="•"/>
            </a:pPr>
            <a:endParaRPr lang="en-US" sz="1800" smtClean="0"/>
          </a:p>
          <a:p>
            <a:pPr eaLnBrk="1" hangingPunct="1">
              <a:lnSpc>
                <a:spcPct val="100000"/>
              </a:lnSpc>
              <a:buFontTx/>
              <a:buChar char="•"/>
            </a:pPr>
            <a:r>
              <a:rPr lang="en-US" sz="1800" smtClean="0">
                <a:solidFill>
                  <a:srgbClr val="000099"/>
                </a:solidFill>
              </a:rPr>
              <a:t>Conclusions</a:t>
            </a:r>
          </a:p>
          <a:p>
            <a:pPr eaLnBrk="1" hangingPunct="1">
              <a:lnSpc>
                <a:spcPct val="100000"/>
              </a:lnSpc>
            </a:pPr>
            <a:endParaRPr lang="en-US" sz="1800" smtClean="0">
              <a:solidFill>
                <a:srgbClr val="000099"/>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sz="quarter" idx="4294967295"/>
          </p:nvPr>
        </p:nvSpPr>
        <p:spPr>
          <a:xfrm>
            <a:off x="244475" y="720725"/>
            <a:ext cx="8366125" cy="400050"/>
          </a:xfrm>
        </p:spPr>
        <p:txBody>
          <a:bodyPr/>
          <a:lstStyle/>
          <a:p>
            <a:pPr eaLnBrk="1" hangingPunct="1">
              <a:lnSpc>
                <a:spcPts val="2200"/>
              </a:lnSpc>
              <a:spcBef>
                <a:spcPts val="1200"/>
              </a:spcBef>
              <a:buFont typeface="Futura Bk" pitchFamily="34" charset="0"/>
              <a:buNone/>
            </a:pPr>
            <a:r>
              <a:rPr lang="en-US" smtClean="0"/>
              <a:t>Global talent, local innovation</a:t>
            </a:r>
          </a:p>
        </p:txBody>
      </p:sp>
      <p:pic>
        <p:nvPicPr>
          <p:cNvPr id="82946" name="Picture 5" descr="HP_Globe_Matted.psd"/>
          <p:cNvPicPr>
            <a:picLocks noChangeAspect="1"/>
          </p:cNvPicPr>
          <p:nvPr/>
        </p:nvPicPr>
        <p:blipFill>
          <a:blip r:embed="rId3"/>
          <a:srcRect/>
          <a:stretch>
            <a:fillRect/>
          </a:stretch>
        </p:blipFill>
        <p:spPr bwMode="auto">
          <a:xfrm>
            <a:off x="2741613" y="1206500"/>
            <a:ext cx="3597275" cy="3595688"/>
          </a:xfrm>
          <a:prstGeom prst="rect">
            <a:avLst/>
          </a:prstGeom>
          <a:noFill/>
          <a:ln w="9525">
            <a:noFill/>
            <a:miter lim="800000"/>
            <a:headEnd/>
            <a:tailEnd/>
          </a:ln>
        </p:spPr>
      </p:pic>
      <p:sp>
        <p:nvSpPr>
          <p:cNvPr id="96261" name="Text Box 5"/>
          <p:cNvSpPr txBox="1">
            <a:spLocks noChangeArrowheads="1"/>
          </p:cNvSpPr>
          <p:nvPr/>
        </p:nvSpPr>
        <p:spPr bwMode="auto">
          <a:xfrm>
            <a:off x="623888" y="1909763"/>
            <a:ext cx="1774825"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400">
                <a:latin typeface="Futura Bk" pitchFamily="34" charset="0"/>
                <a:cs typeface="Arial" charset="0"/>
              </a:rPr>
              <a:t>PALO ALTO</a:t>
            </a:r>
          </a:p>
        </p:txBody>
      </p:sp>
      <p:sp>
        <p:nvSpPr>
          <p:cNvPr id="96270" name="Text Box 14"/>
          <p:cNvSpPr txBox="1">
            <a:spLocks noChangeArrowheads="1"/>
          </p:cNvSpPr>
          <p:nvPr/>
        </p:nvSpPr>
        <p:spPr bwMode="auto">
          <a:xfrm>
            <a:off x="6269038" y="1582738"/>
            <a:ext cx="20812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latin typeface="Futura Bk" pitchFamily="34" charset="0"/>
                <a:cs typeface="Arial" charset="0"/>
              </a:rPr>
              <a:t>ST. PETERSBURG</a:t>
            </a:r>
          </a:p>
        </p:txBody>
      </p:sp>
      <p:sp>
        <p:nvSpPr>
          <p:cNvPr id="96271" name="Text Box 15"/>
          <p:cNvSpPr txBox="1">
            <a:spLocks noChangeArrowheads="1"/>
          </p:cNvSpPr>
          <p:nvPr/>
        </p:nvSpPr>
        <p:spPr bwMode="auto">
          <a:xfrm>
            <a:off x="5913438" y="4464050"/>
            <a:ext cx="887412"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latin typeface="Futura Bk" pitchFamily="34" charset="0"/>
                <a:cs typeface="Arial" charset="0"/>
              </a:rPr>
              <a:t>HAIFA</a:t>
            </a:r>
          </a:p>
        </p:txBody>
      </p:sp>
      <p:grpSp>
        <p:nvGrpSpPr>
          <p:cNvPr id="82950" name="Group 22"/>
          <p:cNvGrpSpPr>
            <a:grpSpLocks/>
          </p:cNvGrpSpPr>
          <p:nvPr/>
        </p:nvGrpSpPr>
        <p:grpSpPr bwMode="auto">
          <a:xfrm>
            <a:off x="5594350" y="793750"/>
            <a:ext cx="1479550" cy="412750"/>
            <a:chOff x="5327215" y="914400"/>
            <a:chExt cx="1479550" cy="412750"/>
          </a:xfrm>
        </p:grpSpPr>
        <p:sp>
          <p:nvSpPr>
            <p:cNvPr id="96263" name="Text Box 7"/>
            <p:cNvSpPr txBox="1">
              <a:spLocks noChangeArrowheads="1"/>
            </p:cNvSpPr>
            <p:nvPr/>
          </p:nvSpPr>
          <p:spPr bwMode="auto">
            <a:xfrm>
              <a:off x="5327215" y="960438"/>
              <a:ext cx="14795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latin typeface="Futura Bk" pitchFamily="34" charset="0"/>
                  <a:cs typeface="Arial" charset="0"/>
                </a:rPr>
                <a:t>BRISTOL</a:t>
              </a:r>
            </a:p>
          </p:txBody>
        </p:sp>
        <p:sp>
          <p:nvSpPr>
            <p:cNvPr id="82965" name="AutoShape 10"/>
            <p:cNvSpPr>
              <a:spLocks noChangeArrowheads="1"/>
            </p:cNvSpPr>
            <p:nvPr/>
          </p:nvSpPr>
          <p:spPr bwMode="auto">
            <a:xfrm>
              <a:off x="5345113" y="914400"/>
              <a:ext cx="974725" cy="412750"/>
            </a:xfrm>
            <a:prstGeom prst="wedgeRectCallout">
              <a:avLst>
                <a:gd name="adj1" fmla="val -184588"/>
                <a:gd name="adj2" fmla="val 379963"/>
              </a:avLst>
            </a:prstGeom>
            <a:noFill/>
            <a:ln w="6350" algn="ctr">
              <a:solidFill>
                <a:schemeClr val="tx2"/>
              </a:solidFill>
              <a:miter lim="800000"/>
              <a:headEnd/>
              <a:tailEnd/>
            </a:ln>
          </p:spPr>
          <p:txBody>
            <a:bodyPr/>
            <a:lstStyle/>
            <a:p>
              <a:pPr marL="114300" indent="-114300">
                <a:lnSpc>
                  <a:spcPct val="90000"/>
                </a:lnSpc>
                <a:spcAft>
                  <a:spcPts val="200"/>
                </a:spcAft>
              </a:pPr>
              <a:endParaRPr lang="en-GB" sz="900">
                <a:latin typeface="Futura Bk" pitchFamily="34" charset="0"/>
                <a:cs typeface="Arial" charset="0"/>
              </a:endParaRPr>
            </a:p>
          </p:txBody>
        </p:sp>
      </p:grpSp>
      <p:sp>
        <p:nvSpPr>
          <p:cNvPr id="82951" name="AutoShape 10"/>
          <p:cNvSpPr>
            <a:spLocks noChangeArrowheads="1"/>
          </p:cNvSpPr>
          <p:nvPr/>
        </p:nvSpPr>
        <p:spPr bwMode="auto">
          <a:xfrm>
            <a:off x="6269038" y="1554163"/>
            <a:ext cx="1881187" cy="412750"/>
          </a:xfrm>
          <a:prstGeom prst="wedgeRectCallout">
            <a:avLst>
              <a:gd name="adj1" fmla="val -134306"/>
              <a:gd name="adj2" fmla="val 160384"/>
            </a:avLst>
          </a:prstGeom>
          <a:noFill/>
          <a:ln w="6350" algn="ctr">
            <a:solidFill>
              <a:schemeClr val="tx2"/>
            </a:solidFill>
            <a:miter lim="800000"/>
            <a:headEnd/>
            <a:tailEnd/>
          </a:ln>
        </p:spPr>
        <p:txBody>
          <a:bodyPr/>
          <a:lstStyle/>
          <a:p>
            <a:pPr marL="114300" indent="-114300">
              <a:lnSpc>
                <a:spcPct val="90000"/>
              </a:lnSpc>
              <a:spcAft>
                <a:spcPts val="200"/>
              </a:spcAft>
            </a:pPr>
            <a:endParaRPr lang="en-GB" sz="900">
              <a:solidFill>
                <a:srgbClr val="FFFFFF"/>
              </a:solidFill>
              <a:latin typeface="Futura Bk" pitchFamily="34" charset="0"/>
              <a:cs typeface="Arial" charset="0"/>
            </a:endParaRPr>
          </a:p>
        </p:txBody>
      </p:sp>
      <p:sp>
        <p:nvSpPr>
          <p:cNvPr id="82952" name="AutoShape 10"/>
          <p:cNvSpPr>
            <a:spLocks noChangeArrowheads="1"/>
          </p:cNvSpPr>
          <p:nvPr/>
        </p:nvSpPr>
        <p:spPr bwMode="auto">
          <a:xfrm>
            <a:off x="623888" y="1871663"/>
            <a:ext cx="1774825" cy="528637"/>
          </a:xfrm>
          <a:prstGeom prst="wedgeRectCallout">
            <a:avLst>
              <a:gd name="adj1" fmla="val 72986"/>
              <a:gd name="adj2" fmla="val 107958"/>
            </a:avLst>
          </a:prstGeom>
          <a:noFill/>
          <a:ln w="6350" algn="ctr">
            <a:solidFill>
              <a:schemeClr val="tx2"/>
            </a:solidFill>
            <a:miter lim="800000"/>
            <a:headEnd/>
            <a:tailEnd/>
          </a:ln>
        </p:spPr>
        <p:txBody>
          <a:bodyPr/>
          <a:lstStyle/>
          <a:p>
            <a:pPr marL="114300" indent="-114300">
              <a:lnSpc>
                <a:spcPct val="90000"/>
              </a:lnSpc>
              <a:spcAft>
                <a:spcPts val="200"/>
              </a:spcAft>
            </a:pPr>
            <a:endParaRPr lang="en-GB" sz="900">
              <a:solidFill>
                <a:srgbClr val="FFFFFF"/>
              </a:solidFill>
              <a:latin typeface="Futura Bk" pitchFamily="34" charset="0"/>
              <a:cs typeface="Arial" charset="0"/>
            </a:endParaRPr>
          </a:p>
        </p:txBody>
      </p:sp>
      <p:grpSp>
        <p:nvGrpSpPr>
          <p:cNvPr id="82953" name="Group 20"/>
          <p:cNvGrpSpPr>
            <a:grpSpLocks/>
          </p:cNvGrpSpPr>
          <p:nvPr/>
        </p:nvGrpSpPr>
        <p:grpSpPr bwMode="auto">
          <a:xfrm>
            <a:off x="6796088" y="2260600"/>
            <a:ext cx="1174750" cy="412750"/>
            <a:chOff x="6796088" y="2260600"/>
            <a:chExt cx="1174750" cy="412829"/>
          </a:xfrm>
        </p:grpSpPr>
        <p:sp>
          <p:nvSpPr>
            <p:cNvPr id="96272" name="Text Box 16"/>
            <p:cNvSpPr txBox="1">
              <a:spLocks noChangeArrowheads="1"/>
            </p:cNvSpPr>
            <p:nvPr/>
          </p:nvSpPr>
          <p:spPr bwMode="auto">
            <a:xfrm>
              <a:off x="6796088" y="2306647"/>
              <a:ext cx="1174750" cy="36678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latin typeface="Futura Bk" pitchFamily="34" charset="0"/>
                  <a:cs typeface="Arial" charset="0"/>
                </a:rPr>
                <a:t>BEIJING</a:t>
              </a:r>
            </a:p>
          </p:txBody>
        </p:sp>
        <p:sp>
          <p:nvSpPr>
            <p:cNvPr id="82963" name="AutoShape 10"/>
            <p:cNvSpPr>
              <a:spLocks noChangeArrowheads="1"/>
            </p:cNvSpPr>
            <p:nvPr/>
          </p:nvSpPr>
          <p:spPr bwMode="auto">
            <a:xfrm>
              <a:off x="6826250" y="2260600"/>
              <a:ext cx="974725" cy="412750"/>
            </a:xfrm>
            <a:prstGeom prst="wedgeRectCallout">
              <a:avLst>
                <a:gd name="adj1" fmla="val -151190"/>
                <a:gd name="adj2" fmla="val 120903"/>
              </a:avLst>
            </a:prstGeom>
            <a:noFill/>
            <a:ln w="6350" algn="ctr">
              <a:solidFill>
                <a:schemeClr val="tx2"/>
              </a:solidFill>
              <a:miter lim="800000"/>
              <a:headEnd/>
              <a:tailEnd/>
            </a:ln>
          </p:spPr>
          <p:txBody>
            <a:bodyPr/>
            <a:lstStyle/>
            <a:p>
              <a:pPr marL="114300" indent="-114300">
                <a:lnSpc>
                  <a:spcPct val="90000"/>
                </a:lnSpc>
                <a:spcAft>
                  <a:spcPts val="200"/>
                </a:spcAft>
              </a:pPr>
              <a:endParaRPr lang="en-GB" sz="900">
                <a:latin typeface="Futura Bk" pitchFamily="34" charset="0"/>
                <a:cs typeface="Arial" charset="0"/>
              </a:endParaRPr>
            </a:p>
          </p:txBody>
        </p:sp>
      </p:grpSp>
      <p:grpSp>
        <p:nvGrpSpPr>
          <p:cNvPr id="82954" name="Group 17"/>
          <p:cNvGrpSpPr>
            <a:grpSpLocks/>
          </p:cNvGrpSpPr>
          <p:nvPr/>
        </p:nvGrpSpPr>
        <p:grpSpPr bwMode="auto">
          <a:xfrm>
            <a:off x="6586538" y="3005138"/>
            <a:ext cx="1881187" cy="412750"/>
            <a:chOff x="6586538" y="3192933"/>
            <a:chExt cx="1881187" cy="412750"/>
          </a:xfrm>
        </p:grpSpPr>
        <p:sp>
          <p:nvSpPr>
            <p:cNvPr id="96273" name="Text Box 17"/>
            <p:cNvSpPr txBox="1">
              <a:spLocks noChangeArrowheads="1"/>
            </p:cNvSpPr>
            <p:nvPr/>
          </p:nvSpPr>
          <p:spPr bwMode="auto">
            <a:xfrm>
              <a:off x="6586538" y="3211983"/>
              <a:ext cx="1881187"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latin typeface="Futura Bk" pitchFamily="34" charset="0"/>
                  <a:cs typeface="Arial" charset="0"/>
                </a:rPr>
                <a:t>BANGALORE</a:t>
              </a:r>
            </a:p>
          </p:txBody>
        </p:sp>
        <p:sp>
          <p:nvSpPr>
            <p:cNvPr id="82961" name="AutoShape 10"/>
            <p:cNvSpPr>
              <a:spLocks noChangeArrowheads="1"/>
            </p:cNvSpPr>
            <p:nvPr/>
          </p:nvSpPr>
          <p:spPr bwMode="auto">
            <a:xfrm>
              <a:off x="6586538" y="3192933"/>
              <a:ext cx="1563687" cy="412750"/>
            </a:xfrm>
            <a:prstGeom prst="wedgeRectCallout">
              <a:avLst>
                <a:gd name="adj1" fmla="val -130713"/>
                <a:gd name="adj2" fmla="val 13954"/>
              </a:avLst>
            </a:prstGeom>
            <a:noFill/>
            <a:ln w="6350" algn="ctr">
              <a:solidFill>
                <a:schemeClr val="tx2"/>
              </a:solidFill>
              <a:miter lim="800000"/>
              <a:headEnd/>
              <a:tailEnd/>
            </a:ln>
          </p:spPr>
          <p:txBody>
            <a:bodyPr/>
            <a:lstStyle/>
            <a:p>
              <a:pPr marL="114300" indent="-114300">
                <a:lnSpc>
                  <a:spcPct val="90000"/>
                </a:lnSpc>
                <a:spcAft>
                  <a:spcPts val="200"/>
                </a:spcAft>
              </a:pPr>
              <a:endParaRPr lang="en-GB" sz="900">
                <a:latin typeface="Futura Bk" pitchFamily="34" charset="0"/>
                <a:cs typeface="Arial" charset="0"/>
              </a:endParaRPr>
            </a:p>
          </p:txBody>
        </p:sp>
      </p:grpSp>
      <p:sp>
        <p:nvSpPr>
          <p:cNvPr id="82955" name="AutoShape 10"/>
          <p:cNvSpPr>
            <a:spLocks noChangeArrowheads="1"/>
          </p:cNvSpPr>
          <p:nvPr/>
        </p:nvSpPr>
        <p:spPr bwMode="auto">
          <a:xfrm>
            <a:off x="5851525" y="4433888"/>
            <a:ext cx="974725" cy="412750"/>
          </a:xfrm>
          <a:prstGeom prst="wedgeRectCallout">
            <a:avLst>
              <a:gd name="adj1" fmla="val -159282"/>
              <a:gd name="adj2" fmla="val -421537"/>
            </a:avLst>
          </a:prstGeom>
          <a:noFill/>
          <a:ln w="6350" algn="ctr">
            <a:solidFill>
              <a:schemeClr val="tx2"/>
            </a:solidFill>
            <a:miter lim="800000"/>
            <a:headEnd/>
            <a:tailEnd/>
          </a:ln>
        </p:spPr>
        <p:txBody>
          <a:bodyPr/>
          <a:lstStyle/>
          <a:p>
            <a:pPr marL="114300" indent="-114300">
              <a:lnSpc>
                <a:spcPct val="90000"/>
              </a:lnSpc>
              <a:spcAft>
                <a:spcPts val="200"/>
              </a:spcAft>
            </a:pPr>
            <a:endParaRPr lang="en-GB" sz="900">
              <a:latin typeface="Futura Bk" pitchFamily="34" charset="0"/>
              <a:cs typeface="Arial" charset="0"/>
            </a:endParaRPr>
          </a:p>
        </p:txBody>
      </p:sp>
      <p:grpSp>
        <p:nvGrpSpPr>
          <p:cNvPr id="82956" name="Group 21"/>
          <p:cNvGrpSpPr>
            <a:grpSpLocks/>
          </p:cNvGrpSpPr>
          <p:nvPr/>
        </p:nvGrpSpPr>
        <p:grpSpPr bwMode="auto">
          <a:xfrm>
            <a:off x="6340475" y="3708400"/>
            <a:ext cx="1666875" cy="412750"/>
            <a:chOff x="6338311" y="3708329"/>
            <a:chExt cx="1563687" cy="412750"/>
          </a:xfrm>
        </p:grpSpPr>
        <p:sp>
          <p:nvSpPr>
            <p:cNvPr id="82958" name="AutoShape 10"/>
            <p:cNvSpPr>
              <a:spLocks noChangeArrowheads="1"/>
            </p:cNvSpPr>
            <p:nvPr/>
          </p:nvSpPr>
          <p:spPr bwMode="auto">
            <a:xfrm>
              <a:off x="6350864" y="3708329"/>
              <a:ext cx="1349375" cy="412750"/>
            </a:xfrm>
            <a:prstGeom prst="wedgeRectCallout">
              <a:avLst>
                <a:gd name="adj1" fmla="val -101296"/>
                <a:gd name="adj2" fmla="val -125315"/>
              </a:avLst>
            </a:prstGeom>
            <a:noFill/>
            <a:ln w="6350" algn="ctr">
              <a:solidFill>
                <a:schemeClr val="tx2"/>
              </a:solidFill>
              <a:miter lim="800000"/>
              <a:headEnd/>
              <a:tailEnd/>
            </a:ln>
          </p:spPr>
          <p:txBody>
            <a:bodyPr/>
            <a:lstStyle/>
            <a:p>
              <a:pPr marL="114300" indent="-114300">
                <a:lnSpc>
                  <a:spcPct val="90000"/>
                </a:lnSpc>
                <a:spcAft>
                  <a:spcPts val="200"/>
                </a:spcAft>
              </a:pPr>
              <a:endParaRPr lang="en-GB" sz="900">
                <a:latin typeface="Futura Bk" pitchFamily="34" charset="0"/>
                <a:cs typeface="Arial" charset="0"/>
              </a:endParaRPr>
            </a:p>
          </p:txBody>
        </p:sp>
        <p:sp>
          <p:nvSpPr>
            <p:cNvPr id="19" name="Text Box 15"/>
            <p:cNvSpPr txBox="1">
              <a:spLocks noChangeArrowheads="1"/>
            </p:cNvSpPr>
            <p:nvPr/>
          </p:nvSpPr>
          <p:spPr bwMode="auto">
            <a:xfrm>
              <a:off x="6338311" y="3746429"/>
              <a:ext cx="1563687" cy="3683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latin typeface="Futura Bk" pitchFamily="34" charset="0"/>
                  <a:cs typeface="Arial" charset="0"/>
                </a:rPr>
                <a:t>SINGAPORE</a:t>
              </a:r>
            </a:p>
          </p:txBody>
        </p:sp>
      </p:grpSp>
      <p:sp>
        <p:nvSpPr>
          <p:cNvPr id="82957" name="Rectangle 3"/>
          <p:cNvSpPr>
            <a:spLocks/>
          </p:cNvSpPr>
          <p:nvPr/>
        </p:nvSpPr>
        <p:spPr bwMode="auto">
          <a:xfrm>
            <a:off x="112713" y="179388"/>
            <a:ext cx="8375650" cy="857250"/>
          </a:xfrm>
          <a:prstGeom prst="rect">
            <a:avLst/>
          </a:prstGeom>
          <a:noFill/>
          <a:ln w="9525">
            <a:noFill/>
            <a:miter lim="800000"/>
            <a:headEnd/>
            <a:tailEnd/>
          </a:ln>
        </p:spPr>
        <p:txBody>
          <a:bodyPr/>
          <a:lstStyle/>
          <a:p>
            <a:pPr eaLnBrk="0" hangingPunct="0">
              <a:lnSpc>
                <a:spcPts val="3100"/>
              </a:lnSpc>
            </a:pPr>
            <a:r>
              <a:rPr lang="en-GB" sz="3100">
                <a:solidFill>
                  <a:srgbClr val="000000"/>
                </a:solidFill>
                <a:latin typeface="Futura Bk" pitchFamily="34" charset="0"/>
              </a:rPr>
              <a:t>HP Labs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21"/>
          <p:cNvSpPr txBox="1">
            <a:spLocks noChangeArrowheads="1"/>
          </p:cNvSpPr>
          <p:nvPr/>
        </p:nvSpPr>
        <p:spPr bwMode="auto">
          <a:xfrm>
            <a:off x="6192838" y="2043113"/>
            <a:ext cx="2667000" cy="366712"/>
          </a:xfrm>
          <a:prstGeom prst="rect">
            <a:avLst/>
          </a:prstGeom>
          <a:noFill/>
          <a:ln w="9525">
            <a:noFill/>
            <a:miter lim="800000"/>
            <a:headEnd/>
            <a:tailEnd/>
          </a:ln>
        </p:spPr>
        <p:txBody>
          <a:bodyPr/>
          <a:lstStyle/>
          <a:p>
            <a:pPr algn="ctr"/>
            <a:r>
              <a:rPr lang="en-US" sz="1600">
                <a:solidFill>
                  <a:schemeClr val="bg1"/>
                </a:solidFill>
                <a:latin typeface="Futura Bk" pitchFamily="34" charset="0"/>
              </a:rPr>
              <a:t>Content Transformation</a:t>
            </a:r>
          </a:p>
        </p:txBody>
      </p:sp>
      <p:sp>
        <p:nvSpPr>
          <p:cNvPr id="84994" name="Text Placeholder 2"/>
          <p:cNvSpPr>
            <a:spLocks noGrp="1"/>
          </p:cNvSpPr>
          <p:nvPr>
            <p:ph type="body" sz="quarter" idx="4294967295"/>
          </p:nvPr>
        </p:nvSpPr>
        <p:spPr>
          <a:xfrm>
            <a:off x="244475" y="720725"/>
            <a:ext cx="8366125" cy="400050"/>
          </a:xfrm>
        </p:spPr>
        <p:txBody>
          <a:bodyPr/>
          <a:lstStyle/>
          <a:p>
            <a:pPr eaLnBrk="1" hangingPunct="1">
              <a:lnSpc>
                <a:spcPts val="2200"/>
              </a:lnSpc>
              <a:spcBef>
                <a:spcPts val="1200"/>
              </a:spcBef>
              <a:buFont typeface="Futura Bk" pitchFamily="34" charset="0"/>
              <a:buNone/>
            </a:pPr>
            <a:r>
              <a:rPr lang="en-US" smtClean="0"/>
              <a:t>The next technology challenges and opportunities</a:t>
            </a:r>
          </a:p>
        </p:txBody>
      </p:sp>
      <p:grpSp>
        <p:nvGrpSpPr>
          <p:cNvPr id="84995" name="Group 55"/>
          <p:cNvGrpSpPr>
            <a:grpSpLocks/>
          </p:cNvGrpSpPr>
          <p:nvPr/>
        </p:nvGrpSpPr>
        <p:grpSpPr bwMode="auto">
          <a:xfrm>
            <a:off x="2697163" y="1125538"/>
            <a:ext cx="3835400" cy="3816350"/>
            <a:chOff x="2149300" y="1157876"/>
            <a:chExt cx="4962525" cy="4938337"/>
          </a:xfrm>
        </p:grpSpPr>
        <p:sp>
          <p:nvSpPr>
            <p:cNvPr id="30" name="AutoShape 2"/>
            <p:cNvSpPr>
              <a:spLocks noChangeAspect="1" noChangeArrowheads="1"/>
            </p:cNvSpPr>
            <p:nvPr/>
          </p:nvSpPr>
          <p:spPr bwMode="auto">
            <a:xfrm rot="17346473">
              <a:off x="4137552" y="1281359"/>
              <a:ext cx="959319" cy="493582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0739 h 21600"/>
              </a:gdLst>
              <a:ahLst/>
              <a:cxnLst>
                <a:cxn ang="T8">
                  <a:pos x="T0" y="T1"/>
                </a:cxn>
                <a:cxn ang="T9">
                  <a:pos x="T2" y="T3"/>
                </a:cxn>
                <a:cxn ang="T10">
                  <a:pos x="T4" y="T5"/>
                </a:cxn>
                <a:cxn ang="T11">
                  <a:pos x="T6" y="T7"/>
                </a:cxn>
              </a:cxnLst>
              <a:rect l="T12" t="T13" r="T14" b="T15"/>
              <a:pathLst>
                <a:path w="21600" h="21600">
                  <a:moveTo>
                    <a:pt x="8598" y="19984"/>
                  </a:moveTo>
                  <a:cubicBezTo>
                    <a:pt x="4350" y="18966"/>
                    <a:pt x="1355" y="15168"/>
                    <a:pt x="1355" y="10800"/>
                  </a:cubicBezTo>
                  <a:cubicBezTo>
                    <a:pt x="1355" y="5583"/>
                    <a:pt x="5583" y="1355"/>
                    <a:pt x="10800" y="1355"/>
                  </a:cubicBezTo>
                  <a:cubicBezTo>
                    <a:pt x="16016" y="1355"/>
                    <a:pt x="20245" y="5583"/>
                    <a:pt x="20245" y="10800"/>
                  </a:cubicBezTo>
                  <a:cubicBezTo>
                    <a:pt x="20245" y="15168"/>
                    <a:pt x="17249" y="18966"/>
                    <a:pt x="13001" y="19984"/>
                  </a:cubicBezTo>
                  <a:lnTo>
                    <a:pt x="13317" y="21302"/>
                  </a:lnTo>
                  <a:cubicBezTo>
                    <a:pt x="18174" y="20137"/>
                    <a:pt x="21600" y="15794"/>
                    <a:pt x="21600" y="10800"/>
                  </a:cubicBezTo>
                  <a:cubicBezTo>
                    <a:pt x="21600" y="4835"/>
                    <a:pt x="16764" y="0"/>
                    <a:pt x="10800" y="0"/>
                  </a:cubicBezTo>
                  <a:cubicBezTo>
                    <a:pt x="4835" y="0"/>
                    <a:pt x="0" y="4835"/>
                    <a:pt x="0" y="10800"/>
                  </a:cubicBezTo>
                  <a:cubicBezTo>
                    <a:pt x="-1" y="15794"/>
                    <a:pt x="3425" y="20137"/>
                    <a:pt x="8282" y="21302"/>
                  </a:cubicBezTo>
                  <a:close/>
                </a:path>
              </a:pathLst>
            </a:custGeom>
            <a:gradFill rotWithShape="1">
              <a:gsLst>
                <a:gs pos="0">
                  <a:srgbClr val="EDEDED"/>
                </a:gs>
                <a:gs pos="100000">
                  <a:srgbClr val="C0C0C0"/>
                </a:gs>
              </a:gsLst>
              <a:lin ang="0" scaled="1"/>
            </a:gradFill>
            <a:ln w="19050" algn="ctr">
              <a:solidFill>
                <a:srgbClr val="C9CBBD"/>
              </a:solidFill>
              <a:miter lim="800000"/>
              <a:headEnd/>
              <a:tailEnd/>
            </a:ln>
          </p:spPr>
          <p:txBody>
            <a:bodyPr anchor="ctr"/>
            <a:lstStyle/>
            <a:p>
              <a:pPr fontAlgn="auto">
                <a:spcBef>
                  <a:spcPts val="0"/>
                </a:spcBef>
                <a:spcAft>
                  <a:spcPts val="0"/>
                </a:spcAft>
                <a:defRPr/>
              </a:pPr>
              <a:endParaRPr lang="en-US" kern="0">
                <a:solidFill>
                  <a:schemeClr val="bg1"/>
                </a:solidFill>
                <a:latin typeface="+mn-lt"/>
              </a:endParaRPr>
            </a:p>
          </p:txBody>
        </p:sp>
        <p:sp>
          <p:nvSpPr>
            <p:cNvPr id="31" name="AutoShape 3"/>
            <p:cNvSpPr>
              <a:spLocks noChangeAspect="1" noChangeArrowheads="1"/>
            </p:cNvSpPr>
            <p:nvPr/>
          </p:nvSpPr>
          <p:spPr bwMode="auto">
            <a:xfrm rot="10800000">
              <a:off x="4102677" y="1159930"/>
              <a:ext cx="959230" cy="493628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0739 h 21600"/>
              </a:gdLst>
              <a:ahLst/>
              <a:cxnLst>
                <a:cxn ang="T8">
                  <a:pos x="T0" y="T1"/>
                </a:cxn>
                <a:cxn ang="T9">
                  <a:pos x="T2" y="T3"/>
                </a:cxn>
                <a:cxn ang="T10">
                  <a:pos x="T4" y="T5"/>
                </a:cxn>
                <a:cxn ang="T11">
                  <a:pos x="T6" y="T7"/>
                </a:cxn>
              </a:cxnLst>
              <a:rect l="T12" t="T13" r="T14" b="T15"/>
              <a:pathLst>
                <a:path w="21600" h="21600">
                  <a:moveTo>
                    <a:pt x="8598" y="19984"/>
                  </a:moveTo>
                  <a:cubicBezTo>
                    <a:pt x="4350" y="18966"/>
                    <a:pt x="1355" y="15168"/>
                    <a:pt x="1355" y="10800"/>
                  </a:cubicBezTo>
                  <a:cubicBezTo>
                    <a:pt x="1355" y="5583"/>
                    <a:pt x="5583" y="1355"/>
                    <a:pt x="10800" y="1355"/>
                  </a:cubicBezTo>
                  <a:cubicBezTo>
                    <a:pt x="16016" y="1355"/>
                    <a:pt x="20245" y="5583"/>
                    <a:pt x="20245" y="10800"/>
                  </a:cubicBezTo>
                  <a:cubicBezTo>
                    <a:pt x="20245" y="15168"/>
                    <a:pt x="17249" y="18966"/>
                    <a:pt x="13001" y="19984"/>
                  </a:cubicBezTo>
                  <a:lnTo>
                    <a:pt x="13317" y="21302"/>
                  </a:lnTo>
                  <a:cubicBezTo>
                    <a:pt x="18174" y="20137"/>
                    <a:pt x="21600" y="15794"/>
                    <a:pt x="21600" y="10800"/>
                  </a:cubicBezTo>
                  <a:cubicBezTo>
                    <a:pt x="21600" y="4835"/>
                    <a:pt x="16764" y="0"/>
                    <a:pt x="10800" y="0"/>
                  </a:cubicBezTo>
                  <a:cubicBezTo>
                    <a:pt x="4835" y="0"/>
                    <a:pt x="0" y="4835"/>
                    <a:pt x="0" y="10800"/>
                  </a:cubicBezTo>
                  <a:cubicBezTo>
                    <a:pt x="-1" y="15794"/>
                    <a:pt x="3425" y="20137"/>
                    <a:pt x="8282" y="21302"/>
                  </a:cubicBezTo>
                  <a:close/>
                </a:path>
              </a:pathLst>
            </a:custGeom>
            <a:gradFill rotWithShape="1">
              <a:gsLst>
                <a:gs pos="0">
                  <a:srgbClr val="EBEBEB"/>
                </a:gs>
                <a:gs pos="100000">
                  <a:srgbClr val="C0C0C0"/>
                </a:gs>
              </a:gsLst>
              <a:lin ang="0" scaled="1"/>
            </a:gradFill>
            <a:ln w="19050" algn="ctr">
              <a:solidFill>
                <a:srgbClr val="C9CBBD"/>
              </a:solidFill>
              <a:miter lim="800000"/>
              <a:headEnd/>
              <a:tailEnd/>
            </a:ln>
          </p:spPr>
          <p:txBody>
            <a:bodyPr anchor="ctr"/>
            <a:lstStyle/>
            <a:p>
              <a:pPr fontAlgn="auto">
                <a:spcBef>
                  <a:spcPts val="0"/>
                </a:spcBef>
                <a:spcAft>
                  <a:spcPts val="0"/>
                </a:spcAft>
                <a:defRPr/>
              </a:pPr>
              <a:endParaRPr lang="en-US" kern="0">
                <a:solidFill>
                  <a:schemeClr val="bg1"/>
                </a:solidFill>
                <a:latin typeface="+mn-lt"/>
              </a:endParaRPr>
            </a:p>
          </p:txBody>
        </p:sp>
        <p:sp>
          <p:nvSpPr>
            <p:cNvPr id="32" name="AutoShape 4"/>
            <p:cNvSpPr>
              <a:spLocks noChangeAspect="1" noChangeArrowheads="1"/>
            </p:cNvSpPr>
            <p:nvPr/>
          </p:nvSpPr>
          <p:spPr bwMode="auto">
            <a:xfrm rot="14841388">
              <a:off x="4158092" y="1277251"/>
              <a:ext cx="961373" cy="494609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0739 h 21600"/>
              </a:gdLst>
              <a:ahLst/>
              <a:cxnLst>
                <a:cxn ang="T8">
                  <a:pos x="T0" y="T1"/>
                </a:cxn>
                <a:cxn ang="T9">
                  <a:pos x="T2" y="T3"/>
                </a:cxn>
                <a:cxn ang="T10">
                  <a:pos x="T4" y="T5"/>
                </a:cxn>
                <a:cxn ang="T11">
                  <a:pos x="T6" y="T7"/>
                </a:cxn>
              </a:cxnLst>
              <a:rect l="T12" t="T13" r="T14" b="T15"/>
              <a:pathLst>
                <a:path w="21600" h="21600">
                  <a:moveTo>
                    <a:pt x="8598" y="19984"/>
                  </a:moveTo>
                  <a:cubicBezTo>
                    <a:pt x="4350" y="18966"/>
                    <a:pt x="1355" y="15168"/>
                    <a:pt x="1355" y="10800"/>
                  </a:cubicBezTo>
                  <a:cubicBezTo>
                    <a:pt x="1355" y="5583"/>
                    <a:pt x="5583" y="1355"/>
                    <a:pt x="10800" y="1355"/>
                  </a:cubicBezTo>
                  <a:cubicBezTo>
                    <a:pt x="16016" y="1355"/>
                    <a:pt x="20245" y="5583"/>
                    <a:pt x="20245" y="10800"/>
                  </a:cubicBezTo>
                  <a:cubicBezTo>
                    <a:pt x="20245" y="15168"/>
                    <a:pt x="17249" y="18966"/>
                    <a:pt x="13001" y="19984"/>
                  </a:cubicBezTo>
                  <a:lnTo>
                    <a:pt x="13317" y="21302"/>
                  </a:lnTo>
                  <a:cubicBezTo>
                    <a:pt x="18174" y="20137"/>
                    <a:pt x="21600" y="15794"/>
                    <a:pt x="21600" y="10800"/>
                  </a:cubicBezTo>
                  <a:cubicBezTo>
                    <a:pt x="21600" y="4835"/>
                    <a:pt x="16764" y="0"/>
                    <a:pt x="10800" y="0"/>
                  </a:cubicBezTo>
                  <a:cubicBezTo>
                    <a:pt x="4835" y="0"/>
                    <a:pt x="0" y="4835"/>
                    <a:pt x="0" y="10800"/>
                  </a:cubicBezTo>
                  <a:cubicBezTo>
                    <a:pt x="-1" y="15794"/>
                    <a:pt x="3425" y="20137"/>
                    <a:pt x="8282" y="21302"/>
                  </a:cubicBezTo>
                  <a:close/>
                </a:path>
              </a:pathLst>
            </a:custGeom>
            <a:gradFill rotWithShape="1">
              <a:gsLst>
                <a:gs pos="0">
                  <a:srgbClr val="EBEBEB"/>
                </a:gs>
                <a:gs pos="100000">
                  <a:srgbClr val="C0C0C0"/>
                </a:gs>
              </a:gsLst>
              <a:lin ang="0" scaled="1"/>
            </a:gradFill>
            <a:ln w="19050" algn="ctr">
              <a:solidFill>
                <a:srgbClr val="C9CBBD"/>
              </a:solidFill>
              <a:miter lim="800000"/>
              <a:headEnd/>
              <a:tailEnd/>
            </a:ln>
          </p:spPr>
          <p:txBody>
            <a:bodyPr anchor="ctr"/>
            <a:lstStyle/>
            <a:p>
              <a:pPr fontAlgn="auto">
                <a:spcBef>
                  <a:spcPts val="0"/>
                </a:spcBef>
                <a:spcAft>
                  <a:spcPts val="0"/>
                </a:spcAft>
                <a:defRPr/>
              </a:pPr>
              <a:endParaRPr lang="en-US" kern="0">
                <a:solidFill>
                  <a:schemeClr val="bg1"/>
                </a:solidFill>
                <a:latin typeface="+mn-lt"/>
              </a:endParaRPr>
            </a:p>
          </p:txBody>
        </p:sp>
        <p:sp>
          <p:nvSpPr>
            <p:cNvPr id="34" name="Oval 13"/>
            <p:cNvSpPr>
              <a:spLocks noChangeArrowheads="1"/>
            </p:cNvSpPr>
            <p:nvPr/>
          </p:nvSpPr>
          <p:spPr bwMode="auto">
            <a:xfrm>
              <a:off x="2289000" y="4449975"/>
              <a:ext cx="381000" cy="381000"/>
            </a:xfrm>
            <a:prstGeom prst="ellipse">
              <a:avLst/>
            </a:prstGeom>
            <a:gradFill rotWithShape="1">
              <a:gsLst>
                <a:gs pos="0">
                  <a:srgbClr val="9C005A"/>
                </a:gs>
                <a:gs pos="100000">
                  <a:srgbClr val="48002A"/>
                </a:gs>
              </a:gsLst>
              <a:path path="rect">
                <a:fillToRect l="100000" b="100000"/>
              </a:path>
            </a:gra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a:p>
          </p:txBody>
        </p:sp>
        <p:sp>
          <p:nvSpPr>
            <p:cNvPr id="41" name="Oval 14"/>
            <p:cNvSpPr>
              <a:spLocks noChangeArrowheads="1"/>
            </p:cNvSpPr>
            <p:nvPr/>
          </p:nvSpPr>
          <p:spPr bwMode="auto">
            <a:xfrm>
              <a:off x="6581224" y="4314286"/>
              <a:ext cx="381000" cy="381000"/>
            </a:xfrm>
            <a:prstGeom prst="ellipse">
              <a:avLst/>
            </a:prstGeom>
            <a:gradFill rotWithShape="1">
              <a:gsLst>
                <a:gs pos="0">
                  <a:srgbClr val="F1C803"/>
                </a:gs>
                <a:gs pos="100000">
                  <a:srgbClr val="705D01"/>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a:p>
          </p:txBody>
        </p:sp>
        <p:sp>
          <p:nvSpPr>
            <p:cNvPr id="42" name="Oval 15"/>
            <p:cNvSpPr>
              <a:spLocks noChangeArrowheads="1"/>
            </p:cNvSpPr>
            <p:nvPr/>
          </p:nvSpPr>
          <p:spPr bwMode="auto">
            <a:xfrm>
              <a:off x="2273125" y="2802150"/>
              <a:ext cx="381000" cy="381000"/>
            </a:xfrm>
            <a:prstGeom prst="ellipse">
              <a:avLst/>
            </a:prstGeom>
            <a:gradFill rotWithShape="1">
              <a:gsLst>
                <a:gs pos="0">
                  <a:srgbClr val="704B00"/>
                </a:gs>
                <a:gs pos="100000">
                  <a:srgbClr val="F1A1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a:p>
          </p:txBody>
        </p:sp>
        <p:sp>
          <p:nvSpPr>
            <p:cNvPr id="43" name="Oval 16"/>
            <p:cNvSpPr>
              <a:spLocks noChangeArrowheads="1"/>
            </p:cNvSpPr>
            <p:nvPr/>
          </p:nvSpPr>
          <p:spPr bwMode="auto">
            <a:xfrm>
              <a:off x="4621038" y="5426288"/>
              <a:ext cx="381000" cy="381000"/>
            </a:xfrm>
            <a:prstGeom prst="ellipse">
              <a:avLst/>
            </a:prstGeom>
            <a:gradFill rotWithShape="1">
              <a:gsLst>
                <a:gs pos="0">
                  <a:srgbClr val="0F76B4"/>
                </a:gs>
                <a:gs pos="100000">
                  <a:srgbClr val="073753"/>
                </a:gs>
              </a:gsLst>
              <a:lin ang="54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a:p>
          </p:txBody>
        </p:sp>
        <p:sp>
          <p:nvSpPr>
            <p:cNvPr id="44" name="Oval 18"/>
            <p:cNvSpPr>
              <a:spLocks noChangeArrowheads="1"/>
            </p:cNvSpPr>
            <p:nvPr/>
          </p:nvSpPr>
          <p:spPr bwMode="auto">
            <a:xfrm>
              <a:off x="4027313" y="4872250"/>
              <a:ext cx="381000" cy="381000"/>
            </a:xfrm>
            <a:prstGeom prst="ellipse">
              <a:avLst/>
            </a:prstGeom>
            <a:gradFill rotWithShape="1">
              <a:gsLst>
                <a:gs pos="0">
                  <a:srgbClr val="0BC0E4"/>
                </a:gs>
                <a:gs pos="100000">
                  <a:srgbClr val="05596A"/>
                </a:gs>
              </a:gsLst>
              <a:path path="shape">
                <a:fillToRect l="50000" t="50000" r="50000" b="50000"/>
              </a:path>
            </a:gra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a:p>
          </p:txBody>
        </p:sp>
        <p:sp>
          <p:nvSpPr>
            <p:cNvPr id="45" name="Oval 19"/>
            <p:cNvSpPr>
              <a:spLocks noChangeArrowheads="1"/>
            </p:cNvSpPr>
            <p:nvPr/>
          </p:nvSpPr>
          <p:spPr bwMode="auto">
            <a:xfrm>
              <a:off x="4390474" y="1157876"/>
              <a:ext cx="381000" cy="381000"/>
            </a:xfrm>
            <a:prstGeom prst="ellipse">
              <a:avLst/>
            </a:prstGeom>
            <a:gradFill rotWithShape="1">
              <a:gsLst>
                <a:gs pos="0">
                  <a:srgbClr val="0D5F46"/>
                </a:gs>
                <a:gs pos="100000">
                  <a:srgbClr val="062C20"/>
                </a:gs>
              </a:gsLst>
              <a:path path="shape">
                <a:fillToRect l="50000" t="50000" r="50000" b="50000"/>
              </a:path>
            </a:gra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a:p>
          </p:txBody>
        </p:sp>
        <p:sp>
          <p:nvSpPr>
            <p:cNvPr id="46" name="Oval 20"/>
            <p:cNvSpPr>
              <a:spLocks noChangeArrowheads="1"/>
            </p:cNvSpPr>
            <p:nvPr/>
          </p:nvSpPr>
          <p:spPr bwMode="auto">
            <a:xfrm>
              <a:off x="4432125" y="3118063"/>
              <a:ext cx="381000" cy="381000"/>
            </a:xfrm>
            <a:prstGeom prst="ellipse">
              <a:avLst/>
            </a:prstGeom>
            <a:gradFill rotWithShape="1">
              <a:gsLst>
                <a:gs pos="0">
                  <a:srgbClr val="99CC00"/>
                </a:gs>
                <a:gs pos="100000">
                  <a:srgbClr val="475E00"/>
                </a:gs>
              </a:gsLst>
              <a:path path="shape">
                <a:fillToRect l="50000" t="50000" r="50000" b="50000"/>
              </a:path>
            </a:gra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endParaRPr lang="en-GB"/>
            </a:p>
          </p:txBody>
        </p:sp>
        <p:sp>
          <p:nvSpPr>
            <p:cNvPr id="47" name="Oval 17"/>
            <p:cNvSpPr>
              <a:spLocks noChangeArrowheads="1"/>
            </p:cNvSpPr>
            <p:nvPr/>
          </p:nvSpPr>
          <p:spPr bwMode="auto">
            <a:xfrm>
              <a:off x="6560587" y="2667212"/>
              <a:ext cx="381000" cy="381000"/>
            </a:xfrm>
            <a:prstGeom prst="ellipse">
              <a:avLst/>
            </a:prstGeom>
            <a:gradFill rotWithShape="1">
              <a:gsLst>
                <a:gs pos="0">
                  <a:srgbClr val="B4011B"/>
                </a:gs>
                <a:gs pos="100000">
                  <a:srgbClr val="53000D"/>
                </a:gs>
              </a:gsLst>
              <a:path path="rect">
                <a:fillToRect t="100000" r="100000"/>
              </a:path>
            </a:gra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a:p>
          </p:txBody>
        </p:sp>
        <p:sp>
          <p:nvSpPr>
            <p:cNvPr id="49" name="Line 23"/>
            <p:cNvSpPr>
              <a:spLocks noChangeShapeType="1"/>
            </p:cNvSpPr>
            <p:nvPr/>
          </p:nvSpPr>
          <p:spPr bwMode="auto">
            <a:xfrm flipH="1" flipV="1">
              <a:off x="4981800" y="3023105"/>
              <a:ext cx="4108" cy="184880"/>
            </a:xfrm>
            <a:prstGeom prst="line">
              <a:avLst/>
            </a:prstGeom>
            <a:noFill/>
            <a:ln w="9525">
              <a:solidFill>
                <a:srgbClr val="C9CBBD"/>
              </a:solidFill>
              <a:round/>
              <a:headEnd/>
              <a:tailEnd/>
            </a:ln>
          </p:spPr>
          <p:txBody>
            <a:bodyPr/>
            <a:lstStyle/>
            <a:p>
              <a:pPr fontAlgn="auto">
                <a:spcBef>
                  <a:spcPts val="0"/>
                </a:spcBef>
                <a:spcAft>
                  <a:spcPts val="0"/>
                </a:spcAft>
                <a:defRPr/>
              </a:pPr>
              <a:endParaRPr lang="en-US" kern="0">
                <a:solidFill>
                  <a:schemeClr val="bg1"/>
                </a:solidFill>
                <a:latin typeface="+mn-lt"/>
              </a:endParaRPr>
            </a:p>
          </p:txBody>
        </p:sp>
        <p:sp>
          <p:nvSpPr>
            <p:cNvPr id="50" name="Line 24"/>
            <p:cNvSpPr>
              <a:spLocks noChangeShapeType="1"/>
            </p:cNvSpPr>
            <p:nvPr/>
          </p:nvSpPr>
          <p:spPr bwMode="auto">
            <a:xfrm flipH="1" flipV="1">
              <a:off x="5047529" y="3012833"/>
              <a:ext cx="6163" cy="186934"/>
            </a:xfrm>
            <a:prstGeom prst="line">
              <a:avLst/>
            </a:prstGeom>
            <a:noFill/>
            <a:ln w="9525">
              <a:solidFill>
                <a:srgbClr val="C9CBBD"/>
              </a:solidFill>
              <a:round/>
              <a:headEnd/>
              <a:tailEnd/>
            </a:ln>
          </p:spPr>
          <p:txBody>
            <a:bodyPr/>
            <a:lstStyle/>
            <a:p>
              <a:pPr fontAlgn="auto">
                <a:spcBef>
                  <a:spcPts val="0"/>
                </a:spcBef>
                <a:spcAft>
                  <a:spcPts val="0"/>
                </a:spcAft>
                <a:defRPr/>
              </a:pPr>
              <a:endParaRPr lang="en-US" kern="0">
                <a:solidFill>
                  <a:schemeClr val="bg1"/>
                </a:solidFill>
                <a:latin typeface="+mn-lt"/>
              </a:endParaRPr>
            </a:p>
          </p:txBody>
        </p:sp>
        <p:sp>
          <p:nvSpPr>
            <p:cNvPr id="51" name="Line 25"/>
            <p:cNvSpPr>
              <a:spLocks noChangeShapeType="1"/>
            </p:cNvSpPr>
            <p:nvPr/>
          </p:nvSpPr>
          <p:spPr bwMode="auto">
            <a:xfrm flipH="1" flipV="1">
              <a:off x="5018773" y="3041592"/>
              <a:ext cx="10271" cy="133525"/>
            </a:xfrm>
            <a:prstGeom prst="line">
              <a:avLst/>
            </a:prstGeom>
            <a:noFill/>
            <a:ln w="31750">
              <a:solidFill>
                <a:srgbClr val="EAEAEA"/>
              </a:solidFill>
              <a:round/>
              <a:headEnd/>
              <a:tailEnd/>
            </a:ln>
          </p:spPr>
          <p:txBody>
            <a:bodyPr/>
            <a:lstStyle/>
            <a:p>
              <a:pPr fontAlgn="auto">
                <a:spcBef>
                  <a:spcPts val="0"/>
                </a:spcBef>
                <a:spcAft>
                  <a:spcPts val="0"/>
                </a:spcAft>
                <a:defRPr/>
              </a:pPr>
              <a:endParaRPr lang="en-US" kern="0">
                <a:solidFill>
                  <a:schemeClr val="bg1"/>
                </a:solidFill>
                <a:latin typeface="+mn-lt"/>
              </a:endParaRPr>
            </a:p>
          </p:txBody>
        </p:sp>
        <p:sp>
          <p:nvSpPr>
            <p:cNvPr id="52" name="Line 26"/>
            <p:cNvSpPr>
              <a:spLocks noChangeShapeType="1"/>
            </p:cNvSpPr>
            <p:nvPr/>
          </p:nvSpPr>
          <p:spPr bwMode="auto">
            <a:xfrm flipH="1" flipV="1">
              <a:off x="4996179" y="3012833"/>
              <a:ext cx="43134" cy="0"/>
            </a:xfrm>
            <a:prstGeom prst="line">
              <a:avLst/>
            </a:prstGeom>
            <a:noFill/>
            <a:ln w="9525">
              <a:solidFill>
                <a:srgbClr val="EAEAEA"/>
              </a:solidFill>
              <a:round/>
              <a:headEnd/>
              <a:tailEnd/>
            </a:ln>
          </p:spPr>
          <p:txBody>
            <a:bodyPr/>
            <a:lstStyle/>
            <a:p>
              <a:pPr fontAlgn="auto">
                <a:spcBef>
                  <a:spcPts val="0"/>
                </a:spcBef>
                <a:spcAft>
                  <a:spcPts val="0"/>
                </a:spcAft>
                <a:defRPr/>
              </a:pPr>
              <a:endParaRPr lang="en-US" kern="0">
                <a:solidFill>
                  <a:schemeClr val="bg1"/>
                </a:solidFill>
                <a:latin typeface="+mn-lt"/>
              </a:endParaRPr>
            </a:p>
          </p:txBody>
        </p:sp>
        <p:sp>
          <p:nvSpPr>
            <p:cNvPr id="53" name="Line 27"/>
            <p:cNvSpPr>
              <a:spLocks noChangeShapeType="1"/>
            </p:cNvSpPr>
            <p:nvPr/>
          </p:nvSpPr>
          <p:spPr bwMode="auto">
            <a:xfrm flipH="1" flipV="1">
              <a:off x="5010557" y="3051864"/>
              <a:ext cx="8216" cy="133523"/>
            </a:xfrm>
            <a:prstGeom prst="line">
              <a:avLst/>
            </a:prstGeom>
            <a:noFill/>
            <a:ln w="31750">
              <a:solidFill>
                <a:srgbClr val="EAEAEA"/>
              </a:solidFill>
              <a:round/>
              <a:headEnd/>
              <a:tailEnd/>
            </a:ln>
          </p:spPr>
          <p:txBody>
            <a:bodyPr/>
            <a:lstStyle/>
            <a:p>
              <a:pPr fontAlgn="auto">
                <a:spcBef>
                  <a:spcPts val="0"/>
                </a:spcBef>
                <a:spcAft>
                  <a:spcPts val="0"/>
                </a:spcAft>
                <a:defRPr/>
              </a:pPr>
              <a:endParaRPr lang="en-US" kern="0">
                <a:solidFill>
                  <a:schemeClr val="bg1"/>
                </a:solidFill>
                <a:latin typeface="+mn-lt"/>
              </a:endParaRPr>
            </a:p>
          </p:txBody>
        </p:sp>
        <p:sp>
          <p:nvSpPr>
            <p:cNvPr id="54" name="Line 28"/>
            <p:cNvSpPr>
              <a:spLocks noChangeShapeType="1"/>
            </p:cNvSpPr>
            <p:nvPr/>
          </p:nvSpPr>
          <p:spPr bwMode="auto">
            <a:xfrm flipH="1" flipV="1">
              <a:off x="4032841" y="4023508"/>
              <a:ext cx="182809" cy="57518"/>
            </a:xfrm>
            <a:prstGeom prst="line">
              <a:avLst/>
            </a:prstGeom>
            <a:noFill/>
            <a:ln w="38100">
              <a:solidFill>
                <a:srgbClr val="EAEAEA"/>
              </a:solidFill>
              <a:round/>
              <a:headEnd/>
              <a:tailEnd/>
            </a:ln>
          </p:spPr>
          <p:txBody>
            <a:bodyPr/>
            <a:lstStyle/>
            <a:p>
              <a:pPr fontAlgn="auto">
                <a:spcBef>
                  <a:spcPts val="0"/>
                </a:spcBef>
                <a:spcAft>
                  <a:spcPts val="0"/>
                </a:spcAft>
                <a:defRPr/>
              </a:pPr>
              <a:endParaRPr lang="en-US" kern="0">
                <a:solidFill>
                  <a:schemeClr val="bg1"/>
                </a:solidFill>
                <a:latin typeface="+mn-lt"/>
              </a:endParaRPr>
            </a:p>
          </p:txBody>
        </p:sp>
        <p:sp>
          <p:nvSpPr>
            <p:cNvPr id="55" name="Line 29"/>
            <p:cNvSpPr>
              <a:spLocks noChangeShapeType="1"/>
            </p:cNvSpPr>
            <p:nvPr/>
          </p:nvSpPr>
          <p:spPr bwMode="auto">
            <a:xfrm flipH="1" flipV="1">
              <a:off x="3424849" y="3746189"/>
              <a:ext cx="141728" cy="76005"/>
            </a:xfrm>
            <a:prstGeom prst="line">
              <a:avLst/>
            </a:prstGeom>
            <a:noFill/>
            <a:ln w="44450">
              <a:solidFill>
                <a:srgbClr val="EAEAEA"/>
              </a:solidFill>
              <a:round/>
              <a:headEnd/>
              <a:tailEnd/>
            </a:ln>
          </p:spPr>
          <p:txBody>
            <a:bodyPr/>
            <a:lstStyle/>
            <a:p>
              <a:pPr fontAlgn="auto">
                <a:spcBef>
                  <a:spcPts val="0"/>
                </a:spcBef>
                <a:spcAft>
                  <a:spcPts val="0"/>
                </a:spcAft>
                <a:defRPr/>
              </a:pPr>
              <a:endParaRPr lang="en-US" kern="0">
                <a:solidFill>
                  <a:schemeClr val="bg1"/>
                </a:solidFill>
                <a:latin typeface="+mn-lt"/>
              </a:endParaRPr>
            </a:p>
          </p:txBody>
        </p:sp>
      </p:grpSp>
      <p:sp>
        <p:nvSpPr>
          <p:cNvPr id="84996" name="Text Box 3"/>
          <p:cNvSpPr txBox="1">
            <a:spLocks noChangeArrowheads="1"/>
          </p:cNvSpPr>
          <p:nvPr/>
        </p:nvSpPr>
        <p:spPr bwMode="auto">
          <a:xfrm>
            <a:off x="2130425" y="3360738"/>
            <a:ext cx="914400" cy="366712"/>
          </a:xfrm>
          <a:prstGeom prst="rect">
            <a:avLst/>
          </a:prstGeom>
          <a:noFill/>
          <a:ln w="9525">
            <a:noFill/>
            <a:miter lim="800000"/>
            <a:headEnd/>
            <a:tailEnd/>
          </a:ln>
        </p:spPr>
        <p:txBody>
          <a:bodyPr/>
          <a:lstStyle/>
          <a:p>
            <a:r>
              <a:rPr lang="en-US" sz="1600">
                <a:latin typeface="Futura Bk" pitchFamily="34" charset="0"/>
              </a:rPr>
              <a:t>Cloud</a:t>
            </a:r>
          </a:p>
        </p:txBody>
      </p:sp>
      <p:sp>
        <p:nvSpPr>
          <p:cNvPr id="84997" name="Text Box 4"/>
          <p:cNvSpPr txBox="1">
            <a:spLocks noChangeArrowheads="1"/>
          </p:cNvSpPr>
          <p:nvPr/>
        </p:nvSpPr>
        <p:spPr bwMode="auto">
          <a:xfrm>
            <a:off x="4637088" y="4194175"/>
            <a:ext cx="2971800" cy="366713"/>
          </a:xfrm>
          <a:prstGeom prst="rect">
            <a:avLst/>
          </a:prstGeom>
          <a:noFill/>
          <a:ln w="9525">
            <a:noFill/>
            <a:miter lim="800000"/>
            <a:headEnd/>
            <a:tailEnd/>
          </a:ln>
        </p:spPr>
        <p:txBody>
          <a:bodyPr/>
          <a:lstStyle/>
          <a:p>
            <a:pPr algn="ctr"/>
            <a:r>
              <a:rPr lang="en-US" sz="1600">
                <a:latin typeface="Futura Bk" pitchFamily="34" charset="0"/>
              </a:rPr>
              <a:t>Information Management</a:t>
            </a:r>
          </a:p>
        </p:txBody>
      </p:sp>
      <p:sp>
        <p:nvSpPr>
          <p:cNvPr id="84998" name="Text Box 5"/>
          <p:cNvSpPr txBox="1">
            <a:spLocks noChangeArrowheads="1"/>
          </p:cNvSpPr>
          <p:nvPr/>
        </p:nvSpPr>
        <p:spPr bwMode="auto">
          <a:xfrm>
            <a:off x="4454525" y="1146175"/>
            <a:ext cx="2971800" cy="366713"/>
          </a:xfrm>
          <a:prstGeom prst="rect">
            <a:avLst/>
          </a:prstGeom>
          <a:noFill/>
          <a:ln w="9525">
            <a:noFill/>
            <a:miter lim="800000"/>
            <a:headEnd/>
            <a:tailEnd/>
          </a:ln>
        </p:spPr>
        <p:txBody>
          <a:bodyPr/>
          <a:lstStyle/>
          <a:p>
            <a:pPr algn="ctr"/>
            <a:r>
              <a:rPr lang="en-US" sz="1600">
                <a:latin typeface="Futura Bk" pitchFamily="34" charset="0"/>
              </a:rPr>
              <a:t>Digital Commercial Print</a:t>
            </a:r>
          </a:p>
        </p:txBody>
      </p:sp>
      <p:sp>
        <p:nvSpPr>
          <p:cNvPr id="37" name="Text Box 6"/>
          <p:cNvSpPr txBox="1">
            <a:spLocks noChangeArrowheads="1"/>
          </p:cNvSpPr>
          <p:nvPr/>
        </p:nvSpPr>
        <p:spPr bwMode="auto">
          <a:xfrm>
            <a:off x="3663950" y="2974975"/>
            <a:ext cx="1828800" cy="366713"/>
          </a:xfrm>
          <a:prstGeom prst="rect">
            <a:avLst/>
          </a:prstGeom>
          <a:noFill/>
          <a:ln w="9525">
            <a:noFill/>
            <a:miter lim="800000"/>
            <a:headEnd/>
            <a:tailEnd/>
          </a:ln>
        </p:spPr>
        <p:txBody>
          <a:bodyPr/>
          <a:lstStyle/>
          <a:p>
            <a:pPr algn="ctr">
              <a:defRPr/>
            </a:pPr>
            <a:r>
              <a:rPr lang="en-US" sz="1600">
                <a:effectLst>
                  <a:outerShdw blurRad="38100" dist="38100" dir="2700000" algn="tl">
                    <a:srgbClr val="C0C0C0"/>
                  </a:outerShdw>
                </a:effectLst>
                <a:latin typeface="Futura Bk" pitchFamily="34" charset="0"/>
              </a:rPr>
              <a:t>Sustainability</a:t>
            </a:r>
          </a:p>
        </p:txBody>
      </p:sp>
      <p:sp>
        <p:nvSpPr>
          <p:cNvPr id="85000" name="Text Box 7"/>
          <p:cNvSpPr txBox="1">
            <a:spLocks noChangeArrowheads="1"/>
          </p:cNvSpPr>
          <p:nvPr/>
        </p:nvSpPr>
        <p:spPr bwMode="auto">
          <a:xfrm>
            <a:off x="6149975" y="3267075"/>
            <a:ext cx="2514600" cy="366713"/>
          </a:xfrm>
          <a:prstGeom prst="rect">
            <a:avLst/>
          </a:prstGeom>
          <a:noFill/>
          <a:ln w="9525">
            <a:noFill/>
            <a:miter lim="800000"/>
            <a:headEnd/>
            <a:tailEnd/>
          </a:ln>
        </p:spPr>
        <p:txBody>
          <a:bodyPr/>
          <a:lstStyle/>
          <a:p>
            <a:pPr algn="ctr"/>
            <a:r>
              <a:rPr lang="en-US" sz="1600">
                <a:solidFill>
                  <a:schemeClr val="bg1"/>
                </a:solidFill>
                <a:latin typeface="Futura Bk" pitchFamily="34" charset="0"/>
              </a:rPr>
              <a:t>Immersive Interaction</a:t>
            </a:r>
          </a:p>
        </p:txBody>
      </p:sp>
      <p:sp>
        <p:nvSpPr>
          <p:cNvPr id="85001" name="Text Box 11"/>
          <p:cNvSpPr txBox="1">
            <a:spLocks noChangeArrowheads="1"/>
          </p:cNvSpPr>
          <p:nvPr/>
        </p:nvSpPr>
        <p:spPr bwMode="auto">
          <a:xfrm>
            <a:off x="3168650" y="4183063"/>
            <a:ext cx="1143000" cy="366712"/>
          </a:xfrm>
          <a:prstGeom prst="rect">
            <a:avLst/>
          </a:prstGeom>
          <a:noFill/>
          <a:ln w="9525">
            <a:noFill/>
            <a:miter lim="800000"/>
            <a:headEnd/>
            <a:tailEnd/>
          </a:ln>
        </p:spPr>
        <p:txBody>
          <a:bodyPr/>
          <a:lstStyle/>
          <a:p>
            <a:r>
              <a:rPr lang="en-US" sz="1600">
                <a:latin typeface="Futura Bk" pitchFamily="34" charset="0"/>
              </a:rPr>
              <a:t>Analytics</a:t>
            </a:r>
          </a:p>
        </p:txBody>
      </p:sp>
      <p:sp>
        <p:nvSpPr>
          <p:cNvPr id="85002" name="Text Box 12"/>
          <p:cNvSpPr txBox="1">
            <a:spLocks noChangeArrowheads="1"/>
          </p:cNvSpPr>
          <p:nvPr/>
        </p:nvSpPr>
        <p:spPr bwMode="auto">
          <a:xfrm>
            <a:off x="517525" y="2006600"/>
            <a:ext cx="2590800" cy="366713"/>
          </a:xfrm>
          <a:prstGeom prst="rect">
            <a:avLst/>
          </a:prstGeom>
          <a:noFill/>
          <a:ln w="9525">
            <a:noFill/>
            <a:miter lim="800000"/>
            <a:headEnd/>
            <a:tailEnd/>
          </a:ln>
        </p:spPr>
        <p:txBody>
          <a:bodyPr/>
          <a:lstStyle/>
          <a:p>
            <a:pPr algn="ctr"/>
            <a:r>
              <a:rPr lang="en-US" sz="1600">
                <a:latin typeface="Futura Bk" pitchFamily="34" charset="0"/>
              </a:rPr>
              <a:t>Intelligent Infrastructure</a:t>
            </a:r>
          </a:p>
        </p:txBody>
      </p:sp>
      <p:sp>
        <p:nvSpPr>
          <p:cNvPr id="85003" name="Rectangle 3"/>
          <p:cNvSpPr>
            <a:spLocks/>
          </p:cNvSpPr>
          <p:nvPr/>
        </p:nvSpPr>
        <p:spPr bwMode="auto">
          <a:xfrm>
            <a:off x="112713" y="179388"/>
            <a:ext cx="8375650" cy="857250"/>
          </a:xfrm>
          <a:prstGeom prst="rect">
            <a:avLst/>
          </a:prstGeom>
          <a:noFill/>
          <a:ln w="9525">
            <a:noFill/>
            <a:miter lim="800000"/>
            <a:headEnd/>
            <a:tailEnd/>
          </a:ln>
        </p:spPr>
        <p:txBody>
          <a:bodyPr/>
          <a:lstStyle/>
          <a:p>
            <a:pPr eaLnBrk="0" hangingPunct="0">
              <a:lnSpc>
                <a:spcPts val="3100"/>
              </a:lnSpc>
            </a:pPr>
            <a:r>
              <a:rPr lang="en-GB" sz="3100">
                <a:solidFill>
                  <a:srgbClr val="000000"/>
                </a:solidFill>
                <a:latin typeface="Futura Bk" pitchFamily="34" charset="0"/>
              </a:rPr>
              <a:t>HP Labs Research Portfolio</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1" name="Title 1"/>
          <p:cNvSpPr>
            <a:spLocks noGrp="1"/>
          </p:cNvSpPr>
          <p:nvPr>
            <p:ph type="title" idx="4294967295"/>
          </p:nvPr>
        </p:nvSpPr>
        <p:spPr bwMode="auto">
          <a:xfrm>
            <a:off x="234950" y="287338"/>
            <a:ext cx="8569325" cy="503237"/>
          </a:xfrm>
          <a:noFill/>
        </p:spPr>
        <p:txBody>
          <a:bodyPr wrap="square" rIns="0" numCol="1" compatLnSpc="1">
            <a:prstTxWarp prst="textNoShape">
              <a:avLst/>
            </a:prstTxWarp>
          </a:bodyPr>
          <a:lstStyle/>
          <a:p>
            <a:pPr eaLnBrk="1" hangingPunct="1"/>
            <a:r>
              <a:rPr sz="3200" cap="none" smtClean="0">
                <a:solidFill>
                  <a:schemeClr val="tx1"/>
                </a:solidFill>
              </a:rPr>
              <a:t>HIGH-IMPACT RESEARCH: FY09 HIGHLIGHTS</a:t>
            </a:r>
          </a:p>
        </p:txBody>
      </p:sp>
      <p:sp>
        <p:nvSpPr>
          <p:cNvPr id="87042" name="Text Placeholder 2"/>
          <p:cNvSpPr>
            <a:spLocks noGrp="1"/>
          </p:cNvSpPr>
          <p:nvPr>
            <p:ph type="body" sz="quarter" idx="4294967295"/>
          </p:nvPr>
        </p:nvSpPr>
        <p:spPr>
          <a:xfrm>
            <a:off x="244475" y="720725"/>
            <a:ext cx="8366125" cy="400050"/>
          </a:xfrm>
        </p:spPr>
        <p:txBody>
          <a:bodyPr/>
          <a:lstStyle/>
          <a:p>
            <a:pPr eaLnBrk="1" hangingPunct="1">
              <a:lnSpc>
                <a:spcPts val="2200"/>
              </a:lnSpc>
              <a:spcBef>
                <a:spcPts val="1200"/>
              </a:spcBef>
              <a:buFont typeface="Futura Bk" pitchFamily="34" charset="0"/>
              <a:buNone/>
            </a:pPr>
            <a:r>
              <a:rPr lang="en-US" smtClean="0"/>
              <a:t> </a:t>
            </a:r>
          </a:p>
        </p:txBody>
      </p:sp>
      <p:grpSp>
        <p:nvGrpSpPr>
          <p:cNvPr id="87043" name="Group 20"/>
          <p:cNvGrpSpPr>
            <a:grpSpLocks/>
          </p:cNvGrpSpPr>
          <p:nvPr/>
        </p:nvGrpSpPr>
        <p:grpSpPr bwMode="auto">
          <a:xfrm>
            <a:off x="-276225" y="1335088"/>
            <a:ext cx="9420225" cy="2120900"/>
            <a:chOff x="-1123" y="853"/>
            <a:chExt cx="7396" cy="1336"/>
          </a:xfrm>
        </p:grpSpPr>
        <p:sp>
          <p:nvSpPr>
            <p:cNvPr id="20" name="Parallelogram 19"/>
            <p:cNvSpPr/>
            <p:nvPr/>
          </p:nvSpPr>
          <p:spPr>
            <a:xfrm>
              <a:off x="-993" y="853"/>
              <a:ext cx="3703" cy="310"/>
            </a:xfrm>
            <a:prstGeom prst="parallelogram">
              <a:avLst/>
            </a:prstGeom>
            <a:gradFill flip="none" rotWithShape="1">
              <a:gsLst>
                <a:gs pos="0">
                  <a:schemeClr val="accent3"/>
                </a:gs>
                <a:gs pos="100000">
                  <a:schemeClr val="accent2"/>
                </a:gs>
              </a:gsLst>
              <a:lin ang="5400000" scaled="1"/>
              <a:tileRect/>
            </a:gra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5000"/>
                </a:lnSpc>
                <a:spcBef>
                  <a:spcPts val="0"/>
                </a:spcBef>
                <a:spcAft>
                  <a:spcPts val="0"/>
                </a:spcAft>
                <a:defRPr/>
              </a:pPr>
              <a:endParaRPr lang="en-US" dirty="0">
                <a:solidFill>
                  <a:prstClr val="white"/>
                </a:solidFill>
                <a:latin typeface="+mj-lt"/>
              </a:endParaRPr>
            </a:p>
          </p:txBody>
        </p:sp>
        <p:sp>
          <p:nvSpPr>
            <p:cNvPr id="21" name="Parallelogram 20"/>
            <p:cNvSpPr/>
            <p:nvPr/>
          </p:nvSpPr>
          <p:spPr>
            <a:xfrm>
              <a:off x="-1076" y="1195"/>
              <a:ext cx="3702" cy="310"/>
            </a:xfrm>
            <a:prstGeom prst="parallelogram">
              <a:avLst/>
            </a:prstGeom>
            <a:gradFill flip="none" rotWithShape="1">
              <a:gsLst>
                <a:gs pos="0">
                  <a:schemeClr val="accent3"/>
                </a:gs>
                <a:gs pos="100000">
                  <a:schemeClr val="accent2"/>
                </a:gs>
              </a:gsLst>
              <a:lin ang="5400000" scaled="1"/>
              <a:tileRect/>
            </a:gra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5000"/>
                </a:lnSpc>
                <a:spcBef>
                  <a:spcPts val="0"/>
                </a:spcBef>
                <a:spcAft>
                  <a:spcPts val="0"/>
                </a:spcAft>
                <a:defRPr/>
              </a:pPr>
              <a:endParaRPr lang="en-US" dirty="0">
                <a:solidFill>
                  <a:prstClr val="white"/>
                </a:solidFill>
                <a:latin typeface="+mj-lt"/>
              </a:endParaRPr>
            </a:p>
          </p:txBody>
        </p:sp>
        <p:sp>
          <p:nvSpPr>
            <p:cNvPr id="22" name="Parallelogram 21"/>
            <p:cNvSpPr/>
            <p:nvPr/>
          </p:nvSpPr>
          <p:spPr>
            <a:xfrm>
              <a:off x="-1039" y="1537"/>
              <a:ext cx="3703" cy="310"/>
            </a:xfrm>
            <a:prstGeom prst="parallelogram">
              <a:avLst/>
            </a:prstGeom>
            <a:gradFill flip="none" rotWithShape="1">
              <a:gsLst>
                <a:gs pos="0">
                  <a:schemeClr val="accent3"/>
                </a:gs>
                <a:gs pos="100000">
                  <a:schemeClr val="accent2"/>
                </a:gs>
              </a:gsLst>
              <a:lin ang="5400000" scaled="1"/>
              <a:tileRect/>
            </a:gra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lnSpc>
                  <a:spcPct val="85000"/>
                </a:lnSpc>
                <a:defRPr/>
              </a:pPr>
              <a:r>
                <a:rPr lang="en-US" dirty="0">
                  <a:solidFill>
                    <a:srgbClr val="FFFFFF"/>
                  </a:solidFill>
                </a:rPr>
                <a:t>Thought leadership</a:t>
              </a:r>
            </a:p>
          </p:txBody>
        </p:sp>
        <p:sp>
          <p:nvSpPr>
            <p:cNvPr id="23" name="Parallelogram 22"/>
            <p:cNvSpPr/>
            <p:nvPr/>
          </p:nvSpPr>
          <p:spPr>
            <a:xfrm>
              <a:off x="-1123" y="1879"/>
              <a:ext cx="3702" cy="310"/>
            </a:xfrm>
            <a:prstGeom prst="parallelogram">
              <a:avLst/>
            </a:prstGeom>
            <a:gradFill flip="none" rotWithShape="1">
              <a:gsLst>
                <a:gs pos="0">
                  <a:schemeClr val="accent3"/>
                </a:gs>
                <a:gs pos="100000">
                  <a:schemeClr val="accent2"/>
                </a:gs>
              </a:gsLst>
              <a:lin ang="5400000" scaled="1"/>
              <a:tileRect/>
            </a:gra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lnSpc>
                  <a:spcPct val="85000"/>
                </a:lnSpc>
                <a:defRPr/>
              </a:pPr>
              <a:r>
                <a:rPr lang="en-US" dirty="0">
                  <a:solidFill>
                    <a:srgbClr val="FFFFFF"/>
                  </a:solidFill>
                </a:rPr>
                <a:t>Engaging customers and partners</a:t>
              </a:r>
            </a:p>
          </p:txBody>
        </p:sp>
        <p:sp>
          <p:nvSpPr>
            <p:cNvPr id="87048" name="Rectangle 25"/>
            <p:cNvSpPr>
              <a:spLocks noChangeArrowheads="1"/>
            </p:cNvSpPr>
            <p:nvPr/>
          </p:nvSpPr>
          <p:spPr bwMode="auto">
            <a:xfrm>
              <a:off x="2186" y="1931"/>
              <a:ext cx="116" cy="206"/>
            </a:xfrm>
            <a:prstGeom prst="rect">
              <a:avLst/>
            </a:prstGeom>
            <a:noFill/>
            <a:ln w="9525">
              <a:noFill/>
              <a:miter lim="800000"/>
              <a:headEnd/>
              <a:tailEnd/>
            </a:ln>
          </p:spPr>
          <p:txBody>
            <a:bodyPr wrap="none">
              <a:spAutoFit/>
            </a:bodyPr>
            <a:lstStyle/>
            <a:p>
              <a:pPr algn="r">
                <a:lnSpc>
                  <a:spcPct val="85000"/>
                </a:lnSpc>
              </a:pPr>
              <a:endParaRPr lang="en-GB">
                <a:solidFill>
                  <a:srgbClr val="FFFFFF"/>
                </a:solidFill>
                <a:latin typeface="Futura Bk" pitchFamily="34" charset="0"/>
              </a:endParaRPr>
            </a:p>
          </p:txBody>
        </p:sp>
        <p:sp>
          <p:nvSpPr>
            <p:cNvPr id="87049" name="Rectangle 27"/>
            <p:cNvSpPr>
              <a:spLocks noChangeArrowheads="1"/>
            </p:cNvSpPr>
            <p:nvPr/>
          </p:nvSpPr>
          <p:spPr bwMode="auto">
            <a:xfrm>
              <a:off x="77" y="1251"/>
              <a:ext cx="2386" cy="205"/>
            </a:xfrm>
            <a:prstGeom prst="rect">
              <a:avLst/>
            </a:prstGeom>
            <a:noFill/>
            <a:ln w="9525">
              <a:noFill/>
              <a:miter lim="800000"/>
              <a:headEnd/>
              <a:tailEnd/>
            </a:ln>
          </p:spPr>
          <p:txBody>
            <a:bodyPr wrap="none">
              <a:spAutoFit/>
            </a:bodyPr>
            <a:lstStyle/>
            <a:p>
              <a:pPr algn="r">
                <a:lnSpc>
                  <a:spcPct val="85000"/>
                </a:lnSpc>
              </a:pPr>
              <a:r>
                <a:rPr lang="en-US">
                  <a:solidFill>
                    <a:srgbClr val="FFFFFF"/>
                  </a:solidFill>
                  <a:latin typeface="Futura Bk" pitchFamily="34" charset="0"/>
                </a:rPr>
                <a:t>Advancing the state-of-the-art</a:t>
              </a:r>
            </a:p>
          </p:txBody>
        </p:sp>
        <p:sp>
          <p:nvSpPr>
            <p:cNvPr id="87050" name="Rectangle 28"/>
            <p:cNvSpPr>
              <a:spLocks noChangeArrowheads="1"/>
            </p:cNvSpPr>
            <p:nvPr/>
          </p:nvSpPr>
          <p:spPr bwMode="auto">
            <a:xfrm>
              <a:off x="1179" y="913"/>
              <a:ext cx="1365" cy="205"/>
            </a:xfrm>
            <a:prstGeom prst="rect">
              <a:avLst/>
            </a:prstGeom>
            <a:noFill/>
            <a:ln w="9525">
              <a:noFill/>
              <a:miter lim="800000"/>
              <a:headEnd/>
              <a:tailEnd/>
            </a:ln>
          </p:spPr>
          <p:txBody>
            <a:bodyPr wrap="none">
              <a:spAutoFit/>
            </a:bodyPr>
            <a:lstStyle/>
            <a:p>
              <a:pPr algn="r">
                <a:lnSpc>
                  <a:spcPct val="85000"/>
                </a:lnSpc>
              </a:pPr>
              <a:r>
                <a:rPr lang="en-US">
                  <a:solidFill>
                    <a:srgbClr val="FFFFFF"/>
                  </a:solidFill>
                  <a:latin typeface="Futura Bk" pitchFamily="34" charset="0"/>
                </a:rPr>
                <a:t>Business impact</a:t>
              </a:r>
            </a:p>
          </p:txBody>
        </p:sp>
        <p:sp>
          <p:nvSpPr>
            <p:cNvPr id="10" name="Parallelogram 9"/>
            <p:cNvSpPr/>
            <p:nvPr/>
          </p:nvSpPr>
          <p:spPr>
            <a:xfrm>
              <a:off x="2570" y="853"/>
              <a:ext cx="3703" cy="310"/>
            </a:xfrm>
            <a:prstGeom prst="parallelogram">
              <a:avLst/>
            </a:prstGeom>
            <a:gradFill flip="none" rotWithShape="1">
              <a:gsLst>
                <a:gs pos="0">
                  <a:srgbClr val="00A4E6"/>
                </a:gs>
                <a:gs pos="100000">
                  <a:srgbClr val="1742DB"/>
                </a:gs>
              </a:gsLst>
              <a:lin ang="5400000" scaled="1"/>
              <a:tileRect/>
            </a:gra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solidFill>
                  <a:prstClr val="white"/>
                </a:solidFill>
                <a:latin typeface="+mj-lt"/>
              </a:endParaRPr>
            </a:p>
          </p:txBody>
        </p:sp>
        <p:sp>
          <p:nvSpPr>
            <p:cNvPr id="11" name="Parallelogram 10"/>
            <p:cNvSpPr/>
            <p:nvPr/>
          </p:nvSpPr>
          <p:spPr>
            <a:xfrm>
              <a:off x="2488" y="1195"/>
              <a:ext cx="3703" cy="310"/>
            </a:xfrm>
            <a:prstGeom prst="parallelogram">
              <a:avLst/>
            </a:prstGeom>
            <a:gradFill flip="none" rotWithShape="1">
              <a:gsLst>
                <a:gs pos="0">
                  <a:srgbClr val="00A4E6"/>
                </a:gs>
                <a:gs pos="100000">
                  <a:srgbClr val="1742DB"/>
                </a:gs>
              </a:gsLst>
              <a:lin ang="5400000" scaled="1"/>
              <a:tileRect/>
            </a:gra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solidFill>
                  <a:prstClr val="white"/>
                </a:solidFill>
                <a:latin typeface="+mj-lt"/>
              </a:endParaRPr>
            </a:p>
          </p:txBody>
        </p:sp>
        <p:sp>
          <p:nvSpPr>
            <p:cNvPr id="12" name="Parallelogram 11"/>
            <p:cNvSpPr/>
            <p:nvPr/>
          </p:nvSpPr>
          <p:spPr>
            <a:xfrm>
              <a:off x="2408" y="1537"/>
              <a:ext cx="3702" cy="310"/>
            </a:xfrm>
            <a:prstGeom prst="parallelogram">
              <a:avLst/>
            </a:prstGeom>
            <a:gradFill flip="none" rotWithShape="1">
              <a:gsLst>
                <a:gs pos="0">
                  <a:srgbClr val="00A4E6"/>
                </a:gs>
                <a:gs pos="100000">
                  <a:srgbClr val="1742DB"/>
                </a:gs>
              </a:gsLst>
              <a:lin ang="5400000" scaled="1"/>
              <a:tileRect/>
            </a:gra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solidFill>
                  <a:prstClr val="white"/>
                </a:solidFill>
                <a:latin typeface="+mj-lt"/>
              </a:endParaRPr>
            </a:p>
          </p:txBody>
        </p:sp>
        <p:sp>
          <p:nvSpPr>
            <p:cNvPr id="13" name="Parallelogram 12"/>
            <p:cNvSpPr/>
            <p:nvPr/>
          </p:nvSpPr>
          <p:spPr>
            <a:xfrm>
              <a:off x="2324" y="1879"/>
              <a:ext cx="3703" cy="310"/>
            </a:xfrm>
            <a:prstGeom prst="parallelogram">
              <a:avLst/>
            </a:prstGeom>
            <a:gradFill flip="none" rotWithShape="1">
              <a:gsLst>
                <a:gs pos="0">
                  <a:srgbClr val="00A4E6"/>
                </a:gs>
                <a:gs pos="100000">
                  <a:srgbClr val="1742DB"/>
                </a:gs>
              </a:gsLst>
              <a:lin ang="5400000" scaled="1"/>
              <a:tileRect/>
            </a:gra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solidFill>
                  <a:prstClr val="white"/>
                </a:solidFill>
                <a:latin typeface="+mj-lt"/>
              </a:endParaRPr>
            </a:p>
          </p:txBody>
        </p:sp>
        <p:sp>
          <p:nvSpPr>
            <p:cNvPr id="87055" name="Rectangle 15"/>
            <p:cNvSpPr>
              <a:spLocks noChangeArrowheads="1"/>
            </p:cNvSpPr>
            <p:nvPr/>
          </p:nvSpPr>
          <p:spPr bwMode="auto">
            <a:xfrm>
              <a:off x="2413" y="1945"/>
              <a:ext cx="3227" cy="172"/>
            </a:xfrm>
            <a:prstGeom prst="rect">
              <a:avLst/>
            </a:prstGeom>
            <a:noFill/>
            <a:ln w="9525">
              <a:noFill/>
              <a:miter lim="800000"/>
              <a:headEnd/>
              <a:tailEnd/>
            </a:ln>
          </p:spPr>
          <p:txBody>
            <a:bodyPr wrap="none">
              <a:spAutoFit/>
            </a:bodyPr>
            <a:lstStyle/>
            <a:p>
              <a:pPr>
                <a:lnSpc>
                  <a:spcPct val="85000"/>
                </a:lnSpc>
              </a:pPr>
              <a:r>
                <a:rPr lang="en-US" sz="1400">
                  <a:solidFill>
                    <a:srgbClr val="FFFFFF"/>
                  </a:solidFill>
                  <a:latin typeface="Futura Bk" pitchFamily="34" charset="0"/>
                </a:rPr>
                <a:t>227 customer visits; top-tier customer engagements</a:t>
              </a:r>
            </a:p>
          </p:txBody>
        </p:sp>
        <p:sp>
          <p:nvSpPr>
            <p:cNvPr id="87056" name="Rectangle 16"/>
            <p:cNvSpPr>
              <a:spLocks noChangeArrowheads="1"/>
            </p:cNvSpPr>
            <p:nvPr/>
          </p:nvSpPr>
          <p:spPr bwMode="auto">
            <a:xfrm>
              <a:off x="2502" y="1587"/>
              <a:ext cx="3271" cy="206"/>
            </a:xfrm>
            <a:prstGeom prst="rect">
              <a:avLst/>
            </a:prstGeom>
            <a:noFill/>
            <a:ln w="9525">
              <a:noFill/>
              <a:miter lim="800000"/>
              <a:headEnd/>
              <a:tailEnd/>
            </a:ln>
          </p:spPr>
          <p:txBody>
            <a:bodyPr>
              <a:spAutoFit/>
            </a:bodyPr>
            <a:lstStyle/>
            <a:p>
              <a:pPr>
                <a:lnSpc>
                  <a:spcPct val="85000"/>
                </a:lnSpc>
              </a:pPr>
              <a:endParaRPr lang="en-GB">
                <a:solidFill>
                  <a:srgbClr val="FFFFFF"/>
                </a:solidFill>
                <a:latin typeface="Futura Bk" pitchFamily="34" charset="0"/>
              </a:endParaRPr>
            </a:p>
          </p:txBody>
        </p:sp>
        <p:sp>
          <p:nvSpPr>
            <p:cNvPr id="87057" name="Rectangle 17"/>
            <p:cNvSpPr>
              <a:spLocks noChangeArrowheads="1"/>
            </p:cNvSpPr>
            <p:nvPr/>
          </p:nvSpPr>
          <p:spPr bwMode="auto">
            <a:xfrm>
              <a:off x="2582" y="1251"/>
              <a:ext cx="1992" cy="172"/>
            </a:xfrm>
            <a:prstGeom prst="rect">
              <a:avLst/>
            </a:prstGeom>
            <a:noFill/>
            <a:ln w="9525">
              <a:noFill/>
              <a:miter lim="800000"/>
              <a:headEnd/>
              <a:tailEnd/>
            </a:ln>
          </p:spPr>
          <p:txBody>
            <a:bodyPr wrap="none">
              <a:spAutoFit/>
            </a:bodyPr>
            <a:lstStyle/>
            <a:p>
              <a:pPr>
                <a:lnSpc>
                  <a:spcPct val="85000"/>
                </a:lnSpc>
              </a:pPr>
              <a:r>
                <a:rPr lang="en-US" sz="1400">
                  <a:solidFill>
                    <a:srgbClr val="FFFFFF"/>
                  </a:solidFill>
                  <a:latin typeface="Futura Bk" pitchFamily="34" charset="0"/>
                </a:rPr>
                <a:t>732 publications; 411 patents</a:t>
              </a:r>
            </a:p>
          </p:txBody>
        </p:sp>
        <p:sp>
          <p:nvSpPr>
            <p:cNvPr id="87058" name="Rectangle 18"/>
            <p:cNvSpPr>
              <a:spLocks noChangeArrowheads="1"/>
            </p:cNvSpPr>
            <p:nvPr/>
          </p:nvSpPr>
          <p:spPr bwMode="auto">
            <a:xfrm>
              <a:off x="2665" y="913"/>
              <a:ext cx="2309" cy="172"/>
            </a:xfrm>
            <a:prstGeom prst="rect">
              <a:avLst/>
            </a:prstGeom>
            <a:noFill/>
            <a:ln w="9525">
              <a:noFill/>
              <a:miter lim="800000"/>
              <a:headEnd/>
              <a:tailEnd/>
            </a:ln>
          </p:spPr>
          <p:txBody>
            <a:bodyPr wrap="none">
              <a:spAutoFit/>
            </a:bodyPr>
            <a:lstStyle/>
            <a:p>
              <a:pPr>
                <a:lnSpc>
                  <a:spcPct val="85000"/>
                </a:lnSpc>
              </a:pPr>
              <a:r>
                <a:rPr lang="en-US" sz="1400">
                  <a:solidFill>
                    <a:srgbClr val="FFFFFF"/>
                  </a:solidFill>
                  <a:latin typeface="Futura Bk" pitchFamily="34" charset="0"/>
                </a:rPr>
                <a:t>26 high-impact technology transfers</a:t>
              </a:r>
            </a:p>
          </p:txBody>
        </p:sp>
        <p:sp>
          <p:nvSpPr>
            <p:cNvPr id="87059" name="Rectangle 24"/>
            <p:cNvSpPr>
              <a:spLocks noChangeArrowheads="1"/>
            </p:cNvSpPr>
            <p:nvPr/>
          </p:nvSpPr>
          <p:spPr bwMode="auto">
            <a:xfrm>
              <a:off x="2484" y="1560"/>
              <a:ext cx="3215" cy="286"/>
            </a:xfrm>
            <a:prstGeom prst="rect">
              <a:avLst/>
            </a:prstGeom>
            <a:noFill/>
            <a:ln w="9525">
              <a:noFill/>
              <a:miter lim="800000"/>
              <a:headEnd/>
              <a:tailEnd/>
            </a:ln>
          </p:spPr>
          <p:txBody>
            <a:bodyPr>
              <a:spAutoFit/>
            </a:bodyPr>
            <a:lstStyle/>
            <a:p>
              <a:pPr>
                <a:lnSpc>
                  <a:spcPct val="85000"/>
                </a:lnSpc>
              </a:pPr>
              <a:r>
                <a:rPr lang="en-US" sz="1400">
                  <a:solidFill>
                    <a:srgbClr val="FFFFFF"/>
                  </a:solidFill>
                  <a:latin typeface="Futura Bk" pitchFamily="34" charset="0"/>
                </a:rPr>
                <a:t>646 conference and workshop presentations, over 100 external awards</a:t>
              </a: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idx="4294967295"/>
          </p:nvPr>
        </p:nvSpPr>
        <p:spPr bwMode="auto">
          <a:xfrm>
            <a:off x="104775" y="225425"/>
            <a:ext cx="8375650" cy="857250"/>
          </a:xfrm>
          <a:noFill/>
        </p:spPr>
        <p:txBody>
          <a:bodyPr wrap="square" numCol="1" compatLnSpc="1">
            <a:prstTxWarp prst="textNoShape">
              <a:avLst/>
            </a:prstTxWarp>
          </a:bodyPr>
          <a:lstStyle/>
          <a:p>
            <a:r>
              <a:rPr lang="en-GB" cap="none" smtClean="0"/>
              <a:t>HP Labs: Systems Security Lab (SSL)</a:t>
            </a:r>
          </a:p>
        </p:txBody>
      </p:sp>
      <p:sp>
        <p:nvSpPr>
          <p:cNvPr id="89090" name="Rectangle 3"/>
          <p:cNvSpPr>
            <a:spLocks noGrp="1"/>
          </p:cNvSpPr>
          <p:nvPr>
            <p:ph type="body" idx="4294967295"/>
          </p:nvPr>
        </p:nvSpPr>
        <p:spPr>
          <a:xfrm>
            <a:off x="0" y="1309688"/>
            <a:ext cx="6327775" cy="3282950"/>
          </a:xfrm>
        </p:spPr>
        <p:txBody>
          <a:bodyPr/>
          <a:lstStyle/>
          <a:p>
            <a:r>
              <a:rPr lang="en-GB" smtClean="0"/>
              <a:t>HP Labs Centre of Competence for R&amp;D in Security</a:t>
            </a:r>
          </a:p>
          <a:p>
            <a:pPr>
              <a:lnSpc>
                <a:spcPct val="40000"/>
              </a:lnSpc>
            </a:pPr>
            <a:endParaRPr lang="en-GB" smtClean="0"/>
          </a:p>
          <a:p>
            <a:r>
              <a:rPr lang="en-GB" smtClean="0"/>
              <a:t>Based in Bristol, UK and Princeton, US</a:t>
            </a:r>
          </a:p>
          <a:p>
            <a:pPr>
              <a:lnSpc>
                <a:spcPct val="60000"/>
              </a:lnSpc>
            </a:pPr>
            <a:endParaRPr lang="en-GB" smtClean="0"/>
          </a:p>
          <a:p>
            <a:r>
              <a:rPr lang="en-GB" smtClean="0"/>
              <a:t>R&amp;D work shaping the Future of i-Society …</a:t>
            </a:r>
          </a:p>
          <a:p>
            <a:endParaRPr lang="en-GB" smtClean="0"/>
          </a:p>
          <a:p>
            <a:pPr lvl="1">
              <a:buFont typeface="Arial" charset="0"/>
              <a:buNone/>
            </a:pPr>
            <a:endParaRPr lang="en-GB" smtClean="0"/>
          </a:p>
        </p:txBody>
      </p:sp>
      <p:pic>
        <p:nvPicPr>
          <p:cNvPr id="89091" name="Picture 10" descr="Analytics-new.png"/>
          <p:cNvPicPr>
            <a:picLocks noChangeAspect="1"/>
          </p:cNvPicPr>
          <p:nvPr/>
        </p:nvPicPr>
        <p:blipFill>
          <a:blip r:embed="rId2"/>
          <a:srcRect/>
          <a:stretch>
            <a:fillRect/>
          </a:stretch>
        </p:blipFill>
        <p:spPr bwMode="auto">
          <a:xfrm>
            <a:off x="5151438" y="0"/>
            <a:ext cx="3992562" cy="514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6"/>
          <p:cNvSpPr>
            <a:spLocks noGrp="1"/>
          </p:cNvSpPr>
          <p:nvPr>
            <p:ph type="title" idx="4294967295"/>
          </p:nvPr>
        </p:nvSpPr>
        <p:spPr bwMode="auto">
          <a:xfrm>
            <a:off x="234950" y="133350"/>
            <a:ext cx="8909050" cy="504825"/>
          </a:xfrm>
          <a:noFill/>
        </p:spPr>
        <p:txBody>
          <a:bodyPr wrap="square" numCol="1" compatLnSpc="1">
            <a:prstTxWarp prst="textNoShape">
              <a:avLst/>
            </a:prstTxWarp>
          </a:bodyPr>
          <a:lstStyle/>
          <a:p>
            <a:r>
              <a:rPr lang="en-GB" cap="none" smtClean="0"/>
              <a:t>Today’s Security Management Lifecycle</a:t>
            </a:r>
            <a:endParaRPr cap="none" smtClean="0"/>
          </a:p>
        </p:txBody>
      </p:sp>
      <p:pic>
        <p:nvPicPr>
          <p:cNvPr id="90114" name="Picture 106" descr="http://www.tsl.state.tx.us/ld/projects/trc/2006/manual/illos/cloud.jpg"/>
          <p:cNvPicPr>
            <a:picLocks noChangeAspect="1" noChangeArrowheads="1"/>
          </p:cNvPicPr>
          <p:nvPr/>
        </p:nvPicPr>
        <p:blipFill>
          <a:blip r:embed="rId2"/>
          <a:srcRect/>
          <a:stretch>
            <a:fillRect/>
          </a:stretch>
        </p:blipFill>
        <p:spPr bwMode="auto">
          <a:xfrm>
            <a:off x="5353050" y="2727325"/>
            <a:ext cx="2786063" cy="1768475"/>
          </a:xfrm>
          <a:prstGeom prst="rect">
            <a:avLst/>
          </a:prstGeom>
          <a:noFill/>
          <a:ln w="9525">
            <a:noFill/>
            <a:miter lim="800000"/>
            <a:headEnd/>
            <a:tailEnd/>
          </a:ln>
        </p:spPr>
      </p:pic>
      <p:sp>
        <p:nvSpPr>
          <p:cNvPr id="6" name="AutoShape 4"/>
          <p:cNvSpPr>
            <a:spLocks noChangeArrowheads="1"/>
          </p:cNvSpPr>
          <p:nvPr/>
        </p:nvSpPr>
        <p:spPr bwMode="auto">
          <a:xfrm rot="-5400000">
            <a:off x="2233613" y="2276475"/>
            <a:ext cx="460375" cy="815975"/>
          </a:xfrm>
          <a:prstGeom prst="rightArrow">
            <a:avLst>
              <a:gd name="adj1" fmla="val 38426"/>
              <a:gd name="adj2" fmla="val 72417"/>
            </a:avLst>
          </a:prstGeom>
          <a:solidFill>
            <a:srgbClr val="0098F6"/>
          </a:solidFill>
          <a:ln w="9525" algn="ctr">
            <a:solidFill>
              <a:schemeClr val="accent1"/>
            </a:solidFill>
            <a:miter lim="800000"/>
            <a:headEnd/>
            <a:tailEnd/>
          </a:ln>
        </p:spPr>
        <p:txBody>
          <a:bodyPr vert="eaVert" anchor="ctr">
            <a:spAutoFit/>
          </a:bodyPr>
          <a:lstStyle/>
          <a:p>
            <a:pPr fontAlgn="auto">
              <a:lnSpc>
                <a:spcPct val="90000"/>
              </a:lnSpc>
              <a:spcBef>
                <a:spcPct val="50000"/>
              </a:spcBef>
              <a:spcAft>
                <a:spcPts val="0"/>
              </a:spcAft>
              <a:defRPr/>
            </a:pPr>
            <a:endParaRPr lang="en-GB" sz="1450">
              <a:solidFill>
                <a:srgbClr val="000000"/>
              </a:solidFill>
              <a:latin typeface="+mn-lt"/>
            </a:endParaRPr>
          </a:p>
        </p:txBody>
      </p:sp>
      <p:sp>
        <p:nvSpPr>
          <p:cNvPr id="7" name="AutoShape 4"/>
          <p:cNvSpPr>
            <a:spLocks noChangeArrowheads="1"/>
          </p:cNvSpPr>
          <p:nvPr/>
        </p:nvSpPr>
        <p:spPr bwMode="auto">
          <a:xfrm rot="5400000">
            <a:off x="5480050" y="2289175"/>
            <a:ext cx="460375" cy="815975"/>
          </a:xfrm>
          <a:prstGeom prst="rightArrow">
            <a:avLst>
              <a:gd name="adj1" fmla="val 38426"/>
              <a:gd name="adj2" fmla="val 72417"/>
            </a:avLst>
          </a:prstGeom>
          <a:solidFill>
            <a:srgbClr val="0098F6"/>
          </a:solidFill>
          <a:ln w="9525" algn="ctr">
            <a:solidFill>
              <a:schemeClr val="accent1"/>
            </a:solidFill>
            <a:miter lim="800000"/>
            <a:headEnd/>
            <a:tailEnd/>
          </a:ln>
        </p:spPr>
        <p:txBody>
          <a:bodyPr rot="10800000" vert="eaVert" anchor="ctr">
            <a:spAutoFit/>
          </a:bodyPr>
          <a:lstStyle/>
          <a:p>
            <a:pPr fontAlgn="auto">
              <a:lnSpc>
                <a:spcPct val="90000"/>
              </a:lnSpc>
              <a:spcBef>
                <a:spcPct val="50000"/>
              </a:spcBef>
              <a:spcAft>
                <a:spcPts val="0"/>
              </a:spcAft>
              <a:defRPr/>
            </a:pPr>
            <a:endParaRPr lang="en-GB" sz="1450">
              <a:solidFill>
                <a:srgbClr val="000000"/>
              </a:solidFill>
              <a:latin typeface="+mn-lt"/>
            </a:endParaRPr>
          </a:p>
        </p:txBody>
      </p:sp>
      <p:sp>
        <p:nvSpPr>
          <p:cNvPr id="9" name="Oval 191"/>
          <p:cNvSpPr>
            <a:spLocks noChangeArrowheads="1"/>
          </p:cNvSpPr>
          <p:nvPr/>
        </p:nvSpPr>
        <p:spPr bwMode="auto">
          <a:xfrm>
            <a:off x="2438400" y="1084263"/>
            <a:ext cx="3270250" cy="3200400"/>
          </a:xfrm>
          <a:prstGeom prst="ellipse">
            <a:avLst/>
          </a:prstGeom>
          <a:noFill/>
          <a:ln w="254000" algn="ctr">
            <a:solidFill>
              <a:schemeClr val="accent1"/>
            </a:solidFill>
            <a:round/>
            <a:headEnd/>
            <a:tailEnd/>
          </a:ln>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450">
              <a:solidFill>
                <a:srgbClr val="000000"/>
              </a:solidFill>
              <a:latin typeface="+mn-lt"/>
            </a:endParaRPr>
          </a:p>
        </p:txBody>
      </p:sp>
      <p:sp>
        <p:nvSpPr>
          <p:cNvPr id="10" name="TextBox 9"/>
          <p:cNvSpPr txBox="1"/>
          <p:nvPr/>
        </p:nvSpPr>
        <p:spPr>
          <a:xfrm>
            <a:off x="2435053" y="1083055"/>
            <a:ext cx="3293035" cy="3222735"/>
          </a:xfrm>
          <a:prstGeom prst="rect">
            <a:avLst/>
          </a:prstGeom>
          <a:noFill/>
          <a:ln>
            <a:noFill/>
          </a:ln>
        </p:spPr>
        <p:txBody>
          <a:bodyPr spcFirstLastPara="1" wrap="none">
            <a:prstTxWarp prst="textCircle">
              <a:avLst>
                <a:gd name="adj" fmla="val 10800003"/>
              </a:avLst>
            </a:prstTxWarp>
            <a:spAutoFit/>
            <a:scene3d>
              <a:camera prst="orthographicFront">
                <a:rot lat="0" lon="0" rev="0"/>
              </a:camera>
              <a:lightRig rig="threePt" dir="t"/>
            </a:scene3d>
          </a:bodyPr>
          <a:lstStyle/>
          <a:p>
            <a:pPr fontAlgn="auto">
              <a:lnSpc>
                <a:spcPct val="90000"/>
              </a:lnSpc>
              <a:spcBef>
                <a:spcPct val="50000"/>
              </a:spcBef>
              <a:spcAft>
                <a:spcPts val="0"/>
              </a:spcAft>
              <a:defRPr/>
            </a:pPr>
            <a:r>
              <a:rPr lang="en-GB" sz="1450" dirty="0">
                <a:solidFill>
                  <a:srgbClr val="000000"/>
                </a:solidFill>
                <a:latin typeface="+mn-lt"/>
              </a:rPr>
              <a:t>Governance and Risk -&gt; Develop Policy - &gt; Technology and Operations -&gt; Infrastructure -&gt; Risk, Assurance and Compliance  -&gt;</a:t>
            </a:r>
          </a:p>
        </p:txBody>
      </p:sp>
      <p:grpSp>
        <p:nvGrpSpPr>
          <p:cNvPr id="90119" name="Group 22"/>
          <p:cNvGrpSpPr>
            <a:grpSpLocks/>
          </p:cNvGrpSpPr>
          <p:nvPr/>
        </p:nvGrpSpPr>
        <p:grpSpPr bwMode="auto">
          <a:xfrm>
            <a:off x="1423988" y="1425575"/>
            <a:ext cx="1146175" cy="855663"/>
            <a:chOff x="1087438" y="1036643"/>
            <a:chExt cx="7235829" cy="5727695"/>
          </a:xfrm>
        </p:grpSpPr>
        <p:cxnSp>
          <p:nvCxnSpPr>
            <p:cNvPr id="90139" name="AutoShape 2"/>
            <p:cNvCxnSpPr>
              <a:cxnSpLocks noChangeShapeType="1"/>
              <a:stCxn id="90218" idx="1"/>
              <a:endCxn id="90216" idx="3"/>
            </p:cNvCxnSpPr>
            <p:nvPr/>
          </p:nvCxnSpPr>
          <p:spPr bwMode="auto">
            <a:xfrm rot="10800000" flipV="1">
              <a:off x="4398963" y="1316038"/>
              <a:ext cx="500062" cy="1587"/>
            </a:xfrm>
            <a:prstGeom prst="bentConnector3">
              <a:avLst>
                <a:gd name="adj1" fmla="val 50157"/>
              </a:avLst>
            </a:prstGeom>
            <a:noFill/>
            <a:ln w="9525">
              <a:solidFill>
                <a:srgbClr val="FF0000"/>
              </a:solidFill>
              <a:miter lim="800000"/>
              <a:headEnd/>
              <a:tailEnd type="triangle" w="med" len="med"/>
            </a:ln>
          </p:spPr>
        </p:cxnSp>
        <p:cxnSp>
          <p:nvCxnSpPr>
            <p:cNvPr id="90140" name="AutoShape 3"/>
            <p:cNvCxnSpPr>
              <a:cxnSpLocks noChangeShapeType="1"/>
              <a:stCxn id="90216" idx="1"/>
              <a:endCxn id="90214" idx="3"/>
            </p:cNvCxnSpPr>
            <p:nvPr/>
          </p:nvCxnSpPr>
          <p:spPr bwMode="auto">
            <a:xfrm rot="10800000" flipV="1">
              <a:off x="2693988" y="1317625"/>
              <a:ext cx="500062" cy="1588"/>
            </a:xfrm>
            <a:prstGeom prst="bentConnector3">
              <a:avLst>
                <a:gd name="adj1" fmla="val 50157"/>
              </a:avLst>
            </a:prstGeom>
            <a:noFill/>
            <a:ln w="9525">
              <a:solidFill>
                <a:srgbClr val="FF0000"/>
              </a:solidFill>
              <a:miter lim="800000"/>
              <a:headEnd/>
              <a:tailEnd type="triangle" w="med" len="med"/>
            </a:ln>
          </p:spPr>
        </p:cxnSp>
        <p:grpSp>
          <p:nvGrpSpPr>
            <p:cNvPr id="90141" name="Group 25"/>
            <p:cNvGrpSpPr>
              <a:grpSpLocks/>
            </p:cNvGrpSpPr>
            <p:nvPr/>
          </p:nvGrpSpPr>
          <p:grpSpPr bwMode="auto">
            <a:xfrm>
              <a:off x="4899027" y="1036643"/>
              <a:ext cx="1693864" cy="854078"/>
              <a:chOff x="2853" y="1049"/>
              <a:chExt cx="1067" cy="538"/>
            </a:xfrm>
          </p:grpSpPr>
          <p:sp>
            <p:nvSpPr>
              <p:cNvPr id="90218" name="Rectangle 5"/>
              <p:cNvSpPr>
                <a:spLocks noChangeArrowheads="1"/>
              </p:cNvSpPr>
              <p:nvPr/>
            </p:nvSpPr>
            <p:spPr bwMode="auto">
              <a:xfrm>
                <a:off x="2853" y="1089"/>
                <a:ext cx="759" cy="272"/>
              </a:xfrm>
              <a:prstGeom prst="rect">
                <a:avLst/>
              </a:prstGeom>
              <a:gradFill rotWithShape="0">
                <a:gsLst>
                  <a:gs pos="0">
                    <a:srgbClr val="B7C9E3"/>
                  </a:gs>
                  <a:gs pos="100000">
                    <a:srgbClr val="FF0000"/>
                  </a:gs>
                </a:gsLst>
                <a:lin ang="0" scaled="1"/>
              </a:gradFill>
              <a:ln w="9525" algn="ctr">
                <a:solidFill>
                  <a:srgbClr val="FF0000"/>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219" name="Text Box 6"/>
              <p:cNvSpPr txBox="1">
                <a:spLocks noChangeArrowheads="1"/>
              </p:cNvSpPr>
              <p:nvPr/>
            </p:nvSpPr>
            <p:spPr bwMode="auto">
              <a:xfrm>
                <a:off x="2916" y="1049"/>
                <a:ext cx="1004" cy="538"/>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Vulnerability</a:t>
                </a:r>
              </a:p>
              <a:p>
                <a:pPr>
                  <a:lnSpc>
                    <a:spcPct val="90000"/>
                  </a:lnSpc>
                  <a:spcBef>
                    <a:spcPct val="50000"/>
                  </a:spcBef>
                </a:pPr>
                <a:r>
                  <a:rPr lang="en-GB" sz="100">
                    <a:solidFill>
                      <a:srgbClr val="000000"/>
                    </a:solidFill>
                    <a:latin typeface="Futura Bk" pitchFamily="34" charset="0"/>
                  </a:rPr>
                  <a:t>Disclosed</a:t>
                </a:r>
                <a:endParaRPr lang="en-US" sz="100">
                  <a:solidFill>
                    <a:srgbClr val="000000"/>
                  </a:solidFill>
                  <a:latin typeface="Futura Bk" pitchFamily="34" charset="0"/>
                </a:endParaRPr>
              </a:p>
            </p:txBody>
          </p:sp>
        </p:grpSp>
        <p:grpSp>
          <p:nvGrpSpPr>
            <p:cNvPr id="90142" name="Group 7"/>
            <p:cNvGrpSpPr>
              <a:grpSpLocks/>
            </p:cNvGrpSpPr>
            <p:nvPr/>
          </p:nvGrpSpPr>
          <p:grpSpPr bwMode="auto">
            <a:xfrm>
              <a:off x="3194049" y="1038238"/>
              <a:ext cx="1716088" cy="854078"/>
              <a:chOff x="2199" y="2201"/>
              <a:chExt cx="1081" cy="538"/>
            </a:xfrm>
          </p:grpSpPr>
          <p:sp>
            <p:nvSpPr>
              <p:cNvPr id="90216" name="Rectangle 8"/>
              <p:cNvSpPr>
                <a:spLocks noChangeArrowheads="1"/>
              </p:cNvSpPr>
              <p:nvPr/>
            </p:nvSpPr>
            <p:spPr bwMode="auto">
              <a:xfrm>
                <a:off x="2199" y="2241"/>
                <a:ext cx="759" cy="272"/>
              </a:xfrm>
              <a:prstGeom prst="rect">
                <a:avLst/>
              </a:prstGeom>
              <a:gradFill rotWithShape="0">
                <a:gsLst>
                  <a:gs pos="0">
                    <a:srgbClr val="B7C9E3"/>
                  </a:gs>
                  <a:gs pos="100000">
                    <a:srgbClr val="FF0000"/>
                  </a:gs>
                </a:gsLst>
                <a:lin ang="0" scaled="1"/>
              </a:gradFill>
              <a:ln w="9525" algn="ctr">
                <a:solidFill>
                  <a:srgbClr val="FF0000"/>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217" name="Text Box 9"/>
              <p:cNvSpPr txBox="1">
                <a:spLocks noChangeArrowheads="1"/>
              </p:cNvSpPr>
              <p:nvPr/>
            </p:nvSpPr>
            <p:spPr bwMode="auto">
              <a:xfrm>
                <a:off x="2325" y="2201"/>
                <a:ext cx="955" cy="538"/>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Exploit</a:t>
                </a:r>
              </a:p>
              <a:p>
                <a:pPr>
                  <a:lnSpc>
                    <a:spcPct val="90000"/>
                  </a:lnSpc>
                  <a:spcBef>
                    <a:spcPct val="50000"/>
                  </a:spcBef>
                </a:pPr>
                <a:r>
                  <a:rPr lang="en-GB" sz="100">
                    <a:solidFill>
                      <a:srgbClr val="000000"/>
                    </a:solidFill>
                    <a:latin typeface="Futura Bk" pitchFamily="34" charset="0"/>
                  </a:rPr>
                  <a:t>Available</a:t>
                </a:r>
                <a:endParaRPr lang="en-US" sz="100">
                  <a:solidFill>
                    <a:srgbClr val="000000"/>
                  </a:solidFill>
                  <a:latin typeface="Futura Bk" pitchFamily="34" charset="0"/>
                </a:endParaRPr>
              </a:p>
            </p:txBody>
          </p:sp>
        </p:grpSp>
        <p:grpSp>
          <p:nvGrpSpPr>
            <p:cNvPr id="90143" name="Group 10"/>
            <p:cNvGrpSpPr>
              <a:grpSpLocks/>
            </p:cNvGrpSpPr>
            <p:nvPr/>
          </p:nvGrpSpPr>
          <p:grpSpPr bwMode="auto">
            <a:xfrm>
              <a:off x="1489078" y="1039813"/>
              <a:ext cx="1562102" cy="706438"/>
              <a:chOff x="3175" y="1810"/>
              <a:chExt cx="984" cy="445"/>
            </a:xfrm>
          </p:grpSpPr>
          <p:sp>
            <p:nvSpPr>
              <p:cNvPr id="90214" name="Rectangle 11"/>
              <p:cNvSpPr>
                <a:spLocks noChangeArrowheads="1"/>
              </p:cNvSpPr>
              <p:nvPr/>
            </p:nvSpPr>
            <p:spPr bwMode="auto">
              <a:xfrm>
                <a:off x="3175" y="1850"/>
                <a:ext cx="759" cy="272"/>
              </a:xfrm>
              <a:prstGeom prst="rect">
                <a:avLst/>
              </a:prstGeom>
              <a:gradFill rotWithShape="0">
                <a:gsLst>
                  <a:gs pos="0">
                    <a:srgbClr val="B7C9E3"/>
                  </a:gs>
                  <a:gs pos="100000">
                    <a:srgbClr val="FF0000"/>
                  </a:gs>
                </a:gsLst>
                <a:lin ang="0" scaled="1"/>
              </a:gradFill>
              <a:ln w="9525" algn="ctr">
                <a:solidFill>
                  <a:srgbClr val="FF0000"/>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215" name="Text Box 12"/>
              <p:cNvSpPr txBox="1">
                <a:spLocks noChangeArrowheads="1"/>
              </p:cNvSpPr>
              <p:nvPr/>
            </p:nvSpPr>
            <p:spPr bwMode="auto">
              <a:xfrm>
                <a:off x="3225" y="1810"/>
                <a:ext cx="934" cy="445"/>
              </a:xfrm>
              <a:prstGeom prst="rect">
                <a:avLst/>
              </a:prstGeom>
              <a:noFill/>
              <a:ln w="9525" algn="ctr">
                <a:noFill/>
                <a:miter lim="800000"/>
                <a:headEnd/>
                <a:tailEnd/>
              </a:ln>
            </p:spPr>
            <p:txBody>
              <a:bodyPr wrap="none" anchor="ctr" anchorCtr="1">
                <a:spAutoFit/>
              </a:bodyPr>
              <a:lstStyle/>
              <a:p>
                <a:pPr>
                  <a:lnSpc>
                    <a:spcPct val="90000"/>
                  </a:lnSpc>
                  <a:spcBef>
                    <a:spcPct val="50000"/>
                  </a:spcBef>
                </a:pPr>
                <a:r>
                  <a:rPr lang="en-GB" sz="100">
                    <a:solidFill>
                      <a:srgbClr val="000000"/>
                    </a:solidFill>
                    <a:latin typeface="Futura Bk" pitchFamily="34" charset="0"/>
                  </a:rPr>
                  <a:t>Malware</a:t>
                </a:r>
                <a:endParaRPr lang="en-US" sz="100">
                  <a:solidFill>
                    <a:srgbClr val="000000"/>
                  </a:solidFill>
                  <a:latin typeface="Futura Bk" pitchFamily="34" charset="0"/>
                </a:endParaRPr>
              </a:p>
            </p:txBody>
          </p:sp>
        </p:grpSp>
        <p:grpSp>
          <p:nvGrpSpPr>
            <p:cNvPr id="90144" name="Group 13"/>
            <p:cNvGrpSpPr>
              <a:grpSpLocks/>
            </p:cNvGrpSpPr>
            <p:nvPr/>
          </p:nvGrpSpPr>
          <p:grpSpPr bwMode="auto">
            <a:xfrm>
              <a:off x="6605591" y="1036650"/>
              <a:ext cx="1717676" cy="854078"/>
              <a:chOff x="2199" y="2201"/>
              <a:chExt cx="1082" cy="538"/>
            </a:xfrm>
          </p:grpSpPr>
          <p:sp>
            <p:nvSpPr>
              <p:cNvPr id="90212" name="Rectangle 14"/>
              <p:cNvSpPr>
                <a:spLocks noChangeArrowheads="1"/>
              </p:cNvSpPr>
              <p:nvPr/>
            </p:nvSpPr>
            <p:spPr bwMode="auto">
              <a:xfrm>
                <a:off x="2199" y="2241"/>
                <a:ext cx="759" cy="272"/>
              </a:xfrm>
              <a:prstGeom prst="rect">
                <a:avLst/>
              </a:prstGeom>
              <a:gradFill rotWithShape="0">
                <a:gsLst>
                  <a:gs pos="0">
                    <a:srgbClr val="B7C9E3"/>
                  </a:gs>
                  <a:gs pos="100000">
                    <a:srgbClr val="FF0000"/>
                  </a:gs>
                </a:gsLst>
                <a:lin ang="0" scaled="1"/>
              </a:gradFill>
              <a:ln w="9525" algn="ctr">
                <a:solidFill>
                  <a:srgbClr val="FF0000"/>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213" name="Text Box 15"/>
              <p:cNvSpPr txBox="1">
                <a:spLocks noChangeArrowheads="1"/>
              </p:cNvSpPr>
              <p:nvPr/>
            </p:nvSpPr>
            <p:spPr bwMode="auto">
              <a:xfrm>
                <a:off x="2326" y="2201"/>
                <a:ext cx="955" cy="538"/>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Patch</a:t>
                </a:r>
              </a:p>
              <a:p>
                <a:pPr>
                  <a:lnSpc>
                    <a:spcPct val="90000"/>
                  </a:lnSpc>
                  <a:spcBef>
                    <a:spcPct val="50000"/>
                  </a:spcBef>
                </a:pPr>
                <a:r>
                  <a:rPr lang="en-GB" sz="100">
                    <a:solidFill>
                      <a:srgbClr val="000000"/>
                    </a:solidFill>
                    <a:latin typeface="Futura Bk" pitchFamily="34" charset="0"/>
                  </a:rPr>
                  <a:t>Available</a:t>
                </a:r>
                <a:endParaRPr lang="en-US" sz="100">
                  <a:solidFill>
                    <a:srgbClr val="000000"/>
                  </a:solidFill>
                  <a:latin typeface="Futura Bk" pitchFamily="34" charset="0"/>
                </a:endParaRPr>
              </a:p>
            </p:txBody>
          </p:sp>
        </p:grpSp>
        <p:cxnSp>
          <p:nvCxnSpPr>
            <p:cNvPr id="90145" name="AutoShape 16"/>
            <p:cNvCxnSpPr>
              <a:cxnSpLocks noChangeShapeType="1"/>
              <a:stCxn id="90218" idx="3"/>
              <a:endCxn id="90212" idx="1"/>
            </p:cNvCxnSpPr>
            <p:nvPr/>
          </p:nvCxnSpPr>
          <p:spPr bwMode="auto">
            <a:xfrm>
              <a:off x="6103938" y="1316038"/>
              <a:ext cx="501650" cy="0"/>
            </a:xfrm>
            <a:prstGeom prst="straightConnector1">
              <a:avLst/>
            </a:prstGeom>
            <a:noFill/>
            <a:ln w="9525">
              <a:solidFill>
                <a:srgbClr val="FF0000"/>
              </a:solidFill>
              <a:round/>
              <a:headEnd/>
              <a:tailEnd type="triangle" w="med" len="med"/>
            </a:ln>
          </p:spPr>
        </p:cxnSp>
        <p:grpSp>
          <p:nvGrpSpPr>
            <p:cNvPr id="90146" name="Group 17"/>
            <p:cNvGrpSpPr>
              <a:grpSpLocks/>
            </p:cNvGrpSpPr>
            <p:nvPr/>
          </p:nvGrpSpPr>
          <p:grpSpPr bwMode="auto">
            <a:xfrm>
              <a:off x="5732465" y="2865438"/>
              <a:ext cx="1681164" cy="957263"/>
              <a:chOff x="1989" y="2952"/>
              <a:chExt cx="1059" cy="603"/>
            </a:xfrm>
          </p:grpSpPr>
          <p:sp>
            <p:nvSpPr>
              <p:cNvPr id="90210" name="Rectangle 18"/>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211" name="Text Box 19"/>
              <p:cNvSpPr txBox="1">
                <a:spLocks noChangeArrowheads="1"/>
              </p:cNvSpPr>
              <p:nvPr/>
            </p:nvSpPr>
            <p:spPr bwMode="auto">
              <a:xfrm>
                <a:off x="2148" y="3012"/>
                <a:ext cx="900" cy="543"/>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Test</a:t>
                </a:r>
              </a:p>
              <a:p>
                <a:pPr>
                  <a:lnSpc>
                    <a:spcPct val="90000"/>
                  </a:lnSpc>
                  <a:spcBef>
                    <a:spcPct val="50000"/>
                  </a:spcBef>
                </a:pPr>
                <a:r>
                  <a:rPr lang="en-GB" sz="100">
                    <a:solidFill>
                      <a:srgbClr val="000000"/>
                    </a:solidFill>
                    <a:latin typeface="Futura Bk" pitchFamily="34" charset="0"/>
                  </a:rPr>
                  <a:t>Solution</a:t>
                </a:r>
                <a:endParaRPr lang="en-US" sz="100">
                  <a:solidFill>
                    <a:srgbClr val="000000"/>
                  </a:solidFill>
                  <a:latin typeface="Futura Bk" pitchFamily="34" charset="0"/>
                </a:endParaRPr>
              </a:p>
            </p:txBody>
          </p:sp>
        </p:grpSp>
        <p:grpSp>
          <p:nvGrpSpPr>
            <p:cNvPr id="90147" name="Group 20"/>
            <p:cNvGrpSpPr>
              <a:grpSpLocks/>
            </p:cNvGrpSpPr>
            <p:nvPr/>
          </p:nvGrpSpPr>
          <p:grpSpPr bwMode="auto">
            <a:xfrm>
              <a:off x="5734051" y="3814763"/>
              <a:ext cx="1693864" cy="957263"/>
              <a:chOff x="1989" y="2952"/>
              <a:chExt cx="1067" cy="603"/>
            </a:xfrm>
          </p:grpSpPr>
          <p:sp>
            <p:nvSpPr>
              <p:cNvPr id="90208" name="Rectangle 21"/>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209" name="Text Box 22"/>
              <p:cNvSpPr txBox="1">
                <a:spLocks noChangeArrowheads="1"/>
              </p:cNvSpPr>
              <p:nvPr/>
            </p:nvSpPr>
            <p:spPr bwMode="auto">
              <a:xfrm>
                <a:off x="2071" y="3012"/>
                <a:ext cx="985" cy="543"/>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Patch</a:t>
                </a:r>
              </a:p>
              <a:p>
                <a:pPr>
                  <a:lnSpc>
                    <a:spcPct val="90000"/>
                  </a:lnSpc>
                  <a:spcBef>
                    <a:spcPct val="50000"/>
                  </a:spcBef>
                </a:pPr>
                <a:r>
                  <a:rPr lang="en-GB" sz="100">
                    <a:solidFill>
                      <a:srgbClr val="000000"/>
                    </a:solidFill>
                    <a:latin typeface="Futura Bk" pitchFamily="34" charset="0"/>
                  </a:rPr>
                  <a:t>Deployment</a:t>
                </a:r>
                <a:endParaRPr lang="en-US" sz="100">
                  <a:solidFill>
                    <a:srgbClr val="000000"/>
                  </a:solidFill>
                  <a:latin typeface="Futura Bk" pitchFamily="34" charset="0"/>
                </a:endParaRPr>
              </a:p>
            </p:txBody>
          </p:sp>
        </p:grpSp>
        <p:cxnSp>
          <p:nvCxnSpPr>
            <p:cNvPr id="90148" name="AutoShape 23"/>
            <p:cNvCxnSpPr>
              <a:cxnSpLocks noChangeShapeType="1"/>
              <a:stCxn id="90219" idx="2"/>
              <a:endCxn id="90206" idx="0"/>
            </p:cNvCxnSpPr>
            <p:nvPr/>
          </p:nvCxnSpPr>
          <p:spPr bwMode="auto">
            <a:xfrm rot="16200000" flipH="1">
              <a:off x="5830037" y="1412024"/>
              <a:ext cx="322166" cy="689185"/>
            </a:xfrm>
            <a:prstGeom prst="bentConnector3">
              <a:avLst>
                <a:gd name="adj1" fmla="val 50000"/>
              </a:avLst>
            </a:prstGeom>
            <a:noFill/>
            <a:ln w="9525">
              <a:solidFill>
                <a:srgbClr val="FF0000"/>
              </a:solidFill>
              <a:miter lim="800000"/>
              <a:headEnd/>
              <a:tailEnd type="triangle" w="med" len="med"/>
            </a:ln>
          </p:spPr>
        </p:cxnSp>
        <p:cxnSp>
          <p:nvCxnSpPr>
            <p:cNvPr id="90149" name="AutoShape 24"/>
            <p:cNvCxnSpPr>
              <a:cxnSpLocks noChangeShapeType="1"/>
              <a:stCxn id="90213" idx="2"/>
              <a:endCxn id="90210" idx="3"/>
            </p:cNvCxnSpPr>
            <p:nvPr/>
          </p:nvCxnSpPr>
          <p:spPr bwMode="auto">
            <a:xfrm rot="5400000">
              <a:off x="6347930" y="2186572"/>
              <a:ext cx="1652489" cy="470420"/>
            </a:xfrm>
            <a:prstGeom prst="bentConnector2">
              <a:avLst/>
            </a:prstGeom>
            <a:noFill/>
            <a:ln w="9525">
              <a:solidFill>
                <a:srgbClr val="FF0000"/>
              </a:solidFill>
              <a:miter lim="800000"/>
              <a:headEnd/>
              <a:tailEnd type="triangle" w="med" len="med"/>
            </a:ln>
          </p:spPr>
        </p:cxnSp>
        <p:cxnSp>
          <p:nvCxnSpPr>
            <p:cNvPr id="90150" name="AutoShape 25"/>
            <p:cNvCxnSpPr>
              <a:cxnSpLocks noChangeShapeType="1"/>
              <a:stCxn id="90206" idx="2"/>
              <a:endCxn id="90210" idx="0"/>
            </p:cNvCxnSpPr>
            <p:nvPr/>
          </p:nvCxnSpPr>
          <p:spPr bwMode="auto">
            <a:xfrm>
              <a:off x="6335713" y="2682875"/>
              <a:ext cx="0" cy="182563"/>
            </a:xfrm>
            <a:prstGeom prst="straightConnector1">
              <a:avLst/>
            </a:prstGeom>
            <a:noFill/>
            <a:ln w="9525">
              <a:solidFill>
                <a:schemeClr val="tx1"/>
              </a:solidFill>
              <a:round/>
              <a:headEnd/>
              <a:tailEnd type="triangle" w="med" len="med"/>
            </a:ln>
          </p:spPr>
        </p:cxnSp>
        <p:cxnSp>
          <p:nvCxnSpPr>
            <p:cNvPr id="90151" name="AutoShape 26"/>
            <p:cNvCxnSpPr>
              <a:cxnSpLocks noChangeShapeType="1"/>
              <a:stCxn id="90210" idx="2"/>
              <a:endCxn id="90208" idx="0"/>
            </p:cNvCxnSpPr>
            <p:nvPr/>
          </p:nvCxnSpPr>
          <p:spPr bwMode="auto">
            <a:xfrm>
              <a:off x="6335713" y="3630613"/>
              <a:ext cx="1587" cy="184150"/>
            </a:xfrm>
            <a:prstGeom prst="straightConnector1">
              <a:avLst/>
            </a:prstGeom>
            <a:noFill/>
            <a:ln w="9525">
              <a:solidFill>
                <a:schemeClr val="tx1"/>
              </a:solidFill>
              <a:round/>
              <a:headEnd/>
              <a:tailEnd type="triangle" w="med" len="med"/>
            </a:ln>
          </p:spPr>
        </p:cxnSp>
        <p:grpSp>
          <p:nvGrpSpPr>
            <p:cNvPr id="90152" name="Group 27"/>
            <p:cNvGrpSpPr>
              <a:grpSpLocks/>
            </p:cNvGrpSpPr>
            <p:nvPr/>
          </p:nvGrpSpPr>
          <p:grpSpPr bwMode="auto">
            <a:xfrm>
              <a:off x="5732464" y="1917700"/>
              <a:ext cx="1724026" cy="957263"/>
              <a:chOff x="1989" y="2952"/>
              <a:chExt cx="1086" cy="603"/>
            </a:xfrm>
          </p:grpSpPr>
          <p:sp>
            <p:nvSpPr>
              <p:cNvPr id="90206" name="Rectangle 28"/>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207" name="Text Box 29"/>
              <p:cNvSpPr txBox="1">
                <a:spLocks noChangeArrowheads="1"/>
              </p:cNvSpPr>
              <p:nvPr/>
            </p:nvSpPr>
            <p:spPr bwMode="auto">
              <a:xfrm>
                <a:off x="2059" y="3012"/>
                <a:ext cx="1016" cy="543"/>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Vulnerability</a:t>
                </a:r>
              </a:p>
              <a:p>
                <a:pPr>
                  <a:lnSpc>
                    <a:spcPct val="90000"/>
                  </a:lnSpc>
                  <a:spcBef>
                    <a:spcPct val="50000"/>
                  </a:spcBef>
                </a:pPr>
                <a:r>
                  <a:rPr lang="en-GB" sz="100">
                    <a:solidFill>
                      <a:srgbClr val="000000"/>
                    </a:solidFill>
                    <a:latin typeface="Futura Bk" pitchFamily="34" charset="0"/>
                  </a:rPr>
                  <a:t>Assessment</a:t>
                </a:r>
                <a:endParaRPr lang="en-US" sz="100">
                  <a:solidFill>
                    <a:srgbClr val="000000"/>
                  </a:solidFill>
                  <a:latin typeface="Futura Bk" pitchFamily="34" charset="0"/>
                </a:endParaRPr>
              </a:p>
            </p:txBody>
          </p:sp>
        </p:grpSp>
        <p:grpSp>
          <p:nvGrpSpPr>
            <p:cNvPr id="90153" name="Group 31"/>
            <p:cNvGrpSpPr>
              <a:grpSpLocks/>
            </p:cNvGrpSpPr>
            <p:nvPr/>
          </p:nvGrpSpPr>
          <p:grpSpPr bwMode="auto">
            <a:xfrm>
              <a:off x="5737225" y="4856163"/>
              <a:ext cx="1712913" cy="957263"/>
              <a:chOff x="1989" y="2952"/>
              <a:chExt cx="1079" cy="603"/>
            </a:xfrm>
          </p:grpSpPr>
          <p:sp>
            <p:nvSpPr>
              <p:cNvPr id="90204" name="Rectangle 32"/>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205" name="Text Box 33"/>
              <p:cNvSpPr txBox="1">
                <a:spLocks noChangeArrowheads="1"/>
              </p:cNvSpPr>
              <p:nvPr/>
            </p:nvSpPr>
            <p:spPr bwMode="auto">
              <a:xfrm>
                <a:off x="2065" y="3012"/>
                <a:ext cx="1003" cy="543"/>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Accelerated</a:t>
                </a:r>
              </a:p>
              <a:p>
                <a:pPr>
                  <a:lnSpc>
                    <a:spcPct val="90000"/>
                  </a:lnSpc>
                  <a:spcBef>
                    <a:spcPct val="50000"/>
                  </a:spcBef>
                </a:pPr>
                <a:r>
                  <a:rPr lang="en-GB" sz="100">
                    <a:solidFill>
                      <a:srgbClr val="000000"/>
                    </a:solidFill>
                    <a:latin typeface="Futura Bk" pitchFamily="34" charset="0"/>
                  </a:rPr>
                  <a:t>Patching</a:t>
                </a:r>
                <a:endParaRPr lang="en-US" sz="100">
                  <a:solidFill>
                    <a:srgbClr val="000000"/>
                  </a:solidFill>
                  <a:latin typeface="Futura Bk" pitchFamily="34" charset="0"/>
                </a:endParaRPr>
              </a:p>
            </p:txBody>
          </p:sp>
        </p:grpSp>
        <p:grpSp>
          <p:nvGrpSpPr>
            <p:cNvPr id="90154" name="Group 34"/>
            <p:cNvGrpSpPr>
              <a:grpSpLocks/>
            </p:cNvGrpSpPr>
            <p:nvPr/>
          </p:nvGrpSpPr>
          <p:grpSpPr bwMode="auto">
            <a:xfrm>
              <a:off x="5754688" y="5807075"/>
              <a:ext cx="1692275" cy="957263"/>
              <a:chOff x="1989" y="2952"/>
              <a:chExt cx="1066" cy="603"/>
            </a:xfrm>
          </p:grpSpPr>
          <p:sp>
            <p:nvSpPr>
              <p:cNvPr id="90202" name="Rectangle 35"/>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203" name="Text Box 36"/>
              <p:cNvSpPr txBox="1">
                <a:spLocks noChangeArrowheads="1"/>
              </p:cNvSpPr>
              <p:nvPr/>
            </p:nvSpPr>
            <p:spPr bwMode="auto">
              <a:xfrm>
                <a:off x="2084" y="3012"/>
                <a:ext cx="971" cy="543"/>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Emergency</a:t>
                </a:r>
              </a:p>
              <a:p>
                <a:pPr>
                  <a:lnSpc>
                    <a:spcPct val="90000"/>
                  </a:lnSpc>
                  <a:spcBef>
                    <a:spcPct val="50000"/>
                  </a:spcBef>
                </a:pPr>
                <a:r>
                  <a:rPr lang="en-GB" sz="100">
                    <a:solidFill>
                      <a:srgbClr val="000000"/>
                    </a:solidFill>
                    <a:latin typeface="Futura Bk" pitchFamily="34" charset="0"/>
                  </a:rPr>
                  <a:t>Patching</a:t>
                </a:r>
                <a:endParaRPr lang="en-US" sz="100">
                  <a:solidFill>
                    <a:srgbClr val="000000"/>
                  </a:solidFill>
                  <a:latin typeface="Futura Bk" pitchFamily="34" charset="0"/>
                </a:endParaRPr>
              </a:p>
            </p:txBody>
          </p:sp>
        </p:grpSp>
        <p:cxnSp>
          <p:nvCxnSpPr>
            <p:cNvPr id="90155" name="AutoShape 37"/>
            <p:cNvCxnSpPr>
              <a:cxnSpLocks noChangeShapeType="1"/>
              <a:stCxn id="90210" idx="2"/>
              <a:endCxn id="90204" idx="3"/>
            </p:cNvCxnSpPr>
            <p:nvPr/>
          </p:nvCxnSpPr>
          <p:spPr bwMode="auto">
            <a:xfrm rot="16200000" flipH="1">
              <a:off x="5835650" y="4130676"/>
              <a:ext cx="1608137" cy="608012"/>
            </a:xfrm>
            <a:prstGeom prst="bentConnector4">
              <a:avLst>
                <a:gd name="adj1" fmla="val 4144"/>
                <a:gd name="adj2" fmla="val 137597"/>
              </a:avLst>
            </a:prstGeom>
            <a:noFill/>
            <a:ln w="9525">
              <a:solidFill>
                <a:schemeClr val="tx1"/>
              </a:solidFill>
              <a:miter lim="800000"/>
              <a:headEnd/>
              <a:tailEnd type="triangle" w="med" len="med"/>
            </a:ln>
          </p:spPr>
        </p:cxnSp>
        <p:cxnSp>
          <p:nvCxnSpPr>
            <p:cNvPr id="90156" name="AutoShape 38"/>
            <p:cNvCxnSpPr>
              <a:cxnSpLocks noChangeShapeType="1"/>
              <a:stCxn id="90210" idx="2"/>
              <a:endCxn id="90202" idx="3"/>
            </p:cNvCxnSpPr>
            <p:nvPr/>
          </p:nvCxnSpPr>
          <p:spPr bwMode="auto">
            <a:xfrm rot="16200000" flipH="1">
              <a:off x="5368926" y="4597400"/>
              <a:ext cx="2559050" cy="625475"/>
            </a:xfrm>
            <a:prstGeom prst="bentConnector4">
              <a:avLst>
                <a:gd name="adj1" fmla="val 1611"/>
                <a:gd name="adj2" fmla="val 172843"/>
              </a:avLst>
            </a:prstGeom>
            <a:noFill/>
            <a:ln w="9525">
              <a:solidFill>
                <a:schemeClr val="tx1"/>
              </a:solidFill>
              <a:miter lim="800000"/>
              <a:headEnd/>
              <a:tailEnd type="triangle" w="med" len="med"/>
            </a:ln>
          </p:spPr>
        </p:cxnSp>
        <p:grpSp>
          <p:nvGrpSpPr>
            <p:cNvPr id="90157" name="Group 39"/>
            <p:cNvGrpSpPr>
              <a:grpSpLocks/>
            </p:cNvGrpSpPr>
            <p:nvPr/>
          </p:nvGrpSpPr>
          <p:grpSpPr bwMode="auto">
            <a:xfrm>
              <a:off x="3781425" y="2046288"/>
              <a:ext cx="1631950" cy="874713"/>
              <a:chOff x="4808" y="1701"/>
              <a:chExt cx="1028" cy="551"/>
            </a:xfrm>
          </p:grpSpPr>
          <p:sp>
            <p:nvSpPr>
              <p:cNvPr id="90200" name="AutoShape 40"/>
              <p:cNvSpPr>
                <a:spLocks noChangeArrowheads="1"/>
              </p:cNvSpPr>
              <p:nvPr/>
            </p:nvSpPr>
            <p:spPr bwMode="auto">
              <a:xfrm>
                <a:off x="4808" y="1701"/>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201" name="Text Box 41"/>
              <p:cNvSpPr txBox="1">
                <a:spLocks noChangeArrowheads="1"/>
              </p:cNvSpPr>
              <p:nvPr/>
            </p:nvSpPr>
            <p:spPr bwMode="auto">
              <a:xfrm>
                <a:off x="4896" y="1802"/>
                <a:ext cx="940" cy="45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Exposed?</a:t>
                </a:r>
                <a:endParaRPr lang="en-US" sz="100">
                  <a:solidFill>
                    <a:srgbClr val="000000"/>
                  </a:solidFill>
                  <a:latin typeface="Futura Bk" pitchFamily="34" charset="0"/>
                </a:endParaRPr>
              </a:p>
            </p:txBody>
          </p:sp>
        </p:grpSp>
        <p:grpSp>
          <p:nvGrpSpPr>
            <p:cNvPr id="90158" name="Group 42"/>
            <p:cNvGrpSpPr>
              <a:grpSpLocks/>
            </p:cNvGrpSpPr>
            <p:nvPr/>
          </p:nvGrpSpPr>
          <p:grpSpPr bwMode="auto">
            <a:xfrm>
              <a:off x="3784602" y="3182938"/>
              <a:ext cx="1627188" cy="981075"/>
              <a:chOff x="4827" y="2976"/>
              <a:chExt cx="1025" cy="618"/>
            </a:xfrm>
          </p:grpSpPr>
          <p:sp>
            <p:nvSpPr>
              <p:cNvPr id="90198" name="AutoShape 43"/>
              <p:cNvSpPr>
                <a:spLocks noChangeArrowheads="1"/>
              </p:cNvSpPr>
              <p:nvPr/>
            </p:nvSpPr>
            <p:spPr bwMode="auto">
              <a:xfrm>
                <a:off x="4827" y="2976"/>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199" name="Text Box 44"/>
              <p:cNvSpPr txBox="1">
                <a:spLocks noChangeArrowheads="1"/>
              </p:cNvSpPr>
              <p:nvPr/>
            </p:nvSpPr>
            <p:spPr bwMode="auto">
              <a:xfrm>
                <a:off x="4877" y="3050"/>
                <a:ext cx="975" cy="544"/>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Early</a:t>
                </a:r>
              </a:p>
              <a:p>
                <a:pPr>
                  <a:lnSpc>
                    <a:spcPct val="90000"/>
                  </a:lnSpc>
                  <a:spcBef>
                    <a:spcPct val="50000"/>
                  </a:spcBef>
                </a:pPr>
                <a:r>
                  <a:rPr lang="en-GB" sz="100">
                    <a:solidFill>
                      <a:srgbClr val="000000"/>
                    </a:solidFill>
                    <a:latin typeface="Futura Bk" pitchFamily="34" charset="0"/>
                  </a:rPr>
                  <a:t>Mitigation?</a:t>
                </a:r>
                <a:endParaRPr lang="en-US" sz="100">
                  <a:solidFill>
                    <a:srgbClr val="000000"/>
                  </a:solidFill>
                  <a:latin typeface="Futura Bk" pitchFamily="34" charset="0"/>
                </a:endParaRPr>
              </a:p>
            </p:txBody>
          </p:sp>
        </p:grpSp>
        <p:cxnSp>
          <p:nvCxnSpPr>
            <p:cNvPr id="90159" name="AutoShape 45"/>
            <p:cNvCxnSpPr>
              <a:cxnSpLocks noChangeShapeType="1"/>
              <a:stCxn id="90200" idx="2"/>
              <a:endCxn id="90198" idx="0"/>
            </p:cNvCxnSpPr>
            <p:nvPr/>
          </p:nvCxnSpPr>
          <p:spPr bwMode="auto">
            <a:xfrm rot="16200000" flipH="1">
              <a:off x="4164013" y="3013075"/>
              <a:ext cx="336550" cy="3175"/>
            </a:xfrm>
            <a:prstGeom prst="bentConnector3">
              <a:avLst>
                <a:gd name="adj1" fmla="val 50000"/>
              </a:avLst>
            </a:prstGeom>
            <a:noFill/>
            <a:ln w="9525">
              <a:solidFill>
                <a:schemeClr val="tx1"/>
              </a:solidFill>
              <a:miter lim="800000"/>
              <a:headEnd/>
              <a:tailEnd type="triangle" w="med" len="med"/>
            </a:ln>
          </p:spPr>
        </p:cxnSp>
        <p:sp>
          <p:nvSpPr>
            <p:cNvPr id="90160" name="Text Box 46"/>
            <p:cNvSpPr txBox="1">
              <a:spLocks noChangeArrowheads="1"/>
            </p:cNvSpPr>
            <p:nvPr/>
          </p:nvSpPr>
          <p:spPr bwMode="auto">
            <a:xfrm>
              <a:off x="4234108" y="2769029"/>
              <a:ext cx="1212571" cy="712405"/>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grpSp>
          <p:nvGrpSpPr>
            <p:cNvPr id="90161" name="Group 47"/>
            <p:cNvGrpSpPr>
              <a:grpSpLocks/>
            </p:cNvGrpSpPr>
            <p:nvPr/>
          </p:nvGrpSpPr>
          <p:grpSpPr bwMode="auto">
            <a:xfrm>
              <a:off x="1141412" y="2408238"/>
              <a:ext cx="1638300" cy="981075"/>
              <a:chOff x="4827" y="2976"/>
              <a:chExt cx="1032" cy="618"/>
            </a:xfrm>
          </p:grpSpPr>
          <p:sp>
            <p:nvSpPr>
              <p:cNvPr id="90196" name="AutoShape 48"/>
              <p:cNvSpPr>
                <a:spLocks noChangeArrowheads="1"/>
              </p:cNvSpPr>
              <p:nvPr/>
            </p:nvSpPr>
            <p:spPr bwMode="auto">
              <a:xfrm>
                <a:off x="4827" y="2976"/>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197" name="Text Box 49"/>
              <p:cNvSpPr txBox="1">
                <a:spLocks noChangeArrowheads="1"/>
              </p:cNvSpPr>
              <p:nvPr/>
            </p:nvSpPr>
            <p:spPr bwMode="auto">
              <a:xfrm>
                <a:off x="4928" y="3050"/>
                <a:ext cx="931" cy="544"/>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Malware</a:t>
                </a:r>
              </a:p>
              <a:p>
                <a:pPr>
                  <a:lnSpc>
                    <a:spcPct val="90000"/>
                  </a:lnSpc>
                  <a:spcBef>
                    <a:spcPct val="50000"/>
                  </a:spcBef>
                </a:pPr>
                <a:r>
                  <a:rPr lang="en-GB" sz="100">
                    <a:solidFill>
                      <a:srgbClr val="000000"/>
                    </a:solidFill>
                    <a:latin typeface="Futura Bk" pitchFamily="34" charset="0"/>
                  </a:rPr>
                  <a:t>Reports?</a:t>
                </a:r>
                <a:endParaRPr lang="en-US" sz="100">
                  <a:solidFill>
                    <a:srgbClr val="000000"/>
                  </a:solidFill>
                  <a:latin typeface="Futura Bk" pitchFamily="34" charset="0"/>
                </a:endParaRPr>
              </a:p>
            </p:txBody>
          </p:sp>
        </p:grpSp>
        <p:sp>
          <p:nvSpPr>
            <p:cNvPr id="90162" name="Text Box 50"/>
            <p:cNvSpPr txBox="1">
              <a:spLocks noChangeArrowheads="1"/>
            </p:cNvSpPr>
            <p:nvPr/>
          </p:nvSpPr>
          <p:spPr bwMode="auto">
            <a:xfrm>
              <a:off x="3472494" y="3088016"/>
              <a:ext cx="1232613" cy="712405"/>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N</a:t>
              </a:r>
              <a:endParaRPr lang="en-US" sz="100">
                <a:solidFill>
                  <a:srgbClr val="000000"/>
                </a:solidFill>
                <a:latin typeface="Futura Bk" pitchFamily="34" charset="0"/>
              </a:endParaRPr>
            </a:p>
          </p:txBody>
        </p:sp>
        <p:grpSp>
          <p:nvGrpSpPr>
            <p:cNvPr id="90163" name="Group 51"/>
            <p:cNvGrpSpPr>
              <a:grpSpLocks/>
            </p:cNvGrpSpPr>
            <p:nvPr/>
          </p:nvGrpSpPr>
          <p:grpSpPr bwMode="auto">
            <a:xfrm>
              <a:off x="2338387" y="3206750"/>
              <a:ext cx="1662113" cy="874713"/>
              <a:chOff x="4808" y="1701"/>
              <a:chExt cx="1047" cy="551"/>
            </a:xfrm>
          </p:grpSpPr>
          <p:sp>
            <p:nvSpPr>
              <p:cNvPr id="90194" name="AutoShape 52"/>
              <p:cNvSpPr>
                <a:spLocks noChangeArrowheads="1"/>
              </p:cNvSpPr>
              <p:nvPr/>
            </p:nvSpPr>
            <p:spPr bwMode="auto">
              <a:xfrm>
                <a:off x="4808" y="1701"/>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195" name="Text Box 53"/>
              <p:cNvSpPr txBox="1">
                <a:spLocks noChangeArrowheads="1"/>
              </p:cNvSpPr>
              <p:nvPr/>
            </p:nvSpPr>
            <p:spPr bwMode="auto">
              <a:xfrm>
                <a:off x="4852" y="1802"/>
                <a:ext cx="1003" cy="45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Accelerate?</a:t>
                </a:r>
                <a:endParaRPr lang="en-US" sz="100">
                  <a:solidFill>
                    <a:srgbClr val="000000"/>
                  </a:solidFill>
                  <a:latin typeface="Futura Bk" pitchFamily="34" charset="0"/>
                </a:endParaRPr>
              </a:p>
            </p:txBody>
          </p:sp>
        </p:grpSp>
        <p:sp>
          <p:nvSpPr>
            <p:cNvPr id="90164" name="Text Box 54"/>
            <p:cNvSpPr txBox="1">
              <a:spLocks noChangeArrowheads="1"/>
            </p:cNvSpPr>
            <p:nvPr/>
          </p:nvSpPr>
          <p:spPr bwMode="auto">
            <a:xfrm>
              <a:off x="2330072" y="2673333"/>
              <a:ext cx="1232613" cy="712405"/>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N</a:t>
              </a:r>
              <a:endParaRPr lang="en-US" sz="100">
                <a:solidFill>
                  <a:srgbClr val="000000"/>
                </a:solidFill>
                <a:latin typeface="Futura Bk" pitchFamily="34" charset="0"/>
              </a:endParaRPr>
            </a:p>
          </p:txBody>
        </p:sp>
        <p:cxnSp>
          <p:nvCxnSpPr>
            <p:cNvPr id="90165" name="AutoShape 55"/>
            <p:cNvCxnSpPr>
              <a:cxnSpLocks noChangeShapeType="1"/>
              <a:stCxn id="90196" idx="3"/>
              <a:endCxn id="90194" idx="0"/>
            </p:cNvCxnSpPr>
            <p:nvPr/>
          </p:nvCxnSpPr>
          <p:spPr bwMode="auto">
            <a:xfrm>
              <a:off x="2239963" y="2808288"/>
              <a:ext cx="647700" cy="398462"/>
            </a:xfrm>
            <a:prstGeom prst="bentConnector2">
              <a:avLst/>
            </a:prstGeom>
            <a:noFill/>
            <a:ln w="9525">
              <a:solidFill>
                <a:schemeClr val="tx1"/>
              </a:solidFill>
              <a:miter lim="800000"/>
              <a:headEnd/>
              <a:tailEnd type="triangle" w="med" len="med"/>
            </a:ln>
          </p:spPr>
        </p:cxnSp>
        <p:cxnSp>
          <p:nvCxnSpPr>
            <p:cNvPr id="90166" name="AutoShape 56"/>
            <p:cNvCxnSpPr>
              <a:cxnSpLocks noChangeShapeType="1"/>
              <a:stCxn id="90194" idx="2"/>
              <a:endCxn id="90204" idx="1"/>
            </p:cNvCxnSpPr>
            <p:nvPr/>
          </p:nvCxnSpPr>
          <p:spPr bwMode="auto">
            <a:xfrm rot="16200000" flipH="1">
              <a:off x="3696494" y="3198019"/>
              <a:ext cx="1231900" cy="2849562"/>
            </a:xfrm>
            <a:prstGeom prst="bentConnector2">
              <a:avLst/>
            </a:prstGeom>
            <a:noFill/>
            <a:ln w="9525">
              <a:solidFill>
                <a:schemeClr val="tx1"/>
              </a:solidFill>
              <a:miter lim="800000"/>
              <a:headEnd/>
              <a:tailEnd type="triangle" w="med" len="med"/>
            </a:ln>
          </p:spPr>
        </p:cxnSp>
        <p:cxnSp>
          <p:nvCxnSpPr>
            <p:cNvPr id="90167" name="AutoShape 57"/>
            <p:cNvCxnSpPr>
              <a:cxnSpLocks noChangeShapeType="1"/>
              <a:stCxn id="90217" idx="2"/>
              <a:endCxn id="90200" idx="0"/>
            </p:cNvCxnSpPr>
            <p:nvPr/>
          </p:nvCxnSpPr>
          <p:spPr bwMode="auto">
            <a:xfrm rot="16200000" flipH="1">
              <a:off x="3938894" y="1654482"/>
              <a:ext cx="449167" cy="334448"/>
            </a:xfrm>
            <a:prstGeom prst="bentConnector3">
              <a:avLst>
                <a:gd name="adj1" fmla="val 50000"/>
              </a:avLst>
            </a:prstGeom>
            <a:noFill/>
            <a:ln w="9525">
              <a:solidFill>
                <a:srgbClr val="FF0000"/>
              </a:solidFill>
              <a:miter lim="800000"/>
              <a:headEnd/>
              <a:tailEnd type="triangle" w="med" len="med"/>
            </a:ln>
          </p:spPr>
        </p:cxnSp>
        <p:grpSp>
          <p:nvGrpSpPr>
            <p:cNvPr id="90168" name="Group 58"/>
            <p:cNvGrpSpPr>
              <a:grpSpLocks/>
            </p:cNvGrpSpPr>
            <p:nvPr/>
          </p:nvGrpSpPr>
          <p:grpSpPr bwMode="auto">
            <a:xfrm>
              <a:off x="1139826" y="3551238"/>
              <a:ext cx="1655763" cy="981075"/>
              <a:chOff x="4827" y="2976"/>
              <a:chExt cx="1043" cy="618"/>
            </a:xfrm>
          </p:grpSpPr>
          <p:sp>
            <p:nvSpPr>
              <p:cNvPr id="90192" name="AutoShape 59"/>
              <p:cNvSpPr>
                <a:spLocks noChangeArrowheads="1"/>
              </p:cNvSpPr>
              <p:nvPr/>
            </p:nvSpPr>
            <p:spPr bwMode="auto">
              <a:xfrm>
                <a:off x="4827" y="2976"/>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193" name="Text Box 60"/>
              <p:cNvSpPr txBox="1">
                <a:spLocks noChangeArrowheads="1"/>
              </p:cNvSpPr>
              <p:nvPr/>
            </p:nvSpPr>
            <p:spPr bwMode="auto">
              <a:xfrm>
                <a:off x="4896" y="3050"/>
                <a:ext cx="974" cy="544"/>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Patch</a:t>
                </a:r>
              </a:p>
              <a:p>
                <a:pPr>
                  <a:lnSpc>
                    <a:spcPct val="90000"/>
                  </a:lnSpc>
                  <a:spcBef>
                    <a:spcPct val="50000"/>
                  </a:spcBef>
                </a:pPr>
                <a:r>
                  <a:rPr lang="en-GB" sz="100">
                    <a:solidFill>
                      <a:srgbClr val="000000"/>
                    </a:solidFill>
                    <a:latin typeface="Futura Bk" pitchFamily="34" charset="0"/>
                  </a:rPr>
                  <a:t>Available?</a:t>
                </a:r>
                <a:endParaRPr lang="en-US" sz="100">
                  <a:solidFill>
                    <a:srgbClr val="000000"/>
                  </a:solidFill>
                  <a:latin typeface="Futura Bk" pitchFamily="34" charset="0"/>
                </a:endParaRPr>
              </a:p>
            </p:txBody>
          </p:sp>
        </p:grpSp>
        <p:cxnSp>
          <p:nvCxnSpPr>
            <p:cNvPr id="90169" name="AutoShape 61"/>
            <p:cNvCxnSpPr>
              <a:cxnSpLocks noChangeShapeType="1"/>
              <a:stCxn id="90196" idx="2"/>
              <a:endCxn id="90192" idx="0"/>
            </p:cNvCxnSpPr>
            <p:nvPr/>
          </p:nvCxnSpPr>
          <p:spPr bwMode="auto">
            <a:xfrm rot="5400000">
              <a:off x="1518444" y="3378994"/>
              <a:ext cx="342900" cy="1588"/>
            </a:xfrm>
            <a:prstGeom prst="bentConnector3">
              <a:avLst>
                <a:gd name="adj1" fmla="val 50000"/>
              </a:avLst>
            </a:prstGeom>
            <a:noFill/>
            <a:ln w="9525">
              <a:solidFill>
                <a:schemeClr val="tx1"/>
              </a:solidFill>
              <a:miter lim="800000"/>
              <a:headEnd/>
              <a:tailEnd type="triangle" w="med" len="med"/>
            </a:ln>
          </p:spPr>
        </p:cxnSp>
        <p:cxnSp>
          <p:nvCxnSpPr>
            <p:cNvPr id="90170" name="AutoShape 62"/>
            <p:cNvCxnSpPr>
              <a:cxnSpLocks noChangeShapeType="1"/>
              <a:stCxn id="90192" idx="3"/>
              <a:endCxn id="90202" idx="1"/>
            </p:cNvCxnSpPr>
            <p:nvPr/>
          </p:nvCxnSpPr>
          <p:spPr bwMode="auto">
            <a:xfrm>
              <a:off x="2238375" y="3951288"/>
              <a:ext cx="3516313" cy="2238375"/>
            </a:xfrm>
            <a:prstGeom prst="bentConnector3">
              <a:avLst>
                <a:gd name="adj1" fmla="val 7000"/>
              </a:avLst>
            </a:prstGeom>
            <a:noFill/>
            <a:ln w="9525">
              <a:solidFill>
                <a:schemeClr val="tx1"/>
              </a:solidFill>
              <a:miter lim="800000"/>
              <a:headEnd/>
              <a:tailEnd type="triangle" w="med" len="med"/>
            </a:ln>
          </p:spPr>
        </p:cxnSp>
        <p:grpSp>
          <p:nvGrpSpPr>
            <p:cNvPr id="90171" name="Group 63"/>
            <p:cNvGrpSpPr>
              <a:grpSpLocks/>
            </p:cNvGrpSpPr>
            <p:nvPr/>
          </p:nvGrpSpPr>
          <p:grpSpPr bwMode="auto">
            <a:xfrm>
              <a:off x="1143006" y="4616450"/>
              <a:ext cx="1654176" cy="981075"/>
              <a:chOff x="4827" y="2976"/>
              <a:chExt cx="1042" cy="618"/>
            </a:xfrm>
          </p:grpSpPr>
          <p:sp>
            <p:nvSpPr>
              <p:cNvPr id="90190" name="AutoShape 64"/>
              <p:cNvSpPr>
                <a:spLocks noChangeArrowheads="1"/>
              </p:cNvSpPr>
              <p:nvPr/>
            </p:nvSpPr>
            <p:spPr bwMode="auto">
              <a:xfrm>
                <a:off x="4827" y="2976"/>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191" name="Text Box 65"/>
              <p:cNvSpPr txBox="1">
                <a:spLocks noChangeArrowheads="1"/>
              </p:cNvSpPr>
              <p:nvPr/>
            </p:nvSpPr>
            <p:spPr bwMode="auto">
              <a:xfrm>
                <a:off x="4852" y="3050"/>
                <a:ext cx="1017" cy="544"/>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Workaround</a:t>
                </a:r>
              </a:p>
              <a:p>
                <a:pPr>
                  <a:lnSpc>
                    <a:spcPct val="90000"/>
                  </a:lnSpc>
                  <a:spcBef>
                    <a:spcPct val="50000"/>
                  </a:spcBef>
                </a:pPr>
                <a:r>
                  <a:rPr lang="en-GB" sz="100">
                    <a:solidFill>
                      <a:srgbClr val="000000"/>
                    </a:solidFill>
                    <a:latin typeface="Futura Bk" pitchFamily="34" charset="0"/>
                  </a:rPr>
                  <a:t>Available?</a:t>
                </a:r>
                <a:endParaRPr lang="en-US" sz="100">
                  <a:solidFill>
                    <a:srgbClr val="000000"/>
                  </a:solidFill>
                  <a:latin typeface="Futura Bk" pitchFamily="34" charset="0"/>
                </a:endParaRPr>
              </a:p>
            </p:txBody>
          </p:sp>
        </p:grpSp>
        <p:cxnSp>
          <p:nvCxnSpPr>
            <p:cNvPr id="90172" name="AutoShape 66"/>
            <p:cNvCxnSpPr>
              <a:cxnSpLocks noChangeShapeType="1"/>
              <a:stCxn id="90214" idx="2"/>
              <a:endCxn id="90196" idx="0"/>
            </p:cNvCxnSpPr>
            <p:nvPr/>
          </p:nvCxnSpPr>
          <p:spPr bwMode="auto">
            <a:xfrm rot="5400000">
              <a:off x="1454944" y="1770857"/>
              <a:ext cx="873125" cy="401637"/>
            </a:xfrm>
            <a:prstGeom prst="bentConnector3">
              <a:avLst>
                <a:gd name="adj1" fmla="val 50000"/>
              </a:avLst>
            </a:prstGeom>
            <a:noFill/>
            <a:ln w="9525">
              <a:solidFill>
                <a:srgbClr val="FF0000"/>
              </a:solidFill>
              <a:miter lim="800000"/>
              <a:headEnd/>
              <a:tailEnd type="triangle" w="med" len="med"/>
            </a:ln>
          </p:spPr>
        </p:cxnSp>
        <p:cxnSp>
          <p:nvCxnSpPr>
            <p:cNvPr id="90173" name="AutoShape 67"/>
            <p:cNvCxnSpPr>
              <a:cxnSpLocks noChangeShapeType="1"/>
              <a:stCxn id="90192" idx="2"/>
              <a:endCxn id="90190" idx="0"/>
            </p:cNvCxnSpPr>
            <p:nvPr/>
          </p:nvCxnSpPr>
          <p:spPr bwMode="auto">
            <a:xfrm rot="16200000" flipH="1">
              <a:off x="1558132" y="4482306"/>
              <a:ext cx="265112" cy="3175"/>
            </a:xfrm>
            <a:prstGeom prst="bentConnector3">
              <a:avLst>
                <a:gd name="adj1" fmla="val 49699"/>
              </a:avLst>
            </a:prstGeom>
            <a:noFill/>
            <a:ln w="9525">
              <a:solidFill>
                <a:schemeClr val="tx1"/>
              </a:solidFill>
              <a:miter lim="800000"/>
              <a:headEnd/>
              <a:tailEnd type="triangle" w="med" len="med"/>
            </a:ln>
          </p:spPr>
        </p:cxnSp>
        <p:grpSp>
          <p:nvGrpSpPr>
            <p:cNvPr id="90174" name="Group 68"/>
            <p:cNvGrpSpPr>
              <a:grpSpLocks/>
            </p:cNvGrpSpPr>
            <p:nvPr/>
          </p:nvGrpSpPr>
          <p:grpSpPr bwMode="auto">
            <a:xfrm>
              <a:off x="1087438" y="5692775"/>
              <a:ext cx="1712913" cy="957263"/>
              <a:chOff x="1989" y="2952"/>
              <a:chExt cx="1079" cy="603"/>
            </a:xfrm>
          </p:grpSpPr>
          <p:sp>
            <p:nvSpPr>
              <p:cNvPr id="90188" name="Rectangle 69"/>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189" name="Text Box 70"/>
              <p:cNvSpPr txBox="1">
                <a:spLocks noChangeArrowheads="1"/>
              </p:cNvSpPr>
              <p:nvPr/>
            </p:nvSpPr>
            <p:spPr bwMode="auto">
              <a:xfrm>
                <a:off x="2052" y="3012"/>
                <a:ext cx="1016" cy="543"/>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Implement</a:t>
                </a:r>
              </a:p>
              <a:p>
                <a:pPr>
                  <a:lnSpc>
                    <a:spcPct val="90000"/>
                  </a:lnSpc>
                  <a:spcBef>
                    <a:spcPct val="50000"/>
                  </a:spcBef>
                </a:pPr>
                <a:r>
                  <a:rPr lang="en-GB" sz="100">
                    <a:solidFill>
                      <a:srgbClr val="000000"/>
                    </a:solidFill>
                    <a:latin typeface="Futura Bk" pitchFamily="34" charset="0"/>
                  </a:rPr>
                  <a:t>Workaround</a:t>
                </a:r>
                <a:endParaRPr lang="en-US" sz="100">
                  <a:solidFill>
                    <a:srgbClr val="000000"/>
                  </a:solidFill>
                  <a:latin typeface="Futura Bk" pitchFamily="34" charset="0"/>
                </a:endParaRPr>
              </a:p>
            </p:txBody>
          </p:sp>
        </p:grpSp>
        <p:cxnSp>
          <p:nvCxnSpPr>
            <p:cNvPr id="90175" name="AutoShape 71"/>
            <p:cNvCxnSpPr>
              <a:cxnSpLocks noChangeShapeType="1"/>
              <a:stCxn id="90190" idx="2"/>
              <a:endCxn id="90188" idx="0"/>
            </p:cNvCxnSpPr>
            <p:nvPr/>
          </p:nvCxnSpPr>
          <p:spPr bwMode="auto">
            <a:xfrm rot="5400000">
              <a:off x="1553369" y="5553869"/>
              <a:ext cx="276225" cy="1587"/>
            </a:xfrm>
            <a:prstGeom prst="bentConnector3">
              <a:avLst>
                <a:gd name="adj1" fmla="val 50000"/>
              </a:avLst>
            </a:prstGeom>
            <a:noFill/>
            <a:ln w="9525">
              <a:solidFill>
                <a:schemeClr val="tx1"/>
              </a:solidFill>
              <a:miter lim="800000"/>
              <a:headEnd/>
              <a:tailEnd type="triangle" w="med" len="med"/>
            </a:ln>
          </p:spPr>
        </p:cxnSp>
        <p:cxnSp>
          <p:nvCxnSpPr>
            <p:cNvPr id="90176" name="AutoShape 72"/>
            <p:cNvCxnSpPr>
              <a:cxnSpLocks noChangeShapeType="1"/>
              <a:stCxn id="90198" idx="1"/>
              <a:endCxn id="90196" idx="0"/>
            </p:cNvCxnSpPr>
            <p:nvPr/>
          </p:nvCxnSpPr>
          <p:spPr bwMode="auto">
            <a:xfrm rot="10800000">
              <a:off x="1690688" y="2408238"/>
              <a:ext cx="2093912" cy="1174750"/>
            </a:xfrm>
            <a:prstGeom prst="bentConnector4">
              <a:avLst>
                <a:gd name="adj1" fmla="val 10384"/>
                <a:gd name="adj2" fmla="val 119458"/>
              </a:avLst>
            </a:prstGeom>
            <a:noFill/>
            <a:ln w="9525">
              <a:solidFill>
                <a:schemeClr val="tx1"/>
              </a:solidFill>
              <a:miter lim="800000"/>
              <a:headEnd/>
              <a:tailEnd type="triangle" w="med" len="med"/>
            </a:ln>
          </p:spPr>
        </p:cxnSp>
        <p:cxnSp>
          <p:nvCxnSpPr>
            <p:cNvPr id="90177" name="AutoShape 73"/>
            <p:cNvCxnSpPr>
              <a:cxnSpLocks noChangeShapeType="1"/>
              <a:stCxn id="90206" idx="1"/>
              <a:endCxn id="90200" idx="0"/>
            </p:cNvCxnSpPr>
            <p:nvPr/>
          </p:nvCxnSpPr>
          <p:spPr bwMode="auto">
            <a:xfrm rot="10800000">
              <a:off x="4330700" y="2046288"/>
              <a:ext cx="1401763" cy="254000"/>
            </a:xfrm>
            <a:prstGeom prst="bentConnector4">
              <a:avLst>
                <a:gd name="adj1" fmla="val 30352"/>
                <a:gd name="adj2" fmla="val 190000"/>
              </a:avLst>
            </a:prstGeom>
            <a:noFill/>
            <a:ln w="9525">
              <a:solidFill>
                <a:schemeClr val="tx1"/>
              </a:solidFill>
              <a:miter lim="800000"/>
              <a:headEnd/>
              <a:tailEnd type="triangle" w="med" len="med"/>
            </a:ln>
          </p:spPr>
        </p:cxnSp>
        <p:sp>
          <p:nvSpPr>
            <p:cNvPr id="90178" name="Text Box 74"/>
            <p:cNvSpPr txBox="1">
              <a:spLocks noChangeArrowheads="1"/>
            </p:cNvSpPr>
            <p:nvPr/>
          </p:nvSpPr>
          <p:spPr bwMode="auto">
            <a:xfrm>
              <a:off x="2781028" y="3905025"/>
              <a:ext cx="1212571" cy="71196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sp>
          <p:nvSpPr>
            <p:cNvPr id="90179" name="Text Box 75"/>
            <p:cNvSpPr txBox="1">
              <a:spLocks noChangeArrowheads="1"/>
            </p:cNvSpPr>
            <p:nvPr/>
          </p:nvSpPr>
          <p:spPr bwMode="auto">
            <a:xfrm>
              <a:off x="1368033" y="3054914"/>
              <a:ext cx="1212570" cy="711968"/>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sp>
          <p:nvSpPr>
            <p:cNvPr id="90180" name="Text Box 76"/>
            <p:cNvSpPr txBox="1">
              <a:spLocks noChangeArrowheads="1"/>
            </p:cNvSpPr>
            <p:nvPr/>
          </p:nvSpPr>
          <p:spPr bwMode="auto">
            <a:xfrm>
              <a:off x="1287863" y="4245070"/>
              <a:ext cx="1232613" cy="711968"/>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N</a:t>
              </a:r>
              <a:endParaRPr lang="en-US" sz="100">
                <a:solidFill>
                  <a:srgbClr val="000000"/>
                </a:solidFill>
                <a:latin typeface="Futura Bk" pitchFamily="34" charset="0"/>
              </a:endParaRPr>
            </a:p>
          </p:txBody>
        </p:sp>
        <p:sp>
          <p:nvSpPr>
            <p:cNvPr id="90181" name="Text Box 77"/>
            <p:cNvSpPr txBox="1">
              <a:spLocks noChangeArrowheads="1"/>
            </p:cNvSpPr>
            <p:nvPr/>
          </p:nvSpPr>
          <p:spPr bwMode="auto">
            <a:xfrm>
              <a:off x="2069520" y="3905025"/>
              <a:ext cx="1212570" cy="71196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sp>
          <p:nvSpPr>
            <p:cNvPr id="90182" name="Text Box 78"/>
            <p:cNvSpPr txBox="1">
              <a:spLocks noChangeArrowheads="1"/>
            </p:cNvSpPr>
            <p:nvPr/>
          </p:nvSpPr>
          <p:spPr bwMode="auto">
            <a:xfrm>
              <a:off x="1287863" y="5254577"/>
              <a:ext cx="1212570" cy="71196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grpSp>
          <p:nvGrpSpPr>
            <p:cNvPr id="90183" name="Group 79"/>
            <p:cNvGrpSpPr>
              <a:grpSpLocks/>
            </p:cNvGrpSpPr>
            <p:nvPr/>
          </p:nvGrpSpPr>
          <p:grpSpPr bwMode="auto">
            <a:xfrm>
              <a:off x="3724275" y="4281488"/>
              <a:ext cx="1695451" cy="957263"/>
              <a:chOff x="1989" y="2952"/>
              <a:chExt cx="1068" cy="603"/>
            </a:xfrm>
          </p:grpSpPr>
          <p:sp>
            <p:nvSpPr>
              <p:cNvPr id="90186" name="Rectangle 80"/>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90187" name="Text Box 81"/>
              <p:cNvSpPr txBox="1">
                <a:spLocks noChangeArrowheads="1"/>
              </p:cNvSpPr>
              <p:nvPr/>
            </p:nvSpPr>
            <p:spPr bwMode="auto">
              <a:xfrm>
                <a:off x="2103" y="3012"/>
                <a:ext cx="954" cy="543"/>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Deploy</a:t>
                </a:r>
              </a:p>
              <a:p>
                <a:pPr>
                  <a:lnSpc>
                    <a:spcPct val="90000"/>
                  </a:lnSpc>
                  <a:spcBef>
                    <a:spcPct val="50000"/>
                  </a:spcBef>
                </a:pPr>
                <a:r>
                  <a:rPr lang="en-GB" sz="100">
                    <a:solidFill>
                      <a:srgbClr val="000000"/>
                    </a:solidFill>
                    <a:latin typeface="Futura Bk" pitchFamily="34" charset="0"/>
                  </a:rPr>
                  <a:t>Mitigation</a:t>
                </a:r>
                <a:endParaRPr lang="en-US" sz="100">
                  <a:solidFill>
                    <a:srgbClr val="000000"/>
                  </a:solidFill>
                  <a:latin typeface="Futura Bk" pitchFamily="34" charset="0"/>
                </a:endParaRPr>
              </a:p>
            </p:txBody>
          </p:sp>
        </p:grpSp>
        <p:cxnSp>
          <p:nvCxnSpPr>
            <p:cNvPr id="90184" name="AutoShape 82"/>
            <p:cNvCxnSpPr>
              <a:cxnSpLocks noChangeShapeType="1"/>
              <a:stCxn id="90198" idx="2"/>
              <a:endCxn id="90186" idx="0"/>
            </p:cNvCxnSpPr>
            <p:nvPr/>
          </p:nvCxnSpPr>
          <p:spPr bwMode="auto">
            <a:xfrm rot="5400000">
              <a:off x="4181475" y="4129088"/>
              <a:ext cx="298450" cy="6350"/>
            </a:xfrm>
            <a:prstGeom prst="bentConnector3">
              <a:avLst>
                <a:gd name="adj1" fmla="val 50000"/>
              </a:avLst>
            </a:prstGeom>
            <a:noFill/>
            <a:ln w="9525">
              <a:solidFill>
                <a:schemeClr val="tx1"/>
              </a:solidFill>
              <a:miter lim="800000"/>
              <a:headEnd/>
              <a:tailEnd type="triangle" w="med" len="med"/>
            </a:ln>
          </p:spPr>
        </p:cxnSp>
        <p:sp>
          <p:nvSpPr>
            <p:cNvPr id="90185" name="Text Box 83"/>
            <p:cNvSpPr txBox="1">
              <a:spLocks noChangeArrowheads="1"/>
            </p:cNvSpPr>
            <p:nvPr/>
          </p:nvSpPr>
          <p:spPr bwMode="auto">
            <a:xfrm>
              <a:off x="4234108" y="3862520"/>
              <a:ext cx="1212571" cy="711968"/>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grpSp>
      <p:pic>
        <p:nvPicPr>
          <p:cNvPr id="90120" name="Picture 50" descr="shape"/>
          <p:cNvPicPr>
            <a:picLocks noChangeAspect="1" noChangeArrowheads="1"/>
          </p:cNvPicPr>
          <p:nvPr/>
        </p:nvPicPr>
        <p:blipFill>
          <a:blip r:embed="rId3"/>
          <a:srcRect/>
          <a:stretch>
            <a:fillRect/>
          </a:stretch>
        </p:blipFill>
        <p:spPr bwMode="auto">
          <a:xfrm>
            <a:off x="627063" y="2292350"/>
            <a:ext cx="1066800" cy="508000"/>
          </a:xfrm>
          <a:prstGeom prst="rect">
            <a:avLst/>
          </a:prstGeom>
          <a:noFill/>
          <a:ln w="9525">
            <a:noFill/>
            <a:miter lim="800000"/>
            <a:headEnd/>
            <a:tailEnd/>
          </a:ln>
        </p:spPr>
      </p:pic>
      <p:pic>
        <p:nvPicPr>
          <p:cNvPr id="90121" name="Content Placeholder 6" descr="Confidentiality shock.jpg"/>
          <p:cNvPicPr>
            <a:picLocks noChangeAspect="1"/>
          </p:cNvPicPr>
          <p:nvPr/>
        </p:nvPicPr>
        <p:blipFill>
          <a:blip r:embed="rId4"/>
          <a:srcRect/>
          <a:stretch>
            <a:fillRect/>
          </a:stretch>
        </p:blipFill>
        <p:spPr bwMode="auto">
          <a:xfrm>
            <a:off x="112713" y="1622425"/>
            <a:ext cx="1209675" cy="617538"/>
          </a:xfrm>
          <a:prstGeom prst="rect">
            <a:avLst/>
          </a:prstGeom>
          <a:noFill/>
          <a:ln w="9525">
            <a:noFill/>
            <a:miter lim="800000"/>
            <a:headEnd/>
            <a:tailEnd/>
          </a:ln>
        </p:spPr>
      </p:pic>
      <p:sp>
        <p:nvSpPr>
          <p:cNvPr id="90122" name="Rectangle 201"/>
          <p:cNvSpPr>
            <a:spLocks noChangeArrowheads="1"/>
          </p:cNvSpPr>
          <p:nvPr/>
        </p:nvSpPr>
        <p:spPr bwMode="auto">
          <a:xfrm>
            <a:off x="4595813" y="4402138"/>
            <a:ext cx="2417762" cy="339725"/>
          </a:xfrm>
          <a:prstGeom prst="rect">
            <a:avLst/>
          </a:prstGeom>
          <a:noFill/>
          <a:ln w="9525">
            <a:noFill/>
            <a:miter lim="800000"/>
            <a:headEnd/>
            <a:tailEnd/>
          </a:ln>
        </p:spPr>
        <p:txBody>
          <a:bodyPr>
            <a:spAutoFit/>
          </a:bodyPr>
          <a:lstStyle/>
          <a:p>
            <a:pPr algn="ctr">
              <a:lnSpc>
                <a:spcPct val="90000"/>
              </a:lnSpc>
              <a:spcBef>
                <a:spcPct val="50000"/>
              </a:spcBef>
            </a:pPr>
            <a:r>
              <a:rPr lang="en-GB">
                <a:solidFill>
                  <a:srgbClr val="000000"/>
                </a:solidFill>
                <a:latin typeface="Futura Bk" pitchFamily="34" charset="0"/>
                <a:ea typeface="ＭＳ Ｐゴシック"/>
                <a:cs typeface="ＭＳ Ｐゴシック"/>
              </a:rPr>
              <a:t>Trusted Infrastructure</a:t>
            </a:r>
          </a:p>
        </p:txBody>
      </p:sp>
      <p:sp>
        <p:nvSpPr>
          <p:cNvPr id="90123" name="Rectangle 202"/>
          <p:cNvSpPr>
            <a:spLocks noChangeArrowheads="1"/>
          </p:cNvSpPr>
          <p:nvPr/>
        </p:nvSpPr>
        <p:spPr bwMode="auto">
          <a:xfrm>
            <a:off x="4651375" y="1057275"/>
            <a:ext cx="3221038" cy="835025"/>
          </a:xfrm>
          <a:prstGeom prst="rect">
            <a:avLst/>
          </a:prstGeom>
          <a:noFill/>
          <a:ln w="9525">
            <a:noFill/>
            <a:miter lim="800000"/>
            <a:headEnd/>
            <a:tailEnd/>
          </a:ln>
        </p:spPr>
        <p:txBody>
          <a:bodyPr>
            <a:spAutoFit/>
          </a:bodyPr>
          <a:lstStyle/>
          <a:p>
            <a:pPr algn="ctr">
              <a:lnSpc>
                <a:spcPct val="90000"/>
              </a:lnSpc>
              <a:spcBef>
                <a:spcPct val="50000"/>
              </a:spcBef>
            </a:pPr>
            <a:r>
              <a:rPr lang="en-GB">
                <a:solidFill>
                  <a:srgbClr val="000000"/>
                </a:solidFill>
                <a:latin typeface="Futura Bk" pitchFamily="34" charset="0"/>
                <a:ea typeface="ＭＳ Ｐゴシック"/>
                <a:cs typeface="ＭＳ Ｐゴシック"/>
              </a:rPr>
              <a:t>Policy, process, people, technology</a:t>
            </a:r>
            <a:br>
              <a:rPr lang="en-GB">
                <a:solidFill>
                  <a:srgbClr val="000000"/>
                </a:solidFill>
                <a:latin typeface="Futura Bk" pitchFamily="34" charset="0"/>
                <a:ea typeface="ＭＳ Ｐゴシック"/>
                <a:cs typeface="ＭＳ Ｐゴシック"/>
              </a:rPr>
            </a:br>
            <a:r>
              <a:rPr lang="en-GB">
                <a:solidFill>
                  <a:srgbClr val="000000"/>
                </a:solidFill>
                <a:latin typeface="Futura Bk" pitchFamily="34" charset="0"/>
                <a:ea typeface="ＭＳ Ｐゴシック"/>
                <a:cs typeface="ＭＳ Ｐゴシック"/>
              </a:rPr>
              <a:t>&amp; operations</a:t>
            </a:r>
          </a:p>
        </p:txBody>
      </p:sp>
      <p:sp>
        <p:nvSpPr>
          <p:cNvPr id="90124" name="Rectangle 203"/>
          <p:cNvSpPr>
            <a:spLocks noChangeArrowheads="1"/>
          </p:cNvSpPr>
          <p:nvPr/>
        </p:nvSpPr>
        <p:spPr bwMode="auto">
          <a:xfrm>
            <a:off x="796925" y="3798888"/>
            <a:ext cx="2443163" cy="585787"/>
          </a:xfrm>
          <a:prstGeom prst="rect">
            <a:avLst/>
          </a:prstGeom>
          <a:noFill/>
          <a:ln w="9525">
            <a:noFill/>
            <a:miter lim="800000"/>
            <a:headEnd/>
            <a:tailEnd/>
          </a:ln>
        </p:spPr>
        <p:txBody>
          <a:bodyPr>
            <a:spAutoFit/>
          </a:bodyPr>
          <a:lstStyle/>
          <a:p>
            <a:pPr algn="ctr">
              <a:lnSpc>
                <a:spcPct val="90000"/>
              </a:lnSpc>
              <a:spcBef>
                <a:spcPct val="50000"/>
              </a:spcBef>
            </a:pPr>
            <a:r>
              <a:rPr lang="en-GB">
                <a:solidFill>
                  <a:srgbClr val="000000"/>
                </a:solidFill>
                <a:latin typeface="Futura Bk" pitchFamily="34" charset="0"/>
                <a:ea typeface="ＭＳ Ｐゴシック"/>
                <a:cs typeface="ＭＳ Ｐゴシック"/>
              </a:rPr>
              <a:t>Assurance &amp;</a:t>
            </a:r>
            <a:br>
              <a:rPr lang="en-GB">
                <a:solidFill>
                  <a:srgbClr val="000000"/>
                </a:solidFill>
                <a:latin typeface="Futura Bk" pitchFamily="34" charset="0"/>
                <a:ea typeface="ＭＳ Ｐゴシック"/>
                <a:cs typeface="ＭＳ Ｐゴシック"/>
              </a:rPr>
            </a:br>
            <a:r>
              <a:rPr lang="en-GB">
                <a:solidFill>
                  <a:srgbClr val="000000"/>
                </a:solidFill>
                <a:latin typeface="Futura Bk" pitchFamily="34" charset="0"/>
                <a:ea typeface="ＭＳ Ｐゴシック"/>
                <a:cs typeface="ＭＳ Ｐゴシック"/>
              </a:rPr>
              <a:t>Situational Awareness</a:t>
            </a:r>
          </a:p>
        </p:txBody>
      </p:sp>
      <p:grpSp>
        <p:nvGrpSpPr>
          <p:cNvPr id="90125" name="Group 6"/>
          <p:cNvGrpSpPr>
            <a:grpSpLocks/>
          </p:cNvGrpSpPr>
          <p:nvPr/>
        </p:nvGrpSpPr>
        <p:grpSpPr bwMode="auto">
          <a:xfrm>
            <a:off x="4941888" y="3554413"/>
            <a:ext cx="3025775" cy="623887"/>
            <a:chOff x="884" y="2085"/>
            <a:chExt cx="4023" cy="1014"/>
          </a:xfrm>
        </p:grpSpPr>
        <p:sp>
          <p:nvSpPr>
            <p:cNvPr id="101" name="AutoShape 5"/>
            <p:cNvSpPr>
              <a:spLocks noChangeAspect="1" noChangeArrowheads="1"/>
            </p:cNvSpPr>
            <p:nvPr/>
          </p:nvSpPr>
          <p:spPr bwMode="auto">
            <a:xfrm>
              <a:off x="899" y="2095"/>
              <a:ext cx="612" cy="697"/>
            </a:xfrm>
            <a:prstGeom prst="flowChartAlternateProcess">
              <a:avLst/>
            </a:prstGeom>
            <a:solidFill>
              <a:srgbClr val="00FF00"/>
            </a:solidFill>
            <a:ln w="9398">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dirty="0">
                  <a:solidFill>
                    <a:srgbClr val="000000"/>
                  </a:solidFill>
                  <a:latin typeface="+mn-lt"/>
                </a:rPr>
                <a:t>Personal </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dirty="0">
                  <a:solidFill>
                    <a:srgbClr val="000000"/>
                  </a:solidFill>
                  <a:latin typeface="+mn-lt"/>
                </a:rPr>
                <a:t>Environment</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dirty="0">
                  <a:solidFill>
                    <a:srgbClr val="000000"/>
                  </a:solidFill>
                  <a:latin typeface="+mn-lt"/>
                </a:rPr>
                <a:t>Win/Lx/OSX</a:t>
              </a:r>
            </a:p>
          </p:txBody>
        </p:sp>
        <p:sp>
          <p:nvSpPr>
            <p:cNvPr id="102" name="AutoShape 8"/>
            <p:cNvSpPr>
              <a:spLocks noChangeAspect="1" noChangeArrowheads="1"/>
            </p:cNvSpPr>
            <p:nvPr/>
          </p:nvSpPr>
          <p:spPr bwMode="auto">
            <a:xfrm>
              <a:off x="1568" y="2100"/>
              <a:ext cx="380" cy="699"/>
            </a:xfrm>
            <a:prstGeom prst="flowChartAlternateProcess">
              <a:avLst/>
            </a:prstGeom>
            <a:solidFill>
              <a:srgbClr val="CCFFFF"/>
            </a:solidFill>
            <a:ln w="9398">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Home</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Banking</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500">
                <a:solidFill>
                  <a:srgbClr val="000000"/>
                </a:solidFill>
                <a:latin typeface="+mn-lt"/>
              </a:endParaRPr>
            </a:p>
          </p:txBody>
        </p:sp>
        <p:sp>
          <p:nvSpPr>
            <p:cNvPr id="103" name="AutoShape 8"/>
            <p:cNvSpPr>
              <a:spLocks noChangeAspect="1" noChangeArrowheads="1"/>
            </p:cNvSpPr>
            <p:nvPr/>
          </p:nvSpPr>
          <p:spPr bwMode="auto">
            <a:xfrm>
              <a:off x="2007" y="2100"/>
              <a:ext cx="380" cy="697"/>
            </a:xfrm>
            <a:prstGeom prst="flowChartAlternateProcess">
              <a:avLst/>
            </a:prstGeom>
            <a:solidFill>
              <a:srgbClr val="FFCC99"/>
            </a:solidFill>
            <a:ln w="9398">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E-Govt</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Intf.</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500">
                <a:solidFill>
                  <a:srgbClr val="000000"/>
                </a:solidFill>
                <a:latin typeface="+mn-lt"/>
              </a:endParaRPr>
            </a:p>
          </p:txBody>
        </p:sp>
        <p:sp>
          <p:nvSpPr>
            <p:cNvPr id="104" name="AutoShape 4"/>
            <p:cNvSpPr>
              <a:spLocks noChangeAspect="1" noChangeArrowheads="1"/>
            </p:cNvSpPr>
            <p:nvPr/>
          </p:nvSpPr>
          <p:spPr bwMode="auto">
            <a:xfrm>
              <a:off x="2446" y="2095"/>
              <a:ext cx="352" cy="697"/>
            </a:xfrm>
            <a:prstGeom prst="flowChartAlternateProcess">
              <a:avLst/>
            </a:prstGeom>
            <a:solidFill>
              <a:srgbClr val="FFCC00"/>
            </a:solidFill>
            <a:ln w="9398">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Remote</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IT Mgmt</a:t>
              </a:r>
            </a:p>
          </p:txBody>
        </p:sp>
        <p:sp>
          <p:nvSpPr>
            <p:cNvPr id="105" name="AutoShape 6"/>
            <p:cNvSpPr>
              <a:spLocks noChangeAspect="1" noChangeArrowheads="1"/>
            </p:cNvSpPr>
            <p:nvPr/>
          </p:nvSpPr>
          <p:spPr bwMode="auto">
            <a:xfrm>
              <a:off x="2858" y="2085"/>
              <a:ext cx="610" cy="699"/>
            </a:xfrm>
            <a:prstGeom prst="flowChartAlternateProcess">
              <a:avLst/>
            </a:prstGeom>
            <a:solidFill>
              <a:srgbClr val="FFCC00"/>
            </a:solidFill>
            <a:ln w="9398">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Corporate </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Productivity</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OS</a:t>
              </a:r>
            </a:p>
          </p:txBody>
        </p:sp>
        <p:sp>
          <p:nvSpPr>
            <p:cNvPr id="106" name="AutoShape 6"/>
            <p:cNvSpPr>
              <a:spLocks noChangeAspect="1" noChangeArrowheads="1"/>
            </p:cNvSpPr>
            <p:nvPr/>
          </p:nvSpPr>
          <p:spPr bwMode="auto">
            <a:xfrm>
              <a:off x="3527" y="2095"/>
              <a:ext cx="612" cy="694"/>
            </a:xfrm>
            <a:prstGeom prst="flowChartAlternateProcess">
              <a:avLst/>
            </a:prstGeom>
            <a:solidFill>
              <a:srgbClr val="FFCC00"/>
            </a:solidFill>
            <a:ln w="9398">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Corporate </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Production</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Environment</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OS</a:t>
              </a:r>
            </a:p>
          </p:txBody>
        </p:sp>
        <p:sp>
          <p:nvSpPr>
            <p:cNvPr id="107" name="AutoShape 8"/>
            <p:cNvSpPr>
              <a:spLocks noChangeAspect="1" noChangeArrowheads="1"/>
            </p:cNvSpPr>
            <p:nvPr/>
          </p:nvSpPr>
          <p:spPr bwMode="auto">
            <a:xfrm>
              <a:off x="4198" y="2085"/>
              <a:ext cx="295" cy="699"/>
            </a:xfrm>
            <a:prstGeom prst="flowChartAlternateProcess">
              <a:avLst/>
            </a:prstGeom>
            <a:solidFill>
              <a:srgbClr val="FFCC00"/>
            </a:solidFill>
            <a:ln w="9398">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Corp.</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Soft</a:t>
              </a:r>
            </a:p>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a:solidFill>
                    <a:srgbClr val="000000"/>
                  </a:solidFill>
                  <a:latin typeface="+mn-lt"/>
                </a:rPr>
                <a:t>Phone</a:t>
              </a:r>
            </a:p>
          </p:txBody>
        </p:sp>
        <p:sp>
          <p:nvSpPr>
            <p:cNvPr id="108" name="AutoShape 8"/>
            <p:cNvSpPr>
              <a:spLocks noChangeAspect="1" noChangeArrowheads="1"/>
            </p:cNvSpPr>
            <p:nvPr/>
          </p:nvSpPr>
          <p:spPr bwMode="auto">
            <a:xfrm>
              <a:off x="4584" y="2647"/>
              <a:ext cx="42" cy="108"/>
            </a:xfrm>
            <a:prstGeom prst="flowChartAlternateProcess">
              <a:avLst/>
            </a:prstGeom>
            <a:solidFill>
              <a:srgbClr val="3BA0D6"/>
            </a:solidFill>
            <a:ln w="9360">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700">
                <a:solidFill>
                  <a:srgbClr val="000000"/>
                </a:solidFill>
                <a:latin typeface="+mn-lt"/>
              </a:endParaRPr>
            </a:p>
          </p:txBody>
        </p:sp>
        <p:sp>
          <p:nvSpPr>
            <p:cNvPr id="109" name="AutoShape 8"/>
            <p:cNvSpPr>
              <a:spLocks noChangeAspect="1" noChangeArrowheads="1"/>
            </p:cNvSpPr>
            <p:nvPr/>
          </p:nvSpPr>
          <p:spPr bwMode="auto">
            <a:xfrm>
              <a:off x="4704" y="2647"/>
              <a:ext cx="51" cy="108"/>
            </a:xfrm>
            <a:prstGeom prst="flowChartAlternateProcess">
              <a:avLst/>
            </a:prstGeom>
            <a:solidFill>
              <a:srgbClr val="3BA0D6"/>
            </a:solidFill>
            <a:ln w="9360">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700">
                <a:solidFill>
                  <a:srgbClr val="000000"/>
                </a:solidFill>
                <a:latin typeface="+mn-lt"/>
              </a:endParaRPr>
            </a:p>
          </p:txBody>
        </p:sp>
        <p:sp>
          <p:nvSpPr>
            <p:cNvPr id="110" name="AutoShape 8"/>
            <p:cNvSpPr>
              <a:spLocks noChangeAspect="1" noChangeArrowheads="1"/>
            </p:cNvSpPr>
            <p:nvPr/>
          </p:nvSpPr>
          <p:spPr bwMode="auto">
            <a:xfrm>
              <a:off x="4816" y="2647"/>
              <a:ext cx="51" cy="108"/>
            </a:xfrm>
            <a:prstGeom prst="flowChartAlternateProcess">
              <a:avLst/>
            </a:prstGeom>
            <a:solidFill>
              <a:srgbClr val="3BA0D6"/>
            </a:solidFill>
            <a:ln w="9360">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700">
                <a:solidFill>
                  <a:srgbClr val="000000"/>
                </a:solidFill>
                <a:latin typeface="+mn-lt"/>
              </a:endParaRPr>
            </a:p>
          </p:txBody>
        </p:sp>
        <p:sp>
          <p:nvSpPr>
            <p:cNvPr id="111" name="AutoShape 7"/>
            <p:cNvSpPr>
              <a:spLocks noChangeAspect="1" noChangeArrowheads="1"/>
            </p:cNvSpPr>
            <p:nvPr/>
          </p:nvSpPr>
          <p:spPr bwMode="auto">
            <a:xfrm>
              <a:off x="884" y="2844"/>
              <a:ext cx="4023" cy="255"/>
            </a:xfrm>
            <a:prstGeom prst="flowChartProcess">
              <a:avLst/>
            </a:prstGeom>
            <a:solidFill>
              <a:srgbClr val="2786BB"/>
            </a:solidFill>
            <a:ln w="9360">
              <a:solidFill>
                <a:srgbClr val="000000"/>
              </a:solidFill>
              <a:round/>
              <a:headEnd/>
              <a:tailEnd/>
            </a:ln>
            <a:effectLst>
              <a:outerShdw dist="38100" dir="2700000" algn="ctr" rotWithShape="0">
                <a:srgbClr val="808080">
                  <a:alpha val="50000"/>
                </a:srgbClr>
              </a:outerShdw>
            </a:effectLst>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500" dirty="0">
                  <a:solidFill>
                    <a:srgbClr val="000000"/>
                  </a:solidFill>
                  <a:latin typeface="+mn-lt"/>
                </a:rPr>
                <a:t>Trusted Hypervisor</a:t>
              </a:r>
            </a:p>
          </p:txBody>
        </p:sp>
      </p:grpSp>
      <p:sp>
        <p:nvSpPr>
          <p:cNvPr id="90126" name="Text Box 18"/>
          <p:cNvSpPr txBox="1">
            <a:spLocks noChangeArrowheads="1"/>
          </p:cNvSpPr>
          <p:nvPr/>
        </p:nvSpPr>
        <p:spPr bwMode="auto">
          <a:xfrm>
            <a:off x="3360738" y="2373313"/>
            <a:ext cx="1417637" cy="587375"/>
          </a:xfrm>
          <a:prstGeom prst="rect">
            <a:avLst/>
          </a:prstGeom>
          <a:noFill/>
          <a:ln w="19050" algn="ctr">
            <a:noFill/>
            <a:miter lim="800000"/>
            <a:headEnd/>
            <a:tailEnd/>
          </a:ln>
        </p:spPr>
        <p:txBody>
          <a:bodyPr>
            <a:spAutoFit/>
          </a:bodyPr>
          <a:lstStyle/>
          <a:p>
            <a:pPr>
              <a:lnSpc>
                <a:spcPct val="90000"/>
              </a:lnSpc>
              <a:spcBef>
                <a:spcPct val="50000"/>
              </a:spcBef>
            </a:pPr>
            <a:r>
              <a:rPr lang="en-GB">
                <a:solidFill>
                  <a:srgbClr val="000000"/>
                </a:solidFill>
                <a:latin typeface="Futura Bk" pitchFamily="34" charset="0"/>
              </a:rPr>
              <a:t>Security</a:t>
            </a:r>
            <a:br>
              <a:rPr lang="en-GB">
                <a:solidFill>
                  <a:srgbClr val="000000"/>
                </a:solidFill>
                <a:latin typeface="Futura Bk" pitchFamily="34" charset="0"/>
              </a:rPr>
            </a:br>
            <a:r>
              <a:rPr lang="en-GB">
                <a:solidFill>
                  <a:srgbClr val="000000"/>
                </a:solidFill>
                <a:latin typeface="Futura Bk" pitchFamily="34" charset="0"/>
              </a:rPr>
              <a:t>Analytics</a:t>
            </a:r>
          </a:p>
        </p:txBody>
      </p:sp>
      <p:sp>
        <p:nvSpPr>
          <p:cNvPr id="90127" name="Rectangle 203"/>
          <p:cNvSpPr>
            <a:spLocks noChangeArrowheads="1"/>
          </p:cNvSpPr>
          <p:nvPr/>
        </p:nvSpPr>
        <p:spPr bwMode="auto">
          <a:xfrm>
            <a:off x="0" y="962025"/>
            <a:ext cx="1685925" cy="835025"/>
          </a:xfrm>
          <a:prstGeom prst="rect">
            <a:avLst/>
          </a:prstGeom>
          <a:noFill/>
          <a:ln w="9525">
            <a:noFill/>
            <a:miter lim="800000"/>
            <a:headEnd/>
            <a:tailEnd/>
          </a:ln>
        </p:spPr>
        <p:txBody>
          <a:bodyPr>
            <a:spAutoFit/>
          </a:bodyPr>
          <a:lstStyle/>
          <a:p>
            <a:pPr algn="ctr">
              <a:lnSpc>
                <a:spcPct val="90000"/>
              </a:lnSpc>
              <a:spcBef>
                <a:spcPct val="50000"/>
              </a:spcBef>
            </a:pPr>
            <a:r>
              <a:rPr lang="en-GB">
                <a:solidFill>
                  <a:srgbClr val="000000"/>
                </a:solidFill>
                <a:latin typeface="Futura Bk" pitchFamily="34" charset="0"/>
                <a:ea typeface="ＭＳ Ｐゴシック"/>
                <a:cs typeface="ＭＳ Ｐゴシック"/>
              </a:rPr>
              <a:t>Economics/</a:t>
            </a:r>
            <a:br>
              <a:rPr lang="en-GB">
                <a:solidFill>
                  <a:srgbClr val="000000"/>
                </a:solidFill>
                <a:latin typeface="Futura Bk" pitchFamily="34" charset="0"/>
                <a:ea typeface="ＭＳ Ｐゴシック"/>
                <a:cs typeface="ＭＳ Ｐゴシック"/>
              </a:rPr>
            </a:br>
            <a:r>
              <a:rPr lang="en-GB">
                <a:solidFill>
                  <a:srgbClr val="000000"/>
                </a:solidFill>
                <a:latin typeface="Futura Bk" pitchFamily="34" charset="0"/>
                <a:ea typeface="ＭＳ Ｐゴシック"/>
                <a:cs typeface="ＭＳ Ｐゴシック"/>
              </a:rPr>
              <a:t>Threats/</a:t>
            </a:r>
            <a:br>
              <a:rPr lang="en-GB">
                <a:solidFill>
                  <a:srgbClr val="000000"/>
                </a:solidFill>
                <a:latin typeface="Futura Bk" pitchFamily="34" charset="0"/>
                <a:ea typeface="ＭＳ Ｐゴシック"/>
                <a:cs typeface="ＭＳ Ｐゴシック"/>
              </a:rPr>
            </a:br>
            <a:r>
              <a:rPr lang="en-GB">
                <a:solidFill>
                  <a:srgbClr val="000000"/>
                </a:solidFill>
                <a:latin typeface="Futura Bk" pitchFamily="34" charset="0"/>
                <a:ea typeface="ＭＳ Ｐゴシック"/>
                <a:cs typeface="ＭＳ Ｐゴシック"/>
              </a:rPr>
              <a:t>Investments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Grp="1"/>
          </p:cNvSpPr>
          <p:nvPr>
            <p:ph type="title" idx="4294967295"/>
          </p:nvPr>
        </p:nvSpPr>
        <p:spPr bwMode="auto">
          <a:xfrm>
            <a:off x="112713" y="179388"/>
            <a:ext cx="8375650" cy="857250"/>
          </a:xfrm>
          <a:noFill/>
        </p:spPr>
        <p:txBody>
          <a:bodyPr wrap="square" numCol="1" compatLnSpc="1">
            <a:prstTxWarp prst="textNoShape">
              <a:avLst/>
            </a:prstTxWarp>
          </a:bodyPr>
          <a:lstStyle/>
          <a:p>
            <a:r>
              <a:rPr lang="en-GB" cap="none" smtClean="0"/>
              <a:t>Some Relevant R&amp;D Work at SSL</a:t>
            </a:r>
          </a:p>
        </p:txBody>
      </p:sp>
      <p:sp>
        <p:nvSpPr>
          <p:cNvPr id="91138" name="Text Box 23"/>
          <p:cNvSpPr txBox="1">
            <a:spLocks noChangeArrowheads="1"/>
          </p:cNvSpPr>
          <p:nvPr/>
        </p:nvSpPr>
        <p:spPr bwMode="auto">
          <a:xfrm>
            <a:off x="392113" y="841375"/>
            <a:ext cx="4035425" cy="4302125"/>
          </a:xfrm>
          <a:prstGeom prst="rect">
            <a:avLst/>
          </a:prstGeom>
          <a:noFill/>
          <a:ln w="9525">
            <a:noFill/>
            <a:miter lim="800000"/>
            <a:headEnd/>
            <a:tailEnd/>
          </a:ln>
        </p:spPr>
        <p:txBody>
          <a:bodyPr wrap="none">
            <a:spAutoFit/>
          </a:bodyPr>
          <a:lstStyle/>
          <a:p>
            <a:pPr marL="342900" indent="-342900"/>
            <a:endParaRPr lang="en-GB" sz="2800"/>
          </a:p>
          <a:p>
            <a:pPr marL="342900" indent="-342900">
              <a:buFontTx/>
              <a:buChar char="•"/>
            </a:pPr>
            <a:r>
              <a:rPr lang="en-GB" sz="2800"/>
              <a:t> Trusted Infrastructure</a:t>
            </a:r>
          </a:p>
          <a:p>
            <a:pPr marL="342900" indent="-342900">
              <a:buFontTx/>
              <a:buChar char="•"/>
            </a:pPr>
            <a:endParaRPr lang="en-GB" sz="2800"/>
          </a:p>
          <a:p>
            <a:pPr marL="342900" indent="-342900">
              <a:buFontTx/>
              <a:buChar char="•"/>
            </a:pPr>
            <a:r>
              <a:rPr lang="en-GB" sz="2800"/>
              <a:t> Security Analytics    </a:t>
            </a:r>
          </a:p>
          <a:p>
            <a:pPr marL="342900" indent="-342900">
              <a:buFontTx/>
              <a:buChar char="•"/>
            </a:pPr>
            <a:endParaRPr lang="en-GB" sz="2800"/>
          </a:p>
          <a:p>
            <a:pPr marL="342900" indent="-342900">
              <a:buFontTx/>
              <a:buChar char="•"/>
            </a:pPr>
            <a:r>
              <a:rPr lang="en-GB" sz="2800"/>
              <a:t> Privacy Management</a:t>
            </a:r>
            <a:r>
              <a:rPr lang="en-GB"/>
              <a:t> </a:t>
            </a:r>
          </a:p>
          <a:p>
            <a:pPr marL="342900" indent="-342900">
              <a:buFontTx/>
              <a:buChar char="•"/>
            </a:pPr>
            <a:endParaRPr lang="en-GB"/>
          </a:p>
          <a:p>
            <a:pPr marL="342900" indent="-342900"/>
            <a:endParaRPr lang="en-GB"/>
          </a:p>
          <a:p>
            <a:pPr marL="342900" indent="-342900">
              <a:buFontTx/>
              <a:buChar char="•"/>
            </a:pPr>
            <a:endParaRPr lang="en-GB"/>
          </a:p>
          <a:p>
            <a:pPr marL="342900" indent="-342900">
              <a:buFontTx/>
              <a:buChar char="•"/>
            </a:pPr>
            <a:endParaRPr lang="en-GB"/>
          </a:p>
          <a:p>
            <a:pPr marL="342900" indent="-342900"/>
            <a:endParaRPr lang="en-GB">
              <a:solidFill>
                <a:srgbClr val="000099"/>
              </a:solidFill>
            </a:endParaRPr>
          </a:p>
          <a:p>
            <a:pPr marL="342900" indent="-342900"/>
            <a:endParaRPr lang="en-GB">
              <a:solidFill>
                <a:srgbClr val="000099"/>
              </a:solidFill>
            </a:endParaRPr>
          </a:p>
        </p:txBody>
      </p:sp>
      <p:pic>
        <p:nvPicPr>
          <p:cNvPr id="91139" name="Picture 10" descr="Transformation-new.png"/>
          <p:cNvPicPr>
            <a:picLocks noChangeAspect="1"/>
          </p:cNvPicPr>
          <p:nvPr/>
        </p:nvPicPr>
        <p:blipFill>
          <a:blip r:embed="rId2">
            <a:lum bright="10000" contrast="10000"/>
          </a:blip>
          <a:srcRect/>
          <a:stretch>
            <a:fillRect/>
          </a:stretch>
        </p:blipFill>
        <p:spPr bwMode="auto">
          <a:xfrm>
            <a:off x="5110163" y="0"/>
            <a:ext cx="4033837" cy="514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Trusted Infrastructure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idx="4294967295"/>
          </p:nvPr>
        </p:nvSpPr>
        <p:spPr bwMode="auto">
          <a:xfrm>
            <a:off x="0" y="128588"/>
            <a:ext cx="8375650" cy="511175"/>
          </a:xfrm>
          <a:noFill/>
        </p:spPr>
        <p:txBody>
          <a:bodyPr wrap="square" numCol="1" compatLnSpc="1">
            <a:prstTxWarp prst="textNoShape">
              <a:avLst/>
            </a:prstTxWarp>
          </a:bodyPr>
          <a:lstStyle/>
          <a:p>
            <a:r>
              <a:rPr lang="en-GB" sz="2700" cap="none" smtClean="0"/>
              <a:t>Trusted Infrastructure</a:t>
            </a:r>
          </a:p>
        </p:txBody>
      </p:sp>
      <p:sp>
        <p:nvSpPr>
          <p:cNvPr id="171011" name="Freeform 3"/>
          <p:cNvSpPr>
            <a:spLocks/>
          </p:cNvSpPr>
          <p:nvPr/>
        </p:nvSpPr>
        <p:spPr bwMode="auto">
          <a:xfrm>
            <a:off x="4600575" y="1201738"/>
            <a:ext cx="2836863" cy="1474787"/>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CC"/>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71012" name="Freeform 4"/>
          <p:cNvSpPr>
            <a:spLocks/>
          </p:cNvSpPr>
          <p:nvPr/>
        </p:nvSpPr>
        <p:spPr bwMode="auto">
          <a:xfrm>
            <a:off x="6084888" y="2679700"/>
            <a:ext cx="2214562" cy="1195388"/>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FF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71013" name="Rectangle 5"/>
          <p:cNvSpPr>
            <a:spLocks noChangeArrowheads="1"/>
          </p:cNvSpPr>
          <p:nvPr/>
        </p:nvSpPr>
        <p:spPr bwMode="auto">
          <a:xfrm>
            <a:off x="2274888" y="2851150"/>
            <a:ext cx="2760662" cy="1693863"/>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eaLnBrk="0" hangingPunct="0">
              <a:defRPr/>
            </a:pPr>
            <a:endParaRPr lang="en-GB" sz="2400">
              <a:ea typeface="ＭＳ Ｐゴシック"/>
              <a:cs typeface="ＭＳ Ｐゴシック"/>
            </a:endParaRPr>
          </a:p>
        </p:txBody>
      </p:sp>
      <p:sp>
        <p:nvSpPr>
          <p:cNvPr id="171014" name="Freeform 6"/>
          <p:cNvSpPr>
            <a:spLocks/>
          </p:cNvSpPr>
          <p:nvPr/>
        </p:nvSpPr>
        <p:spPr bwMode="auto">
          <a:xfrm>
            <a:off x="3384550" y="3197225"/>
            <a:ext cx="1560513" cy="1046163"/>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CC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71015" name="Text Box 7"/>
          <p:cNvSpPr txBox="1">
            <a:spLocks noChangeArrowheads="1"/>
          </p:cNvSpPr>
          <p:nvPr/>
        </p:nvSpPr>
        <p:spPr bwMode="auto">
          <a:xfrm>
            <a:off x="2222500" y="2863850"/>
            <a:ext cx="12255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a:ea typeface="ＭＳ Ｐゴシック"/>
                <a:cs typeface="ＭＳ Ｐゴシック"/>
              </a:rPr>
              <a:t>Enterprise</a:t>
            </a:r>
          </a:p>
        </p:txBody>
      </p:sp>
      <p:sp>
        <p:nvSpPr>
          <p:cNvPr id="171016" name="Oval 8"/>
          <p:cNvSpPr>
            <a:spLocks noChangeArrowheads="1"/>
          </p:cNvSpPr>
          <p:nvPr/>
        </p:nvSpPr>
        <p:spPr bwMode="auto">
          <a:xfrm>
            <a:off x="6599238" y="1795463"/>
            <a:ext cx="795337"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Data</a:t>
            </a:r>
          </a:p>
          <a:p>
            <a:pPr algn="ctr" eaLnBrk="0" hangingPunct="0">
              <a:defRPr/>
            </a:pPr>
            <a:r>
              <a:rPr lang="en-GB" sz="1000">
                <a:ea typeface="ＭＳ Ｐゴシック"/>
                <a:cs typeface="ＭＳ Ｐゴシック"/>
              </a:rPr>
              <a:t>Storage</a:t>
            </a:r>
          </a:p>
          <a:p>
            <a:pPr algn="ctr" eaLnBrk="0" hangingPunct="0">
              <a:defRPr/>
            </a:pPr>
            <a:r>
              <a:rPr lang="en-GB" sz="1000">
                <a:ea typeface="ＭＳ Ｐゴシック"/>
                <a:cs typeface="ＭＳ Ｐゴシック"/>
              </a:rPr>
              <a:t>Service</a:t>
            </a:r>
          </a:p>
        </p:txBody>
      </p:sp>
      <p:sp>
        <p:nvSpPr>
          <p:cNvPr id="171017" name="Oval 9"/>
          <p:cNvSpPr>
            <a:spLocks noChangeArrowheads="1"/>
          </p:cNvSpPr>
          <p:nvPr/>
        </p:nvSpPr>
        <p:spPr bwMode="auto">
          <a:xfrm>
            <a:off x="4795838" y="1784350"/>
            <a:ext cx="741362" cy="32385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Office</a:t>
            </a:r>
          </a:p>
          <a:p>
            <a:pPr algn="ctr" eaLnBrk="0" hangingPunct="0">
              <a:defRPr/>
            </a:pPr>
            <a:r>
              <a:rPr lang="en-GB" sz="1000">
                <a:ea typeface="ＭＳ Ｐゴシック"/>
                <a:cs typeface="ＭＳ Ｐゴシック"/>
              </a:rPr>
              <a:t>Apps</a:t>
            </a:r>
          </a:p>
        </p:txBody>
      </p:sp>
      <p:sp>
        <p:nvSpPr>
          <p:cNvPr id="171018" name="Oval 10"/>
          <p:cNvSpPr>
            <a:spLocks noChangeArrowheads="1"/>
          </p:cNvSpPr>
          <p:nvPr/>
        </p:nvSpPr>
        <p:spPr bwMode="auto">
          <a:xfrm>
            <a:off x="6049963" y="1273175"/>
            <a:ext cx="1108075" cy="354013"/>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On Demand</a:t>
            </a:r>
          </a:p>
          <a:p>
            <a:pPr algn="ctr" eaLnBrk="0" hangingPunct="0">
              <a:defRPr/>
            </a:pPr>
            <a:r>
              <a:rPr lang="en-GB" sz="1000">
                <a:ea typeface="ＭＳ Ｐゴシック"/>
                <a:cs typeface="ＭＳ Ｐゴシック"/>
              </a:rPr>
              <a:t>CPUs</a:t>
            </a:r>
          </a:p>
        </p:txBody>
      </p:sp>
      <p:sp>
        <p:nvSpPr>
          <p:cNvPr id="171019" name="Oval 11"/>
          <p:cNvSpPr>
            <a:spLocks noChangeArrowheads="1"/>
          </p:cNvSpPr>
          <p:nvPr/>
        </p:nvSpPr>
        <p:spPr bwMode="auto">
          <a:xfrm>
            <a:off x="4875213" y="1398588"/>
            <a:ext cx="741362" cy="32385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Printing</a:t>
            </a:r>
          </a:p>
          <a:p>
            <a:pPr algn="ctr" eaLnBrk="0" hangingPunct="0">
              <a:defRPr/>
            </a:pPr>
            <a:r>
              <a:rPr lang="en-GB" sz="1000">
                <a:ea typeface="ＭＳ Ｐゴシック"/>
                <a:cs typeface="ＭＳ Ｐゴシック"/>
              </a:rPr>
              <a:t>Service</a:t>
            </a:r>
          </a:p>
        </p:txBody>
      </p:sp>
      <p:sp>
        <p:nvSpPr>
          <p:cNvPr id="171020" name="Text Box 12"/>
          <p:cNvSpPr txBox="1">
            <a:spLocks noChangeArrowheads="1"/>
          </p:cNvSpPr>
          <p:nvPr/>
        </p:nvSpPr>
        <p:spPr bwMode="auto">
          <a:xfrm>
            <a:off x="6994525" y="962025"/>
            <a:ext cx="1150938" cy="5175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b="1">
                <a:ea typeface="ＭＳ Ｐゴシック"/>
                <a:cs typeface="ＭＳ Ｐゴシック"/>
              </a:rPr>
              <a:t>Cloud </a:t>
            </a:r>
          </a:p>
          <a:p>
            <a:pPr eaLnBrk="0" hangingPunct="0">
              <a:defRPr/>
            </a:pPr>
            <a:r>
              <a:rPr lang="en-GB" sz="1400" b="1">
                <a:ea typeface="ＭＳ Ｐゴシック"/>
                <a:cs typeface="ＭＳ Ｐゴシック"/>
              </a:rPr>
              <a:t>Provider #1</a:t>
            </a:r>
          </a:p>
        </p:txBody>
      </p:sp>
      <p:sp>
        <p:nvSpPr>
          <p:cNvPr id="171021" name="Text Box 13"/>
          <p:cNvSpPr txBox="1">
            <a:spLocks noChangeArrowheads="1"/>
          </p:cNvSpPr>
          <p:nvPr/>
        </p:nvSpPr>
        <p:spPr bwMode="auto">
          <a:xfrm>
            <a:off x="7458075" y="2274888"/>
            <a:ext cx="1150938" cy="5175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b="1">
                <a:ea typeface="ＭＳ Ｐゴシック"/>
                <a:cs typeface="ＭＳ Ｐゴシック"/>
              </a:rPr>
              <a:t>Cloud </a:t>
            </a:r>
          </a:p>
          <a:p>
            <a:pPr eaLnBrk="0" hangingPunct="0">
              <a:defRPr/>
            </a:pPr>
            <a:r>
              <a:rPr lang="en-GB" sz="1400" b="1">
                <a:ea typeface="ＭＳ Ｐゴシック"/>
                <a:cs typeface="ＭＳ Ｐゴシック"/>
              </a:rPr>
              <a:t>Provider #2</a:t>
            </a:r>
          </a:p>
        </p:txBody>
      </p:sp>
      <p:sp>
        <p:nvSpPr>
          <p:cNvPr id="171022" name="Text Box 14"/>
          <p:cNvSpPr txBox="1">
            <a:spLocks noChangeArrowheads="1"/>
          </p:cNvSpPr>
          <p:nvPr/>
        </p:nvSpPr>
        <p:spPr bwMode="auto">
          <a:xfrm>
            <a:off x="3660775" y="4268788"/>
            <a:ext cx="1550988"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600" b="1">
                <a:ea typeface="ＭＳ Ｐゴシック"/>
                <a:cs typeface="ＭＳ Ｐゴシック"/>
              </a:rPr>
              <a:t>Internal Cloud</a:t>
            </a:r>
          </a:p>
        </p:txBody>
      </p:sp>
      <p:sp>
        <p:nvSpPr>
          <p:cNvPr id="171023" name="Oval 15"/>
          <p:cNvSpPr>
            <a:spLocks noChangeArrowheads="1"/>
          </p:cNvSpPr>
          <p:nvPr/>
        </p:nvSpPr>
        <p:spPr bwMode="auto">
          <a:xfrm>
            <a:off x="5724525" y="1600200"/>
            <a:ext cx="742950" cy="32385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CRM</a:t>
            </a:r>
          </a:p>
          <a:p>
            <a:pPr algn="ctr" eaLnBrk="0" hangingPunct="0">
              <a:defRPr/>
            </a:pPr>
            <a:r>
              <a:rPr lang="en-GB" sz="1400">
                <a:ea typeface="ＭＳ Ｐゴシック"/>
                <a:cs typeface="ＭＳ Ｐゴシック"/>
              </a:rPr>
              <a:t>Service</a:t>
            </a:r>
          </a:p>
        </p:txBody>
      </p:sp>
      <p:sp>
        <p:nvSpPr>
          <p:cNvPr id="171024" name="Oval 16"/>
          <p:cNvSpPr>
            <a:spLocks noChangeArrowheads="1"/>
          </p:cNvSpPr>
          <p:nvPr/>
        </p:nvSpPr>
        <p:spPr bwMode="auto">
          <a:xfrm>
            <a:off x="5546725" y="2155825"/>
            <a:ext cx="741363" cy="32385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71025" name="Oval 17"/>
          <p:cNvSpPr>
            <a:spLocks noChangeArrowheads="1"/>
          </p:cNvSpPr>
          <p:nvPr/>
        </p:nvSpPr>
        <p:spPr bwMode="auto">
          <a:xfrm>
            <a:off x="7253288" y="3538538"/>
            <a:ext cx="742950" cy="3222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Service 3</a:t>
            </a:r>
          </a:p>
        </p:txBody>
      </p:sp>
      <p:sp>
        <p:nvSpPr>
          <p:cNvPr id="171026" name="Oval 18"/>
          <p:cNvSpPr>
            <a:spLocks noChangeArrowheads="1"/>
          </p:cNvSpPr>
          <p:nvPr/>
        </p:nvSpPr>
        <p:spPr bwMode="auto">
          <a:xfrm>
            <a:off x="7370763" y="2952750"/>
            <a:ext cx="795337" cy="382588"/>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Backup</a:t>
            </a:r>
          </a:p>
          <a:p>
            <a:pPr algn="ctr" eaLnBrk="0" hangingPunct="0">
              <a:defRPr/>
            </a:pPr>
            <a:r>
              <a:rPr lang="en-GB" sz="1000">
                <a:ea typeface="ＭＳ Ｐゴシック"/>
                <a:cs typeface="ＭＳ Ｐゴシック"/>
              </a:rPr>
              <a:t>Service </a:t>
            </a:r>
          </a:p>
        </p:txBody>
      </p:sp>
      <p:sp>
        <p:nvSpPr>
          <p:cNvPr id="171027" name="Oval 19"/>
          <p:cNvSpPr>
            <a:spLocks noChangeArrowheads="1"/>
          </p:cNvSpPr>
          <p:nvPr/>
        </p:nvSpPr>
        <p:spPr bwMode="auto">
          <a:xfrm>
            <a:off x="6472238" y="3271838"/>
            <a:ext cx="742950" cy="3222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ILM</a:t>
            </a:r>
          </a:p>
          <a:p>
            <a:pPr algn="ctr" eaLnBrk="0" hangingPunct="0">
              <a:defRPr/>
            </a:pPr>
            <a:r>
              <a:rPr lang="en-GB" sz="1000">
                <a:ea typeface="ＭＳ Ｐゴシック"/>
                <a:cs typeface="ＭＳ Ｐゴシック"/>
              </a:rPr>
              <a:t>Service</a:t>
            </a:r>
          </a:p>
        </p:txBody>
      </p:sp>
      <p:sp>
        <p:nvSpPr>
          <p:cNvPr id="171028" name="Oval 20"/>
          <p:cNvSpPr>
            <a:spLocks noChangeArrowheads="1"/>
          </p:cNvSpPr>
          <p:nvPr/>
        </p:nvSpPr>
        <p:spPr bwMode="auto">
          <a:xfrm>
            <a:off x="3500438" y="3349625"/>
            <a:ext cx="508000" cy="227013"/>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Service</a:t>
            </a:r>
          </a:p>
        </p:txBody>
      </p:sp>
      <p:sp>
        <p:nvSpPr>
          <p:cNvPr id="171029" name="Oval 21"/>
          <p:cNvSpPr>
            <a:spLocks noChangeArrowheads="1"/>
          </p:cNvSpPr>
          <p:nvPr/>
        </p:nvSpPr>
        <p:spPr bwMode="auto">
          <a:xfrm>
            <a:off x="4056063" y="3851275"/>
            <a:ext cx="508000" cy="2286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Service</a:t>
            </a:r>
          </a:p>
        </p:txBody>
      </p:sp>
      <p:sp>
        <p:nvSpPr>
          <p:cNvPr id="171030" name="Oval 22"/>
          <p:cNvSpPr>
            <a:spLocks noChangeArrowheads="1"/>
          </p:cNvSpPr>
          <p:nvPr/>
        </p:nvSpPr>
        <p:spPr bwMode="auto">
          <a:xfrm>
            <a:off x="4162425" y="3535363"/>
            <a:ext cx="508000" cy="22701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Service</a:t>
            </a:r>
          </a:p>
        </p:txBody>
      </p:sp>
      <p:sp>
        <p:nvSpPr>
          <p:cNvPr id="171031" name="AutoShape 23"/>
          <p:cNvSpPr>
            <a:spLocks noChangeArrowheads="1"/>
          </p:cNvSpPr>
          <p:nvPr/>
        </p:nvSpPr>
        <p:spPr bwMode="auto">
          <a:xfrm>
            <a:off x="2503488" y="3975100"/>
            <a:ext cx="708025" cy="422275"/>
          </a:xfrm>
          <a:prstGeom prst="roundRect">
            <a:avLst>
              <a:gd name="adj" fmla="val 16667"/>
            </a:avLst>
          </a:prstGeom>
          <a:solidFill>
            <a:schemeClr val="bg1"/>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en-GB" sz="900" b="1">
                <a:ea typeface="ＭＳ Ｐゴシック"/>
                <a:cs typeface="ＭＳ Ｐゴシック"/>
              </a:rPr>
              <a:t>Business</a:t>
            </a:r>
          </a:p>
          <a:p>
            <a:pPr algn="ctr" eaLnBrk="0" hangingPunct="0">
              <a:defRPr/>
            </a:pPr>
            <a:r>
              <a:rPr lang="en-GB" sz="900" b="1">
                <a:ea typeface="ＭＳ Ｐゴシック"/>
                <a:cs typeface="ＭＳ Ｐゴシック"/>
              </a:rPr>
              <a:t>Apps/Service</a:t>
            </a:r>
          </a:p>
        </p:txBody>
      </p:sp>
      <p:sp>
        <p:nvSpPr>
          <p:cNvPr id="93207" name="Line 24"/>
          <p:cNvSpPr>
            <a:spLocks noChangeShapeType="1"/>
          </p:cNvSpPr>
          <p:nvPr/>
        </p:nvSpPr>
        <p:spPr bwMode="auto">
          <a:xfrm flipV="1">
            <a:off x="3230563" y="3981450"/>
            <a:ext cx="842962" cy="279400"/>
          </a:xfrm>
          <a:prstGeom prst="line">
            <a:avLst/>
          </a:prstGeom>
          <a:noFill/>
          <a:ln w="9525">
            <a:solidFill>
              <a:srgbClr val="0033CC"/>
            </a:solidFill>
            <a:prstDash val="dash"/>
            <a:round/>
            <a:headEnd/>
            <a:tailEnd type="triangle" w="med" len="med"/>
          </a:ln>
        </p:spPr>
        <p:txBody>
          <a:bodyPr/>
          <a:lstStyle/>
          <a:p>
            <a:endParaRPr lang="en-US"/>
          </a:p>
        </p:txBody>
      </p:sp>
      <p:sp>
        <p:nvSpPr>
          <p:cNvPr id="93208" name="Line 25"/>
          <p:cNvSpPr>
            <a:spLocks noChangeShapeType="1"/>
          </p:cNvSpPr>
          <p:nvPr/>
        </p:nvSpPr>
        <p:spPr bwMode="auto">
          <a:xfrm flipV="1">
            <a:off x="3217863" y="1939925"/>
            <a:ext cx="2646362" cy="2249488"/>
          </a:xfrm>
          <a:prstGeom prst="line">
            <a:avLst/>
          </a:prstGeom>
          <a:noFill/>
          <a:ln w="9525">
            <a:solidFill>
              <a:srgbClr val="0033CC"/>
            </a:solidFill>
            <a:prstDash val="dash"/>
            <a:round/>
            <a:headEnd/>
            <a:tailEnd type="triangle" w="med" len="med"/>
          </a:ln>
        </p:spPr>
        <p:txBody>
          <a:bodyPr/>
          <a:lstStyle/>
          <a:p>
            <a:endParaRPr lang="en-US"/>
          </a:p>
        </p:txBody>
      </p:sp>
      <p:sp>
        <p:nvSpPr>
          <p:cNvPr id="93209" name="Line 26"/>
          <p:cNvSpPr>
            <a:spLocks noChangeShapeType="1"/>
          </p:cNvSpPr>
          <p:nvPr/>
        </p:nvSpPr>
        <p:spPr bwMode="auto">
          <a:xfrm>
            <a:off x="6464300" y="1838325"/>
            <a:ext cx="214313" cy="125413"/>
          </a:xfrm>
          <a:prstGeom prst="line">
            <a:avLst/>
          </a:prstGeom>
          <a:noFill/>
          <a:ln w="9525">
            <a:solidFill>
              <a:schemeClr val="tx1"/>
            </a:solidFill>
            <a:prstDash val="dash"/>
            <a:round/>
            <a:headEnd/>
            <a:tailEnd type="triangle" w="med" len="med"/>
          </a:ln>
        </p:spPr>
        <p:txBody>
          <a:bodyPr/>
          <a:lstStyle/>
          <a:p>
            <a:endParaRPr lang="en-US"/>
          </a:p>
        </p:txBody>
      </p:sp>
      <p:sp>
        <p:nvSpPr>
          <p:cNvPr id="93210" name="Line 27"/>
          <p:cNvSpPr>
            <a:spLocks noChangeShapeType="1"/>
          </p:cNvSpPr>
          <p:nvPr/>
        </p:nvSpPr>
        <p:spPr bwMode="auto">
          <a:xfrm>
            <a:off x="7032625" y="2184400"/>
            <a:ext cx="541338" cy="779463"/>
          </a:xfrm>
          <a:prstGeom prst="line">
            <a:avLst/>
          </a:prstGeom>
          <a:noFill/>
          <a:ln w="9525">
            <a:solidFill>
              <a:schemeClr val="tx1"/>
            </a:solidFill>
            <a:prstDash val="dash"/>
            <a:round/>
            <a:headEnd/>
            <a:tailEnd type="triangle" w="med" len="med"/>
          </a:ln>
        </p:spPr>
        <p:txBody>
          <a:bodyPr/>
          <a:lstStyle/>
          <a:p>
            <a:endParaRPr lang="en-US"/>
          </a:p>
        </p:txBody>
      </p:sp>
      <p:sp>
        <p:nvSpPr>
          <p:cNvPr id="93211" name="Line 28"/>
          <p:cNvSpPr>
            <a:spLocks noChangeShapeType="1"/>
          </p:cNvSpPr>
          <p:nvPr/>
        </p:nvSpPr>
        <p:spPr bwMode="auto">
          <a:xfrm flipH="1">
            <a:off x="6813550" y="2173288"/>
            <a:ext cx="114300" cy="1090612"/>
          </a:xfrm>
          <a:prstGeom prst="line">
            <a:avLst/>
          </a:prstGeom>
          <a:noFill/>
          <a:ln w="9525">
            <a:solidFill>
              <a:schemeClr val="tx1"/>
            </a:solidFill>
            <a:prstDash val="dash"/>
            <a:round/>
            <a:headEnd/>
            <a:tailEnd type="triangle" w="med" len="med"/>
          </a:ln>
        </p:spPr>
        <p:txBody>
          <a:bodyPr/>
          <a:lstStyle/>
          <a:p>
            <a:endParaRPr lang="en-US"/>
          </a:p>
        </p:txBody>
      </p:sp>
      <p:pic>
        <p:nvPicPr>
          <p:cNvPr id="93212" name="Picture 29" descr="j0292020"/>
          <p:cNvPicPr>
            <a:picLocks noChangeAspect="1" noChangeArrowheads="1"/>
          </p:cNvPicPr>
          <p:nvPr/>
        </p:nvPicPr>
        <p:blipFill>
          <a:blip r:embed="rId2"/>
          <a:srcRect/>
          <a:stretch>
            <a:fillRect/>
          </a:stretch>
        </p:blipFill>
        <p:spPr bwMode="auto">
          <a:xfrm>
            <a:off x="2674938" y="1692275"/>
            <a:ext cx="288925" cy="244475"/>
          </a:xfrm>
          <a:prstGeom prst="rect">
            <a:avLst/>
          </a:prstGeom>
          <a:noFill/>
          <a:ln w="9525">
            <a:noFill/>
            <a:miter lim="800000"/>
            <a:headEnd/>
            <a:tailEnd/>
          </a:ln>
        </p:spPr>
      </p:pic>
      <p:pic>
        <p:nvPicPr>
          <p:cNvPr id="93213" name="Picture 30" descr="j0292020"/>
          <p:cNvPicPr>
            <a:picLocks noChangeAspect="1" noChangeArrowheads="1"/>
          </p:cNvPicPr>
          <p:nvPr/>
        </p:nvPicPr>
        <p:blipFill>
          <a:blip r:embed="rId2"/>
          <a:srcRect/>
          <a:stretch>
            <a:fillRect/>
          </a:stretch>
        </p:blipFill>
        <p:spPr bwMode="auto">
          <a:xfrm>
            <a:off x="2622550" y="3222625"/>
            <a:ext cx="288925" cy="244475"/>
          </a:xfrm>
          <a:prstGeom prst="rect">
            <a:avLst/>
          </a:prstGeom>
          <a:noFill/>
          <a:ln w="9525">
            <a:noFill/>
            <a:miter lim="800000"/>
            <a:headEnd/>
            <a:tailEnd/>
          </a:ln>
        </p:spPr>
      </p:pic>
      <p:sp>
        <p:nvSpPr>
          <p:cNvPr id="93214" name="Line 31"/>
          <p:cNvSpPr>
            <a:spLocks noChangeShapeType="1"/>
          </p:cNvSpPr>
          <p:nvPr/>
        </p:nvSpPr>
        <p:spPr bwMode="auto">
          <a:xfrm>
            <a:off x="2930525" y="3355975"/>
            <a:ext cx="615950" cy="60325"/>
          </a:xfrm>
          <a:prstGeom prst="line">
            <a:avLst/>
          </a:prstGeom>
          <a:noFill/>
          <a:ln w="9525">
            <a:solidFill>
              <a:srgbClr val="0033CC"/>
            </a:solidFill>
            <a:prstDash val="dash"/>
            <a:round/>
            <a:headEnd/>
            <a:tailEnd type="triangle" w="med" len="med"/>
          </a:ln>
        </p:spPr>
        <p:txBody>
          <a:bodyPr/>
          <a:lstStyle/>
          <a:p>
            <a:endParaRPr lang="en-US"/>
          </a:p>
        </p:txBody>
      </p:sp>
      <p:sp>
        <p:nvSpPr>
          <p:cNvPr id="93215" name="Line 32"/>
          <p:cNvSpPr>
            <a:spLocks noChangeShapeType="1"/>
          </p:cNvSpPr>
          <p:nvPr/>
        </p:nvSpPr>
        <p:spPr bwMode="auto">
          <a:xfrm flipV="1">
            <a:off x="2916238" y="2070100"/>
            <a:ext cx="1960562" cy="1198563"/>
          </a:xfrm>
          <a:prstGeom prst="line">
            <a:avLst/>
          </a:prstGeom>
          <a:noFill/>
          <a:ln w="9525">
            <a:solidFill>
              <a:srgbClr val="0033CC"/>
            </a:solidFill>
            <a:prstDash val="dash"/>
            <a:round/>
            <a:headEnd/>
            <a:tailEnd type="triangle" w="med" len="med"/>
          </a:ln>
        </p:spPr>
        <p:txBody>
          <a:bodyPr/>
          <a:lstStyle/>
          <a:p>
            <a:endParaRPr lang="en-US"/>
          </a:p>
        </p:txBody>
      </p:sp>
      <p:sp>
        <p:nvSpPr>
          <p:cNvPr id="171041" name="Text Box 33"/>
          <p:cNvSpPr txBox="1">
            <a:spLocks noChangeArrowheads="1"/>
          </p:cNvSpPr>
          <p:nvPr/>
        </p:nvSpPr>
        <p:spPr bwMode="auto">
          <a:xfrm>
            <a:off x="2443163" y="3524250"/>
            <a:ext cx="74612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000">
                <a:ea typeface="ＭＳ Ｐゴシック"/>
                <a:cs typeface="ＭＳ Ｐゴシック"/>
              </a:rPr>
              <a:t>Employee</a:t>
            </a:r>
          </a:p>
        </p:txBody>
      </p:sp>
      <p:sp>
        <p:nvSpPr>
          <p:cNvPr id="171042" name="Text Box 34"/>
          <p:cNvSpPr txBox="1">
            <a:spLocks noChangeArrowheads="1"/>
          </p:cNvSpPr>
          <p:nvPr/>
        </p:nvSpPr>
        <p:spPr bwMode="auto">
          <a:xfrm>
            <a:off x="2678113" y="2012950"/>
            <a:ext cx="452437"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000">
                <a:ea typeface="ＭＳ Ｐゴシック"/>
                <a:cs typeface="ＭＳ Ｐゴシック"/>
              </a:rPr>
              <a:t>User</a:t>
            </a:r>
          </a:p>
        </p:txBody>
      </p:sp>
      <p:sp>
        <p:nvSpPr>
          <p:cNvPr id="93218" name="Line 35"/>
          <p:cNvSpPr>
            <a:spLocks noChangeShapeType="1"/>
          </p:cNvSpPr>
          <p:nvPr/>
        </p:nvSpPr>
        <p:spPr bwMode="auto">
          <a:xfrm>
            <a:off x="3090863" y="1870075"/>
            <a:ext cx="1719262" cy="11113"/>
          </a:xfrm>
          <a:prstGeom prst="line">
            <a:avLst/>
          </a:prstGeom>
          <a:noFill/>
          <a:ln w="9525">
            <a:solidFill>
              <a:schemeClr val="folHlink"/>
            </a:solidFill>
            <a:prstDash val="dash"/>
            <a:round/>
            <a:headEnd/>
            <a:tailEnd type="triangle" w="med" len="med"/>
          </a:ln>
        </p:spPr>
        <p:txBody>
          <a:bodyPr/>
          <a:lstStyle/>
          <a:p>
            <a:endParaRPr lang="en-US"/>
          </a:p>
        </p:txBody>
      </p:sp>
      <p:sp>
        <p:nvSpPr>
          <p:cNvPr id="93219" name="Line 36"/>
          <p:cNvSpPr>
            <a:spLocks noChangeShapeType="1"/>
          </p:cNvSpPr>
          <p:nvPr/>
        </p:nvSpPr>
        <p:spPr bwMode="auto">
          <a:xfrm>
            <a:off x="5522913" y="2005013"/>
            <a:ext cx="1076325" cy="6350"/>
          </a:xfrm>
          <a:prstGeom prst="line">
            <a:avLst/>
          </a:prstGeom>
          <a:noFill/>
          <a:ln w="9525">
            <a:solidFill>
              <a:schemeClr val="tx1"/>
            </a:solidFill>
            <a:prstDash val="dash"/>
            <a:round/>
            <a:headEnd/>
            <a:tailEnd type="triangle" w="med" len="med"/>
          </a:ln>
        </p:spPr>
        <p:txBody>
          <a:bodyPr/>
          <a:lstStyle/>
          <a:p>
            <a:endParaRPr lang="en-US"/>
          </a:p>
        </p:txBody>
      </p:sp>
      <p:sp>
        <p:nvSpPr>
          <p:cNvPr id="93220" name="Line 37"/>
          <p:cNvSpPr>
            <a:spLocks noChangeShapeType="1"/>
          </p:cNvSpPr>
          <p:nvPr/>
        </p:nvSpPr>
        <p:spPr bwMode="auto">
          <a:xfrm flipV="1">
            <a:off x="5202238" y="1665288"/>
            <a:ext cx="0" cy="107950"/>
          </a:xfrm>
          <a:prstGeom prst="line">
            <a:avLst/>
          </a:prstGeom>
          <a:noFill/>
          <a:ln w="9525">
            <a:solidFill>
              <a:schemeClr val="tx1"/>
            </a:solidFill>
            <a:round/>
            <a:headEnd/>
            <a:tailEnd type="triangle" w="med" len="med"/>
          </a:ln>
        </p:spPr>
        <p:txBody>
          <a:bodyPr/>
          <a:lstStyle/>
          <a:p>
            <a:endParaRPr lang="en-US"/>
          </a:p>
        </p:txBody>
      </p:sp>
      <p:sp>
        <p:nvSpPr>
          <p:cNvPr id="93221" name="Oval 38"/>
          <p:cNvSpPr>
            <a:spLocks noChangeArrowheads="1"/>
          </p:cNvSpPr>
          <p:nvPr/>
        </p:nvSpPr>
        <p:spPr bwMode="auto">
          <a:xfrm>
            <a:off x="2374900" y="1427163"/>
            <a:ext cx="1016000" cy="923925"/>
          </a:xfrm>
          <a:prstGeom prst="ellipse">
            <a:avLst/>
          </a:prstGeom>
          <a:noFill/>
          <a:ln w="9525">
            <a:solidFill>
              <a:schemeClr val="tx1"/>
            </a:solidFill>
            <a:prstDash val="dash"/>
            <a:round/>
            <a:headEnd/>
            <a:tailEnd/>
          </a:ln>
        </p:spPr>
        <p:txBody>
          <a:bodyPr wrap="none" anchor="ctr"/>
          <a:lstStyle/>
          <a:p>
            <a:endParaRPr lang="en-GB"/>
          </a:p>
        </p:txBody>
      </p:sp>
      <p:sp>
        <p:nvSpPr>
          <p:cNvPr id="171047" name="Freeform 39"/>
          <p:cNvSpPr>
            <a:spLocks/>
          </p:cNvSpPr>
          <p:nvPr/>
        </p:nvSpPr>
        <p:spPr bwMode="auto">
          <a:xfrm>
            <a:off x="5422900" y="3794125"/>
            <a:ext cx="1581150" cy="904875"/>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FF"/>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71048" name="Oval 40"/>
          <p:cNvSpPr>
            <a:spLocks noChangeArrowheads="1"/>
          </p:cNvSpPr>
          <p:nvPr/>
        </p:nvSpPr>
        <p:spPr bwMode="auto">
          <a:xfrm>
            <a:off x="5821363" y="4075113"/>
            <a:ext cx="427037" cy="2159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71049" name="Oval 41"/>
          <p:cNvSpPr>
            <a:spLocks noChangeArrowheads="1"/>
          </p:cNvSpPr>
          <p:nvPr/>
        </p:nvSpPr>
        <p:spPr bwMode="auto">
          <a:xfrm>
            <a:off x="6470650" y="3998913"/>
            <a:ext cx="427038" cy="2159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71050" name="Oval 42"/>
          <p:cNvSpPr>
            <a:spLocks noChangeArrowheads="1"/>
          </p:cNvSpPr>
          <p:nvPr/>
        </p:nvSpPr>
        <p:spPr bwMode="auto">
          <a:xfrm>
            <a:off x="6149975" y="4332288"/>
            <a:ext cx="428625" cy="2174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71051" name="Text Box 43"/>
          <p:cNvSpPr txBox="1">
            <a:spLocks noChangeArrowheads="1"/>
          </p:cNvSpPr>
          <p:nvPr/>
        </p:nvSpPr>
        <p:spPr bwMode="auto">
          <a:xfrm>
            <a:off x="7031038" y="4303713"/>
            <a:ext cx="833437" cy="5175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b="1">
                <a:ea typeface="ＭＳ Ｐゴシック"/>
                <a:cs typeface="ＭＳ Ｐゴシック"/>
              </a:rPr>
              <a:t>The </a:t>
            </a:r>
          </a:p>
          <a:p>
            <a:pPr eaLnBrk="0" hangingPunct="0">
              <a:defRPr/>
            </a:pPr>
            <a:r>
              <a:rPr lang="en-GB" sz="1400" b="1">
                <a:ea typeface="ＭＳ Ｐゴシック"/>
                <a:cs typeface="ＭＳ Ｐゴシック"/>
              </a:rPr>
              <a:t>Internet</a:t>
            </a:r>
          </a:p>
        </p:txBody>
      </p:sp>
      <p:sp>
        <p:nvSpPr>
          <p:cNvPr id="93227" name="Line 44"/>
          <p:cNvSpPr>
            <a:spLocks noChangeShapeType="1"/>
          </p:cNvSpPr>
          <p:nvPr/>
        </p:nvSpPr>
        <p:spPr bwMode="auto">
          <a:xfrm flipH="1">
            <a:off x="6715125" y="3579813"/>
            <a:ext cx="74613" cy="428625"/>
          </a:xfrm>
          <a:prstGeom prst="line">
            <a:avLst/>
          </a:prstGeom>
          <a:noFill/>
          <a:ln w="9525">
            <a:solidFill>
              <a:schemeClr val="tx1"/>
            </a:solidFill>
            <a:prstDash val="dash"/>
            <a:round/>
            <a:headEnd/>
            <a:tailEnd type="triangle" w="med" len="med"/>
          </a:ln>
        </p:spPr>
        <p:txBody>
          <a:bodyPr/>
          <a:lstStyle/>
          <a:p>
            <a:endParaRPr lang="en-US"/>
          </a:p>
        </p:txBody>
      </p:sp>
      <p:sp>
        <p:nvSpPr>
          <p:cNvPr id="93228" name="Line 45"/>
          <p:cNvSpPr>
            <a:spLocks noChangeShapeType="1"/>
          </p:cNvSpPr>
          <p:nvPr/>
        </p:nvSpPr>
        <p:spPr bwMode="auto">
          <a:xfrm flipV="1">
            <a:off x="3144838" y="1555750"/>
            <a:ext cx="1739900" cy="171450"/>
          </a:xfrm>
          <a:prstGeom prst="line">
            <a:avLst/>
          </a:prstGeom>
          <a:noFill/>
          <a:ln w="9525">
            <a:solidFill>
              <a:schemeClr val="folHlink"/>
            </a:solidFill>
            <a:prstDash val="dash"/>
            <a:round/>
            <a:headEnd/>
            <a:tailEnd type="triangle" w="med" len="med"/>
          </a:ln>
        </p:spPr>
        <p:txBody>
          <a:bodyPr/>
          <a:lstStyle/>
          <a:p>
            <a:endParaRPr lang="en-US"/>
          </a:p>
        </p:txBody>
      </p:sp>
      <p:sp>
        <p:nvSpPr>
          <p:cNvPr id="171054" name="Rectangle 46"/>
          <p:cNvSpPr>
            <a:spLocks noChangeArrowheads="1"/>
          </p:cNvSpPr>
          <p:nvPr/>
        </p:nvSpPr>
        <p:spPr bwMode="auto">
          <a:xfrm>
            <a:off x="3097213" y="1981200"/>
            <a:ext cx="641350" cy="523875"/>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Trusted</a:t>
            </a:r>
          </a:p>
          <a:p>
            <a:pPr algn="ctr" eaLnBrk="0" hangingPunct="0"/>
            <a:r>
              <a:rPr lang="en-GB" sz="1200">
                <a:solidFill>
                  <a:schemeClr val="bg1"/>
                </a:solidFill>
                <a:ea typeface="ＭＳ Ｐゴシック"/>
                <a:cs typeface="ＭＳ Ｐゴシック"/>
              </a:rPr>
              <a:t>Client</a:t>
            </a:r>
          </a:p>
          <a:p>
            <a:pPr algn="ctr" eaLnBrk="0" hangingPunct="0"/>
            <a:r>
              <a:rPr lang="en-GB" sz="1200">
                <a:solidFill>
                  <a:schemeClr val="bg1"/>
                </a:solidFill>
                <a:ea typeface="ＭＳ Ｐゴシック"/>
                <a:cs typeface="ＭＳ Ｐゴシック"/>
              </a:rPr>
              <a:t>Devices</a:t>
            </a:r>
          </a:p>
        </p:txBody>
      </p:sp>
      <p:sp>
        <p:nvSpPr>
          <p:cNvPr id="171055" name="Rectangle 47"/>
          <p:cNvSpPr>
            <a:spLocks noChangeArrowheads="1"/>
          </p:cNvSpPr>
          <p:nvPr/>
        </p:nvSpPr>
        <p:spPr bwMode="auto">
          <a:xfrm>
            <a:off x="5332413" y="839788"/>
            <a:ext cx="982662" cy="525462"/>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Trusted</a:t>
            </a:r>
          </a:p>
          <a:p>
            <a:pPr algn="ctr" eaLnBrk="0" hangingPunct="0"/>
            <a:r>
              <a:rPr lang="en-GB" sz="1200">
                <a:solidFill>
                  <a:schemeClr val="bg1"/>
                </a:solidFill>
                <a:ea typeface="ＭＳ Ｐゴシック"/>
                <a:cs typeface="ＭＳ Ｐゴシック"/>
              </a:rPr>
              <a:t>Client</a:t>
            </a:r>
          </a:p>
          <a:p>
            <a:pPr algn="ctr" eaLnBrk="0" hangingPunct="0"/>
            <a:r>
              <a:rPr lang="en-GB" sz="1200">
                <a:solidFill>
                  <a:schemeClr val="bg1"/>
                </a:solidFill>
                <a:ea typeface="ＭＳ Ｐゴシック"/>
                <a:cs typeface="ＭＳ Ｐゴシック"/>
              </a:rPr>
              <a:t>Infrastructure</a:t>
            </a:r>
          </a:p>
        </p:txBody>
      </p:sp>
      <p:sp>
        <p:nvSpPr>
          <p:cNvPr id="171056" name="Rectangle 48"/>
          <p:cNvSpPr>
            <a:spLocks noChangeArrowheads="1"/>
          </p:cNvSpPr>
          <p:nvPr/>
        </p:nvSpPr>
        <p:spPr bwMode="auto">
          <a:xfrm>
            <a:off x="6707188" y="2971800"/>
            <a:ext cx="982662" cy="523875"/>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Trusted</a:t>
            </a:r>
          </a:p>
          <a:p>
            <a:pPr algn="ctr" eaLnBrk="0" hangingPunct="0"/>
            <a:r>
              <a:rPr lang="en-GB" sz="1200">
                <a:solidFill>
                  <a:schemeClr val="bg1"/>
                </a:solidFill>
                <a:ea typeface="ＭＳ Ｐゴシック"/>
                <a:cs typeface="ＭＳ Ｐゴシック"/>
              </a:rPr>
              <a:t>Client</a:t>
            </a:r>
          </a:p>
          <a:p>
            <a:pPr algn="ctr" eaLnBrk="0" hangingPunct="0"/>
            <a:r>
              <a:rPr lang="en-GB" sz="1200">
                <a:solidFill>
                  <a:schemeClr val="bg1"/>
                </a:solidFill>
                <a:ea typeface="ＭＳ Ｐゴシック"/>
                <a:cs typeface="ＭＳ Ｐゴシック"/>
              </a:rPr>
              <a:t>Infrastructure</a:t>
            </a:r>
          </a:p>
        </p:txBody>
      </p:sp>
      <p:sp>
        <p:nvSpPr>
          <p:cNvPr id="171057" name="Rectangle 49"/>
          <p:cNvSpPr>
            <a:spLocks noChangeArrowheads="1"/>
          </p:cNvSpPr>
          <p:nvPr/>
        </p:nvSpPr>
        <p:spPr bwMode="auto">
          <a:xfrm>
            <a:off x="4081463" y="3246438"/>
            <a:ext cx="982662" cy="523875"/>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Trusted</a:t>
            </a:r>
          </a:p>
          <a:p>
            <a:pPr algn="ctr" eaLnBrk="0" hangingPunct="0"/>
            <a:r>
              <a:rPr lang="en-GB" sz="1200">
                <a:solidFill>
                  <a:schemeClr val="bg1"/>
                </a:solidFill>
                <a:ea typeface="ＭＳ Ｐゴシック"/>
                <a:cs typeface="ＭＳ Ｐゴシック"/>
              </a:rPr>
              <a:t>Client</a:t>
            </a:r>
          </a:p>
          <a:p>
            <a:pPr algn="ctr" eaLnBrk="0" hangingPunct="0"/>
            <a:r>
              <a:rPr lang="en-GB" sz="1200">
                <a:solidFill>
                  <a:schemeClr val="bg1"/>
                </a:solidFill>
                <a:ea typeface="ＭＳ Ｐゴシック"/>
                <a:cs typeface="ＭＳ Ｐゴシック"/>
              </a:rPr>
              <a:t>Infrastructure</a:t>
            </a:r>
          </a:p>
        </p:txBody>
      </p:sp>
      <p:sp>
        <p:nvSpPr>
          <p:cNvPr id="171058" name="Text Box 50"/>
          <p:cNvSpPr txBox="1">
            <a:spLocks noChangeArrowheads="1"/>
          </p:cNvSpPr>
          <p:nvPr/>
        </p:nvSpPr>
        <p:spPr bwMode="auto">
          <a:xfrm>
            <a:off x="0" y="858838"/>
            <a:ext cx="3879850" cy="39052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buFontTx/>
              <a:buChar char="•"/>
              <a:defRPr/>
            </a:pPr>
            <a:r>
              <a:rPr lang="en-GB">
                <a:ea typeface="ＭＳ Ｐゴシック"/>
                <a:cs typeface="ＭＳ Ｐゴシック"/>
              </a:rPr>
              <a:t> Ensuring that the Infrastructural</a:t>
            </a:r>
          </a:p>
          <a:p>
            <a:pPr eaLnBrk="0" hangingPunct="0">
              <a:defRPr/>
            </a:pPr>
            <a:r>
              <a:rPr lang="en-GB">
                <a:ea typeface="ＭＳ Ｐゴシック"/>
                <a:cs typeface="ＭＳ Ｐゴシック"/>
              </a:rPr>
              <a:t>  IT building blocks of the Enterprise </a:t>
            </a:r>
          </a:p>
          <a:p>
            <a:pPr eaLnBrk="0" hangingPunct="0">
              <a:defRPr/>
            </a:pPr>
            <a:r>
              <a:rPr lang="en-GB">
                <a:ea typeface="ＭＳ Ｐゴシック"/>
                <a:cs typeface="ＭＳ Ｐゴシック"/>
              </a:rPr>
              <a:t>  and the Cloud are </a:t>
            </a:r>
          </a:p>
          <a:p>
            <a:pPr eaLnBrk="0" hangingPunct="0">
              <a:defRPr/>
            </a:pPr>
            <a:r>
              <a:rPr lang="en-GB">
                <a:ea typeface="ＭＳ Ｐゴシック"/>
                <a:cs typeface="ＭＳ Ｐゴシック"/>
              </a:rPr>
              <a:t>  secure, trustworthy</a:t>
            </a:r>
          </a:p>
          <a:p>
            <a:pPr eaLnBrk="0" hangingPunct="0">
              <a:defRPr/>
            </a:pPr>
            <a:r>
              <a:rPr lang="en-GB">
                <a:ea typeface="ＭＳ Ｐゴシック"/>
                <a:cs typeface="ＭＳ Ｐゴシック"/>
              </a:rPr>
              <a:t>  and compliant with</a:t>
            </a:r>
          </a:p>
          <a:p>
            <a:pPr eaLnBrk="0" hangingPunct="0">
              <a:defRPr/>
            </a:pPr>
            <a:r>
              <a:rPr lang="en-GB">
                <a:ea typeface="ＭＳ Ｐゴシック"/>
                <a:cs typeface="ＭＳ Ｐゴシック"/>
              </a:rPr>
              <a:t>  security best practice</a:t>
            </a:r>
          </a:p>
          <a:p>
            <a:pPr eaLnBrk="0" hangingPunct="0">
              <a:defRPr/>
            </a:pPr>
            <a:endParaRPr lang="en-GB">
              <a:ea typeface="ＭＳ Ｐゴシック"/>
              <a:cs typeface="ＭＳ Ｐゴシック"/>
            </a:endParaRPr>
          </a:p>
          <a:p>
            <a:pPr eaLnBrk="0" hangingPunct="0">
              <a:buFontTx/>
              <a:buChar char="•"/>
              <a:defRPr/>
            </a:pPr>
            <a:r>
              <a:rPr lang="en-GB">
                <a:ea typeface="ＭＳ Ｐゴシック"/>
                <a:cs typeface="ＭＳ Ｐゴシック"/>
              </a:rPr>
              <a:t> Trusted </a:t>
            </a:r>
          </a:p>
          <a:p>
            <a:pPr eaLnBrk="0" hangingPunct="0">
              <a:defRPr/>
            </a:pPr>
            <a:r>
              <a:rPr lang="en-GB">
                <a:ea typeface="ＭＳ Ｐゴシック"/>
                <a:cs typeface="ＭＳ Ｐゴシック"/>
              </a:rPr>
              <a:t>  Computing</a:t>
            </a:r>
          </a:p>
          <a:p>
            <a:pPr eaLnBrk="0" hangingPunct="0">
              <a:defRPr/>
            </a:pPr>
            <a:r>
              <a:rPr lang="en-GB">
                <a:ea typeface="ＭＳ Ｐゴシック"/>
                <a:cs typeface="ＭＳ Ｐゴシック"/>
              </a:rPr>
              <a:t>  Group (TCG)</a:t>
            </a:r>
          </a:p>
          <a:p>
            <a:pPr eaLnBrk="0" hangingPunct="0">
              <a:defRPr/>
            </a:pPr>
            <a:r>
              <a:rPr lang="en-GB" sz="1000">
                <a:ea typeface="ＭＳ Ｐゴシック"/>
                <a:cs typeface="ＭＳ Ｐゴシック"/>
                <a:hlinkClick r:id="rId3"/>
              </a:rPr>
              <a:t>/</a:t>
            </a:r>
            <a:r>
              <a:rPr lang="en-GB" sz="1000">
                <a:ea typeface="ＭＳ Ｐゴシック"/>
                <a:cs typeface="ＭＳ Ｐゴシック"/>
              </a:rPr>
              <a:t> </a:t>
            </a:r>
          </a:p>
          <a:p>
            <a:pPr eaLnBrk="0" hangingPunct="0">
              <a:defRPr/>
            </a:pPr>
            <a:endParaRPr lang="en-GB" sz="1000">
              <a:ea typeface="ＭＳ Ｐゴシック"/>
              <a:cs typeface="ＭＳ Ｐゴシック"/>
            </a:endParaRPr>
          </a:p>
          <a:p>
            <a:pPr eaLnBrk="0" hangingPunct="0">
              <a:buFontTx/>
              <a:buChar char="•"/>
              <a:defRPr/>
            </a:pPr>
            <a:r>
              <a:rPr lang="en-GB">
                <a:ea typeface="ＭＳ Ｐゴシック"/>
                <a:cs typeface="ＭＳ Ｐゴシック"/>
              </a:rPr>
              <a:t> Impact of </a:t>
            </a:r>
          </a:p>
          <a:p>
            <a:pPr eaLnBrk="0" hangingPunct="0">
              <a:defRPr/>
            </a:pPr>
            <a:r>
              <a:rPr lang="en-GB">
                <a:ea typeface="ＭＳ Ｐゴシック"/>
                <a:cs typeface="ＭＳ Ｐゴシック"/>
              </a:rPr>
              <a:t>  </a:t>
            </a:r>
            <a:r>
              <a:rPr lang="en-GB" u="sng">
                <a:ea typeface="ＭＳ Ｐゴシック"/>
                <a:cs typeface="ＭＳ Ｐゴシック"/>
              </a:rPr>
              <a:t>Virtualization</a:t>
            </a:r>
            <a:r>
              <a:rPr lang="en-GB">
                <a:solidFill>
                  <a:schemeClr val="accent1"/>
                </a:solidFill>
                <a:ea typeface="ＭＳ Ｐゴシック"/>
                <a:cs typeface="ＭＳ Ｐゴシック"/>
              </a:rPr>
              <a:t> </a:t>
            </a:r>
          </a:p>
          <a:p>
            <a:pPr eaLnBrk="0" hangingPunct="0">
              <a:defRPr/>
            </a:pPr>
            <a:r>
              <a:rPr lang="en-GB" sz="700">
                <a:ea typeface="ＭＳ Ｐゴシック"/>
                <a:cs typeface="ＭＳ Ｐゴシック"/>
              </a:rPr>
              <a:t> </a:t>
            </a:r>
          </a:p>
          <a:p>
            <a:pPr eaLnBrk="0" hangingPunct="0">
              <a:defRPr/>
            </a:pPr>
            <a:endParaRPr lang="en-GB" sz="700">
              <a:ea typeface="ＭＳ Ｐゴシック"/>
              <a:cs typeface="ＭＳ Ｐゴシック"/>
            </a:endParaRPr>
          </a:p>
        </p:txBody>
      </p:sp>
      <p:sp>
        <p:nvSpPr>
          <p:cNvPr id="171059" name="Text Box 51"/>
          <p:cNvSpPr txBox="1">
            <a:spLocks noChangeArrowheads="1"/>
          </p:cNvSpPr>
          <p:nvPr/>
        </p:nvSpPr>
        <p:spPr bwMode="auto">
          <a:xfrm>
            <a:off x="165100" y="4652963"/>
            <a:ext cx="424656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600">
                <a:ea typeface="ＭＳ Ｐゴシック"/>
                <a:cs typeface="ＭＳ Ｐゴシック"/>
              </a:rPr>
              <a:t>TCG: </a:t>
            </a:r>
            <a:r>
              <a:rPr lang="en-GB" sz="1600">
                <a:solidFill>
                  <a:schemeClr val="accent1"/>
                </a:solidFill>
                <a:ea typeface="ＭＳ Ｐゴシック"/>
                <a:cs typeface="ＭＳ Ｐゴシック"/>
                <a:hlinkClick r:id="rId3"/>
              </a:rPr>
              <a:t>http://www.trustedcomputinggroup.org</a:t>
            </a:r>
            <a:r>
              <a:rPr lang="en-GB" sz="2400">
                <a:ea typeface="ＭＳ Ｐゴシック"/>
                <a:cs typeface="ＭＳ Ｐゴシック"/>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4" grpId="0" animBg="1"/>
      <p:bldP spid="171055" grpId="0" animBg="1"/>
      <p:bldP spid="171056" grpId="0" animBg="1"/>
      <p:bldP spid="17105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Rectangle 7"/>
          <p:cNvSpPr>
            <a:spLocks noGrp="1" noChangeArrowheads="1"/>
          </p:cNvSpPr>
          <p:nvPr>
            <p:ph type="title" idx="4294967295"/>
          </p:nvPr>
        </p:nvSpPr>
        <p:spPr bwMode="auto">
          <a:xfrm>
            <a:off x="169863" y="0"/>
            <a:ext cx="8375650" cy="857250"/>
          </a:xfrm>
          <a:noFill/>
        </p:spPr>
        <p:txBody>
          <a:bodyPr wrap="square" numCol="1" anchor="b" compatLnSpc="1">
            <a:prstTxWarp prst="textNoShape">
              <a:avLst/>
            </a:prstTxWarp>
          </a:bodyPr>
          <a:lstStyle/>
          <a:p>
            <a:r>
              <a:rPr lang="en-GB" sz="2700" cap="none" smtClean="0"/>
              <a:t>Trusted Infrastructure</a:t>
            </a:r>
            <a:br>
              <a:rPr lang="en-GB" sz="2700" cap="none" smtClean="0"/>
            </a:br>
            <a:r>
              <a:rPr lang="en-GB" sz="2700" cap="none" smtClean="0"/>
              <a:t>Evolution Towards Services in The Cloud</a:t>
            </a:r>
          </a:p>
        </p:txBody>
      </p:sp>
      <p:sp>
        <p:nvSpPr>
          <p:cNvPr id="94210" name="Rectangle 8"/>
          <p:cNvSpPr>
            <a:spLocks noGrp="1" noChangeArrowheads="1"/>
          </p:cNvSpPr>
          <p:nvPr>
            <p:ph type="body" sz="half" idx="4294967295"/>
          </p:nvPr>
        </p:nvSpPr>
        <p:spPr>
          <a:xfrm>
            <a:off x="0" y="1093788"/>
            <a:ext cx="4597400" cy="3754437"/>
          </a:xfrm>
        </p:spPr>
        <p:txBody>
          <a:bodyPr/>
          <a:lstStyle/>
          <a:p>
            <a:pPr marL="228600" indent="-228600">
              <a:lnSpc>
                <a:spcPct val="90000"/>
              </a:lnSpc>
            </a:pPr>
            <a:r>
              <a:rPr lang="en-GB" sz="1400" smtClean="0"/>
              <a:t>More and more applications and services will be delivered on remote infrastructures we don’t own</a:t>
            </a:r>
          </a:p>
          <a:p>
            <a:pPr marL="228600" indent="-228600">
              <a:lnSpc>
                <a:spcPct val="0"/>
              </a:lnSpc>
              <a:buFont typeface="Futura Bk" pitchFamily="34" charset="0"/>
              <a:buNone/>
            </a:pPr>
            <a:endParaRPr lang="en-GB" sz="1400" smtClean="0"/>
          </a:p>
          <a:p>
            <a:pPr marL="228600" indent="-228600">
              <a:lnSpc>
                <a:spcPct val="90000"/>
              </a:lnSpc>
            </a:pPr>
            <a:r>
              <a:rPr lang="en-GB" sz="1400" smtClean="0"/>
              <a:t>However, we need to maintain the user experience whether or not there is good network connectivity</a:t>
            </a:r>
          </a:p>
          <a:p>
            <a:pPr marL="228600" indent="-228600">
              <a:lnSpc>
                <a:spcPct val="0"/>
              </a:lnSpc>
            </a:pPr>
            <a:endParaRPr lang="en-GB" sz="1400" smtClean="0"/>
          </a:p>
          <a:p>
            <a:pPr marL="228600" indent="-228600">
              <a:lnSpc>
                <a:spcPct val="90000"/>
              </a:lnSpc>
            </a:pPr>
            <a:r>
              <a:rPr lang="en-GB" sz="1400" smtClean="0"/>
              <a:t>A new business need is emerging that will benefit from a mix of thin and thick client capabilities</a:t>
            </a:r>
          </a:p>
          <a:p>
            <a:pPr marL="228600" indent="-228600">
              <a:lnSpc>
                <a:spcPct val="20000"/>
              </a:lnSpc>
            </a:pPr>
            <a:endParaRPr lang="en-GB" sz="1400" smtClean="0"/>
          </a:p>
          <a:p>
            <a:pPr marL="228600" indent="-228600">
              <a:lnSpc>
                <a:spcPct val="70000"/>
              </a:lnSpc>
            </a:pPr>
            <a:r>
              <a:rPr lang="en-GB" sz="1400" smtClean="0"/>
              <a:t>Hence we need:</a:t>
            </a:r>
          </a:p>
          <a:p>
            <a:pPr marL="742950" lvl="1" indent="-285750">
              <a:lnSpc>
                <a:spcPct val="70000"/>
              </a:lnSpc>
            </a:pPr>
            <a:r>
              <a:rPr lang="en-GB" sz="1200" smtClean="0">
                <a:solidFill>
                  <a:srgbClr val="000099"/>
                </a:solidFill>
              </a:rPr>
              <a:t>a new generation of client devices that provide </a:t>
            </a:r>
            <a:r>
              <a:rPr lang="en-GB" sz="1200" b="1" i="1" smtClean="0">
                <a:solidFill>
                  <a:srgbClr val="000099"/>
                </a:solidFill>
              </a:rPr>
              <a:t>safe</a:t>
            </a:r>
            <a:r>
              <a:rPr lang="en-GB" sz="1200" i="1" smtClean="0">
                <a:solidFill>
                  <a:srgbClr val="000099"/>
                </a:solidFill>
              </a:rPr>
              <a:t> </a:t>
            </a:r>
            <a:r>
              <a:rPr lang="en-GB" sz="1200" smtClean="0">
                <a:solidFill>
                  <a:srgbClr val="000099"/>
                </a:solidFill>
              </a:rPr>
              <a:t>and </a:t>
            </a:r>
            <a:r>
              <a:rPr lang="en-GB" sz="1200" b="1" i="1" smtClean="0">
                <a:solidFill>
                  <a:srgbClr val="000099"/>
                </a:solidFill>
              </a:rPr>
              <a:t>adaptive</a:t>
            </a:r>
            <a:r>
              <a:rPr lang="en-GB" sz="1200" i="1" smtClean="0">
                <a:solidFill>
                  <a:srgbClr val="000099"/>
                </a:solidFill>
              </a:rPr>
              <a:t> </a:t>
            </a:r>
            <a:r>
              <a:rPr lang="en-GB" sz="1200" smtClean="0">
                <a:solidFill>
                  <a:srgbClr val="000099"/>
                </a:solidFill>
              </a:rPr>
              <a:t>access to cloud services…</a:t>
            </a:r>
          </a:p>
          <a:p>
            <a:pPr marL="742950" lvl="1" indent="-285750">
              <a:lnSpc>
                <a:spcPct val="70000"/>
              </a:lnSpc>
            </a:pPr>
            <a:r>
              <a:rPr lang="en-GB" sz="1200" smtClean="0">
                <a:solidFill>
                  <a:srgbClr val="000099"/>
                </a:solidFill>
                <a:cs typeface="Arial" charset="0"/>
              </a:rPr>
              <a:t>…and </a:t>
            </a:r>
            <a:r>
              <a:rPr lang="en-GB" sz="1200" b="1" i="1" smtClean="0">
                <a:solidFill>
                  <a:srgbClr val="000099"/>
                </a:solidFill>
                <a:cs typeface="Arial" charset="0"/>
              </a:rPr>
              <a:t>more than ever </a:t>
            </a:r>
            <a:r>
              <a:rPr lang="en-GB" sz="1200" smtClean="0">
                <a:solidFill>
                  <a:srgbClr val="000099"/>
                </a:solidFill>
                <a:cs typeface="Arial" charset="0"/>
              </a:rPr>
              <a:t>we need to be able to manage them </a:t>
            </a:r>
            <a:r>
              <a:rPr lang="en-GB" sz="1200" b="1" i="1" smtClean="0">
                <a:solidFill>
                  <a:srgbClr val="000099"/>
                </a:solidFill>
                <a:cs typeface="Arial" charset="0"/>
              </a:rPr>
              <a:t>at reduced cost</a:t>
            </a:r>
          </a:p>
          <a:p>
            <a:pPr marL="742950" lvl="1" indent="-285750">
              <a:lnSpc>
                <a:spcPct val="70000"/>
              </a:lnSpc>
            </a:pPr>
            <a:r>
              <a:rPr lang="en-GB" sz="1200" smtClean="0">
                <a:solidFill>
                  <a:srgbClr val="000099"/>
                </a:solidFill>
                <a:cs typeface="Arial" charset="0"/>
              </a:rPr>
              <a:t>A new generation of </a:t>
            </a:r>
            <a:r>
              <a:rPr lang="en-GB" sz="1200" b="1" smtClean="0">
                <a:solidFill>
                  <a:srgbClr val="000099"/>
                </a:solidFill>
                <a:cs typeface="Arial" charset="0"/>
              </a:rPr>
              <a:t>servers</a:t>
            </a:r>
            <a:r>
              <a:rPr lang="en-GB" sz="1200" smtClean="0">
                <a:solidFill>
                  <a:srgbClr val="000099"/>
                </a:solidFill>
                <a:cs typeface="Arial" charset="0"/>
              </a:rPr>
              <a:t> that are trusted and whose security capabilities can be tested and proved</a:t>
            </a:r>
          </a:p>
        </p:txBody>
      </p:sp>
      <p:grpSp>
        <p:nvGrpSpPr>
          <p:cNvPr id="94211" name="Group 145"/>
          <p:cNvGrpSpPr>
            <a:grpSpLocks/>
          </p:cNvGrpSpPr>
          <p:nvPr/>
        </p:nvGrpSpPr>
        <p:grpSpPr bwMode="auto">
          <a:xfrm>
            <a:off x="3935413" y="1506538"/>
            <a:ext cx="4867275" cy="2038350"/>
            <a:chOff x="1171328" y="3877730"/>
            <a:chExt cx="3703952" cy="1924320"/>
          </a:xfrm>
        </p:grpSpPr>
        <p:grpSp>
          <p:nvGrpSpPr>
            <p:cNvPr id="94217" name="Group 47"/>
            <p:cNvGrpSpPr>
              <a:grpSpLocks/>
            </p:cNvGrpSpPr>
            <p:nvPr/>
          </p:nvGrpSpPr>
          <p:grpSpPr bwMode="auto">
            <a:xfrm>
              <a:off x="1171328" y="3877730"/>
              <a:ext cx="3703950" cy="1924323"/>
              <a:chOff x="1171328" y="3877730"/>
              <a:chExt cx="3703950" cy="1924323"/>
            </a:xfrm>
          </p:grpSpPr>
          <p:grpSp>
            <p:nvGrpSpPr>
              <p:cNvPr id="94227" name="Group 42"/>
              <p:cNvGrpSpPr>
                <a:grpSpLocks noChangeAspect="1"/>
              </p:cNvGrpSpPr>
              <p:nvPr/>
            </p:nvGrpSpPr>
            <p:grpSpPr bwMode="auto">
              <a:xfrm>
                <a:off x="1171328" y="3877730"/>
                <a:ext cx="3703950" cy="1924323"/>
                <a:chOff x="1255410" y="2898255"/>
                <a:chExt cx="6820205" cy="3543313"/>
              </a:xfrm>
            </p:grpSpPr>
            <p:grpSp>
              <p:nvGrpSpPr>
                <p:cNvPr id="94232" name="Group 25"/>
                <p:cNvGrpSpPr>
                  <a:grpSpLocks noChangeAspect="1"/>
                </p:cNvGrpSpPr>
                <p:nvPr/>
              </p:nvGrpSpPr>
              <p:grpSpPr bwMode="auto">
                <a:xfrm>
                  <a:off x="1413065" y="5089662"/>
                  <a:ext cx="1362507" cy="610926"/>
                  <a:chOff x="560293" y="2756842"/>
                  <a:chExt cx="1362507" cy="610926"/>
                </a:xfrm>
              </p:grpSpPr>
              <p:pic>
                <p:nvPicPr>
                  <p:cNvPr id="94259" name="Picture 4"/>
                  <p:cNvPicPr>
                    <a:picLocks noChangeAspect="1" noChangeArrowheads="1"/>
                  </p:cNvPicPr>
                  <p:nvPr/>
                </p:nvPicPr>
                <p:blipFill>
                  <a:blip r:embed="rId3"/>
                  <a:srcRect/>
                  <a:stretch>
                    <a:fillRect/>
                  </a:stretch>
                </p:blipFill>
                <p:spPr bwMode="auto">
                  <a:xfrm>
                    <a:off x="560293" y="2838011"/>
                    <a:ext cx="619584" cy="461064"/>
                  </a:xfrm>
                  <a:prstGeom prst="rect">
                    <a:avLst/>
                  </a:prstGeom>
                  <a:noFill/>
                  <a:ln w="9525">
                    <a:noFill/>
                    <a:miter lim="800000"/>
                    <a:headEnd/>
                    <a:tailEnd/>
                  </a:ln>
                </p:spPr>
              </p:pic>
              <p:grpSp>
                <p:nvGrpSpPr>
                  <p:cNvPr id="94260" name="Group 56"/>
                  <p:cNvGrpSpPr>
                    <a:grpSpLocks/>
                  </p:cNvGrpSpPr>
                  <p:nvPr/>
                </p:nvGrpSpPr>
                <p:grpSpPr bwMode="auto">
                  <a:xfrm>
                    <a:off x="1203206" y="2756842"/>
                    <a:ext cx="719594" cy="610926"/>
                    <a:chOff x="4550795" y="2361537"/>
                    <a:chExt cx="1182095" cy="1057524"/>
                  </a:xfrm>
                </p:grpSpPr>
                <p:sp>
                  <p:nvSpPr>
                    <p:cNvPr id="94261" name="Rounded Rectangle 28"/>
                    <p:cNvSpPr>
                      <a:spLocks noChangeArrowheads="1"/>
                    </p:cNvSpPr>
                    <p:nvPr/>
                  </p:nvSpPr>
                  <p:spPr bwMode="auto">
                    <a:xfrm>
                      <a:off x="4550795" y="2361537"/>
                      <a:ext cx="1182095" cy="1057524"/>
                    </a:xfrm>
                    <a:prstGeom prst="roundRect">
                      <a:avLst>
                        <a:gd name="adj" fmla="val 16667"/>
                      </a:avLst>
                    </a:prstGeom>
                    <a:solidFill>
                      <a:srgbClr val="0070C0"/>
                    </a:solidFill>
                    <a:ln w="19050" algn="ctr">
                      <a:solidFill>
                        <a:srgbClr val="000000"/>
                      </a:solidFill>
                      <a:round/>
                      <a:headEnd/>
                      <a:tailEnd/>
                    </a:ln>
                  </p:spPr>
                  <p:txBody>
                    <a:bodyPr wrap="none" bIns="0" anchor="b" anchorCtr="1"/>
                    <a:lstStyle/>
                    <a:p>
                      <a:pPr algn="ctr"/>
                      <a:r>
                        <a:rPr lang="en-GB" sz="400">
                          <a:latin typeface="Futura Bk" pitchFamily="34" charset="0"/>
                          <a:ea typeface="ＭＳ Ｐゴシック"/>
                          <a:cs typeface="Arial" charset="0"/>
                        </a:rPr>
                        <a:t>Hypervisor</a:t>
                      </a:r>
                    </a:p>
                  </p:txBody>
                </p:sp>
                <p:sp>
                  <p:nvSpPr>
                    <p:cNvPr id="94262" name="Rounded Rectangle 191"/>
                    <p:cNvSpPr>
                      <a:spLocks noChangeArrowheads="1"/>
                    </p:cNvSpPr>
                    <p:nvPr/>
                  </p:nvSpPr>
                  <p:spPr bwMode="auto">
                    <a:xfrm>
                      <a:off x="4644887" y="2442376"/>
                      <a:ext cx="571170" cy="747422"/>
                    </a:xfrm>
                    <a:prstGeom prst="roundRect">
                      <a:avLst>
                        <a:gd name="adj" fmla="val 16667"/>
                      </a:avLst>
                    </a:prstGeom>
                    <a:solidFill>
                      <a:srgbClr val="D3682D"/>
                    </a:solidFill>
                    <a:ln w="6350" algn="ctr">
                      <a:solidFill>
                        <a:srgbClr val="000000"/>
                      </a:solidFill>
                      <a:round/>
                      <a:headEnd/>
                      <a:tailEnd/>
                    </a:ln>
                  </p:spPr>
                  <p:txBody>
                    <a:bodyPr wrap="none" tIns="0" anchorCtr="1"/>
                    <a:lstStyle/>
                    <a:p>
                      <a:r>
                        <a:rPr lang="en-GB" sz="500">
                          <a:latin typeface="Futura Bk" pitchFamily="34" charset="0"/>
                          <a:ea typeface="ＭＳ Ｐゴシック"/>
                          <a:cs typeface="Arial" charset="0"/>
                        </a:rPr>
                        <a:t>OS</a:t>
                      </a:r>
                    </a:p>
                  </p:txBody>
                </p:sp>
                <p:sp>
                  <p:nvSpPr>
                    <p:cNvPr id="94263" name="Rounded Rectangle 192"/>
                    <p:cNvSpPr>
                      <a:spLocks noChangeArrowheads="1"/>
                    </p:cNvSpPr>
                    <p:nvPr/>
                  </p:nvSpPr>
                  <p:spPr bwMode="auto">
                    <a:xfrm>
                      <a:off x="4798613" y="2800185"/>
                      <a:ext cx="267693" cy="193483"/>
                    </a:xfrm>
                    <a:prstGeom prst="roundRect">
                      <a:avLst>
                        <a:gd name="adj" fmla="val 16667"/>
                      </a:avLst>
                    </a:prstGeom>
                    <a:solidFill>
                      <a:srgbClr val="D3682D"/>
                    </a:solidFill>
                    <a:ln w="6350" algn="ctr">
                      <a:solidFill>
                        <a:srgbClr val="000000"/>
                      </a:solidFill>
                      <a:round/>
                      <a:headEnd/>
                      <a:tailEnd/>
                    </a:ln>
                  </p:spPr>
                  <p:txBody>
                    <a:bodyPr wrap="none"/>
                    <a:lstStyle/>
                    <a:p>
                      <a:pPr algn="ctr"/>
                      <a:endParaRPr lang="en-GB" sz="100">
                        <a:latin typeface="Futura Bk" pitchFamily="34" charset="0"/>
                        <a:ea typeface="ＭＳ Ｐゴシック"/>
                        <a:cs typeface="Arial" charset="0"/>
                      </a:endParaRPr>
                    </a:p>
                  </p:txBody>
                </p:sp>
              </p:grpSp>
            </p:grpSp>
            <p:grpSp>
              <p:nvGrpSpPr>
                <p:cNvPr id="94233" name="Group 41"/>
                <p:cNvGrpSpPr>
                  <a:grpSpLocks noChangeAspect="1"/>
                </p:cNvGrpSpPr>
                <p:nvPr/>
              </p:nvGrpSpPr>
              <p:grpSpPr bwMode="auto">
                <a:xfrm>
                  <a:off x="1255410" y="2898255"/>
                  <a:ext cx="6820205" cy="3543313"/>
                  <a:chOff x="1255410" y="2898255"/>
                  <a:chExt cx="6820205" cy="3543313"/>
                </a:xfrm>
              </p:grpSpPr>
              <p:sp>
                <p:nvSpPr>
                  <p:cNvPr id="164" name="Cloud 163"/>
                  <p:cNvSpPr>
                    <a:spLocks noChangeAspect="1"/>
                  </p:cNvSpPr>
                  <p:nvPr/>
                </p:nvSpPr>
                <p:spPr bwMode="auto">
                  <a:xfrm>
                    <a:off x="2830331" y="3414297"/>
                    <a:ext cx="2462482" cy="2108323"/>
                  </a:xfrm>
                  <a:prstGeom prst="cloud">
                    <a:avLst/>
                  </a:prstGeom>
                  <a:solidFill>
                    <a:srgbClr val="D3682D"/>
                  </a:solidFill>
                  <a:ln w="19050" cap="flat" cmpd="sng" algn="ctr">
                    <a:solidFill>
                      <a:srgbClr val="000000"/>
                    </a:solidFill>
                    <a:prstDash val="solid"/>
                    <a:round/>
                    <a:headEnd type="none" w="med" len="med"/>
                    <a:tailEnd type="none" w="med" len="med"/>
                  </a:ln>
                  <a:effectLst/>
                </p:spPr>
                <p:txBody>
                  <a:bodyPr anchor="ctr" anchorCtr="1"/>
                  <a:lstStyle/>
                  <a:p>
                    <a:pPr algn="ctr" fontAlgn="auto">
                      <a:spcBef>
                        <a:spcPts val="0"/>
                      </a:spcBef>
                      <a:spcAft>
                        <a:spcPts val="0"/>
                      </a:spcAft>
                      <a:defRPr/>
                    </a:pPr>
                    <a:r>
                      <a:rPr lang="en-GB" sz="800" dirty="0">
                        <a:latin typeface="+mn-lt"/>
                      </a:rPr>
                      <a:t>Open Network  - Cloud - </a:t>
                    </a:r>
                  </a:p>
                </p:txBody>
              </p:sp>
              <p:sp>
                <p:nvSpPr>
                  <p:cNvPr id="165" name="Rounded Rectangle 164"/>
                  <p:cNvSpPr>
                    <a:spLocks noChangeAspect="1"/>
                  </p:cNvSpPr>
                  <p:nvPr/>
                </p:nvSpPr>
                <p:spPr bwMode="auto">
                  <a:xfrm>
                    <a:off x="5117081" y="3124541"/>
                    <a:ext cx="2511420" cy="375304"/>
                  </a:xfrm>
                  <a:prstGeom prst="roundRect">
                    <a:avLst/>
                  </a:prstGeom>
                  <a:solidFill>
                    <a:schemeClr val="accent6">
                      <a:lumMod val="60000"/>
                      <a:lumOff val="40000"/>
                    </a:schemeClr>
                  </a:solidFill>
                  <a:ln w="19050" cap="flat" cmpd="sng" algn="ctr">
                    <a:solidFill>
                      <a:srgbClr val="000000"/>
                    </a:solidFill>
                    <a:prstDash val="solid"/>
                    <a:round/>
                    <a:headEnd type="none" w="med" len="med"/>
                    <a:tailEnd type="none" w="med" len="med"/>
                  </a:ln>
                  <a:effectLst/>
                </p:spPr>
                <p:txBody>
                  <a:bodyPr wrap="none"/>
                  <a:lstStyle/>
                  <a:p>
                    <a:pPr algn="ctr" fontAlgn="auto">
                      <a:spcBef>
                        <a:spcPts val="0"/>
                      </a:spcBef>
                      <a:spcAft>
                        <a:spcPts val="0"/>
                      </a:spcAft>
                      <a:defRPr/>
                    </a:pPr>
                    <a:r>
                      <a:rPr lang="en-GB" sz="1000">
                        <a:latin typeface="+mn-lt"/>
                        <a:cs typeface="Arial" charset="0"/>
                      </a:rPr>
                      <a:t>Hosted HALO application</a:t>
                    </a:r>
                  </a:p>
                </p:txBody>
              </p:sp>
              <p:grpSp>
                <p:nvGrpSpPr>
                  <p:cNvPr id="94236" name="Group 6"/>
                  <p:cNvGrpSpPr>
                    <a:grpSpLocks noChangeAspect="1"/>
                  </p:cNvGrpSpPr>
                  <p:nvPr/>
                </p:nvGrpSpPr>
                <p:grpSpPr bwMode="auto">
                  <a:xfrm>
                    <a:off x="1255410" y="3923013"/>
                    <a:ext cx="1362512" cy="610926"/>
                    <a:chOff x="560293" y="2756842"/>
                    <a:chExt cx="1362512" cy="610926"/>
                  </a:xfrm>
                </p:grpSpPr>
                <p:pic>
                  <p:nvPicPr>
                    <p:cNvPr id="94254" name="Picture 4"/>
                    <p:cNvPicPr>
                      <a:picLocks noChangeAspect="1" noChangeArrowheads="1"/>
                    </p:cNvPicPr>
                    <p:nvPr/>
                  </p:nvPicPr>
                  <p:blipFill>
                    <a:blip r:embed="rId3"/>
                    <a:srcRect/>
                    <a:stretch>
                      <a:fillRect/>
                    </a:stretch>
                  </p:blipFill>
                  <p:spPr bwMode="auto">
                    <a:xfrm>
                      <a:off x="560293" y="2838011"/>
                      <a:ext cx="619584" cy="461064"/>
                    </a:xfrm>
                    <a:prstGeom prst="rect">
                      <a:avLst/>
                    </a:prstGeom>
                    <a:noFill/>
                    <a:ln w="9525">
                      <a:noFill/>
                      <a:miter lim="800000"/>
                      <a:headEnd/>
                      <a:tailEnd/>
                    </a:ln>
                  </p:spPr>
                </p:pic>
                <p:grpSp>
                  <p:nvGrpSpPr>
                    <p:cNvPr id="94255" name="Group 56"/>
                    <p:cNvGrpSpPr>
                      <a:grpSpLocks/>
                    </p:cNvGrpSpPr>
                    <p:nvPr/>
                  </p:nvGrpSpPr>
                  <p:grpSpPr bwMode="auto">
                    <a:xfrm>
                      <a:off x="1203210" y="2756842"/>
                      <a:ext cx="719595" cy="610926"/>
                      <a:chOff x="4550795" y="2361537"/>
                      <a:chExt cx="1182095" cy="1057524"/>
                    </a:xfrm>
                  </p:grpSpPr>
                  <p:sp>
                    <p:nvSpPr>
                      <p:cNvPr id="94256" name="Rounded Rectangle 185"/>
                      <p:cNvSpPr>
                        <a:spLocks noChangeArrowheads="1"/>
                      </p:cNvSpPr>
                      <p:nvPr/>
                    </p:nvSpPr>
                    <p:spPr bwMode="auto">
                      <a:xfrm>
                        <a:off x="4550795" y="2361537"/>
                        <a:ext cx="1182095" cy="1057524"/>
                      </a:xfrm>
                      <a:prstGeom prst="roundRect">
                        <a:avLst>
                          <a:gd name="adj" fmla="val 16667"/>
                        </a:avLst>
                      </a:prstGeom>
                      <a:solidFill>
                        <a:srgbClr val="0070C0"/>
                      </a:solidFill>
                      <a:ln w="19050" algn="ctr">
                        <a:solidFill>
                          <a:srgbClr val="000000"/>
                        </a:solidFill>
                        <a:round/>
                        <a:headEnd/>
                        <a:tailEnd/>
                      </a:ln>
                    </p:spPr>
                    <p:txBody>
                      <a:bodyPr wrap="none" bIns="0" anchor="b" anchorCtr="1"/>
                      <a:lstStyle/>
                      <a:p>
                        <a:pPr algn="ctr"/>
                        <a:r>
                          <a:rPr lang="en-GB" sz="400">
                            <a:latin typeface="Futura Bk" pitchFamily="34" charset="0"/>
                            <a:ea typeface="ＭＳ Ｐゴシック"/>
                            <a:cs typeface="Arial" charset="0"/>
                          </a:rPr>
                          <a:t>Hypervisor</a:t>
                        </a:r>
                      </a:p>
                    </p:txBody>
                  </p:sp>
                  <p:sp>
                    <p:nvSpPr>
                      <p:cNvPr id="94257" name="Rounded Rectangle 186"/>
                      <p:cNvSpPr>
                        <a:spLocks noChangeArrowheads="1"/>
                      </p:cNvSpPr>
                      <p:nvPr/>
                    </p:nvSpPr>
                    <p:spPr bwMode="auto">
                      <a:xfrm>
                        <a:off x="4644887" y="2442376"/>
                        <a:ext cx="571170" cy="747422"/>
                      </a:xfrm>
                      <a:prstGeom prst="roundRect">
                        <a:avLst>
                          <a:gd name="adj" fmla="val 16667"/>
                        </a:avLst>
                      </a:prstGeom>
                      <a:solidFill>
                        <a:srgbClr val="D3682D"/>
                      </a:solidFill>
                      <a:ln w="6350" algn="ctr">
                        <a:solidFill>
                          <a:srgbClr val="000000"/>
                        </a:solidFill>
                        <a:round/>
                        <a:headEnd/>
                        <a:tailEnd/>
                      </a:ln>
                    </p:spPr>
                    <p:txBody>
                      <a:bodyPr wrap="none" tIns="0" anchorCtr="1"/>
                      <a:lstStyle/>
                      <a:p>
                        <a:r>
                          <a:rPr lang="en-GB" sz="500">
                            <a:latin typeface="Futura Bk" pitchFamily="34" charset="0"/>
                            <a:ea typeface="ＭＳ Ｐゴシック"/>
                            <a:cs typeface="Arial" charset="0"/>
                          </a:rPr>
                          <a:t>OS</a:t>
                        </a:r>
                      </a:p>
                    </p:txBody>
                  </p:sp>
                  <p:sp>
                    <p:nvSpPr>
                      <p:cNvPr id="94258" name="Rounded Rectangle 12"/>
                      <p:cNvSpPr>
                        <a:spLocks noChangeArrowheads="1"/>
                      </p:cNvSpPr>
                      <p:nvPr/>
                    </p:nvSpPr>
                    <p:spPr bwMode="auto">
                      <a:xfrm>
                        <a:off x="4798613" y="2800185"/>
                        <a:ext cx="267693" cy="193483"/>
                      </a:xfrm>
                      <a:prstGeom prst="roundRect">
                        <a:avLst>
                          <a:gd name="adj" fmla="val 16667"/>
                        </a:avLst>
                      </a:prstGeom>
                      <a:solidFill>
                        <a:srgbClr val="D3682D"/>
                      </a:solidFill>
                      <a:ln w="6350" algn="ctr">
                        <a:solidFill>
                          <a:srgbClr val="000000"/>
                        </a:solidFill>
                        <a:round/>
                        <a:headEnd/>
                        <a:tailEnd/>
                      </a:ln>
                    </p:spPr>
                    <p:txBody>
                      <a:bodyPr wrap="none"/>
                      <a:lstStyle/>
                      <a:p>
                        <a:pPr algn="ctr"/>
                        <a:endParaRPr lang="en-GB" sz="100">
                          <a:latin typeface="Futura Bk" pitchFamily="34" charset="0"/>
                          <a:ea typeface="ＭＳ Ｐゴシック"/>
                          <a:cs typeface="Arial" charset="0"/>
                        </a:endParaRPr>
                      </a:p>
                    </p:txBody>
                  </p:sp>
                </p:grpSp>
              </p:grpSp>
              <p:sp>
                <p:nvSpPr>
                  <p:cNvPr id="167" name="Rounded Rectangle 166"/>
                  <p:cNvSpPr>
                    <a:spLocks noChangeAspect="1"/>
                  </p:cNvSpPr>
                  <p:nvPr/>
                </p:nvSpPr>
                <p:spPr bwMode="auto">
                  <a:xfrm>
                    <a:off x="5430730" y="3770284"/>
                    <a:ext cx="2438013" cy="375304"/>
                  </a:xfrm>
                  <a:prstGeom prst="roundRect">
                    <a:avLst/>
                  </a:prstGeom>
                  <a:solidFill>
                    <a:schemeClr val="accent6">
                      <a:lumMod val="60000"/>
                      <a:lumOff val="40000"/>
                    </a:schemeClr>
                  </a:solidFill>
                  <a:ln w="19050" cap="flat" cmpd="sng" algn="ctr">
                    <a:solidFill>
                      <a:srgbClr val="000000"/>
                    </a:solidFill>
                    <a:prstDash val="solid"/>
                    <a:round/>
                    <a:headEnd type="none" w="med" len="med"/>
                    <a:tailEnd type="none" w="med" len="med"/>
                  </a:ln>
                  <a:effectLst/>
                </p:spPr>
                <p:txBody>
                  <a:bodyPr wrap="none"/>
                  <a:lstStyle/>
                  <a:p>
                    <a:pPr algn="ctr" fontAlgn="auto">
                      <a:spcBef>
                        <a:spcPts val="0"/>
                      </a:spcBef>
                      <a:spcAft>
                        <a:spcPts val="0"/>
                      </a:spcAft>
                      <a:defRPr/>
                    </a:pPr>
                    <a:r>
                      <a:rPr lang="en-GB" sz="1000">
                        <a:latin typeface="+mn-lt"/>
                        <a:cs typeface="Arial" charset="0"/>
                      </a:rPr>
                      <a:t>Hosted VOIP application</a:t>
                    </a:r>
                  </a:p>
                </p:txBody>
              </p:sp>
              <p:sp>
                <p:nvSpPr>
                  <p:cNvPr id="168" name="Rounded Rectangle 167"/>
                  <p:cNvSpPr>
                    <a:spLocks noChangeAspect="1"/>
                  </p:cNvSpPr>
                  <p:nvPr/>
                </p:nvSpPr>
                <p:spPr bwMode="auto">
                  <a:xfrm>
                    <a:off x="5114856" y="5274257"/>
                    <a:ext cx="2524768" cy="375304"/>
                  </a:xfrm>
                  <a:prstGeom prst="roundRect">
                    <a:avLst/>
                  </a:prstGeom>
                  <a:solidFill>
                    <a:schemeClr val="accent6">
                      <a:lumMod val="60000"/>
                      <a:lumOff val="40000"/>
                    </a:schemeClr>
                  </a:solidFill>
                  <a:ln w="19050" cap="flat" cmpd="sng" algn="ctr">
                    <a:solidFill>
                      <a:srgbClr val="000000"/>
                    </a:solidFill>
                    <a:prstDash val="solid"/>
                    <a:round/>
                    <a:headEnd type="none" w="med" len="med"/>
                    <a:tailEnd type="none" w="med" len="med"/>
                  </a:ln>
                  <a:effectLst/>
                </p:spPr>
                <p:txBody>
                  <a:bodyPr wrap="none"/>
                  <a:lstStyle/>
                  <a:p>
                    <a:pPr algn="ctr" fontAlgn="auto">
                      <a:spcBef>
                        <a:spcPts val="0"/>
                      </a:spcBef>
                      <a:spcAft>
                        <a:spcPts val="0"/>
                      </a:spcAft>
                      <a:defRPr/>
                    </a:pPr>
                    <a:r>
                      <a:rPr lang="en-GB" sz="1000">
                        <a:latin typeface="+mn-lt"/>
                        <a:cs typeface="Arial" charset="0"/>
                      </a:rPr>
                      <a:t>Hosted CCI infrastructure</a:t>
                    </a:r>
                  </a:p>
                </p:txBody>
              </p:sp>
              <p:sp>
                <p:nvSpPr>
                  <p:cNvPr id="169" name="Rounded Rectangle 168"/>
                  <p:cNvSpPr>
                    <a:spLocks noChangeAspect="1"/>
                  </p:cNvSpPr>
                  <p:nvPr/>
                </p:nvSpPr>
                <p:spPr bwMode="auto">
                  <a:xfrm>
                    <a:off x="5488566" y="4457420"/>
                    <a:ext cx="2587053" cy="372545"/>
                  </a:xfrm>
                  <a:prstGeom prst="roundRect">
                    <a:avLst/>
                  </a:prstGeom>
                  <a:solidFill>
                    <a:schemeClr val="accent6">
                      <a:lumMod val="60000"/>
                      <a:lumOff val="40000"/>
                    </a:schemeClr>
                  </a:solidFill>
                  <a:ln w="19050" cap="flat" cmpd="sng" algn="ctr">
                    <a:solidFill>
                      <a:srgbClr val="000000"/>
                    </a:solidFill>
                    <a:prstDash val="solid"/>
                    <a:round/>
                    <a:headEnd type="none" w="med" len="med"/>
                    <a:tailEnd type="none" w="med" len="med"/>
                  </a:ln>
                  <a:effectLst/>
                </p:spPr>
                <p:txBody>
                  <a:bodyPr wrap="none"/>
                  <a:lstStyle/>
                  <a:p>
                    <a:pPr algn="ctr" fontAlgn="auto">
                      <a:spcBef>
                        <a:spcPts val="0"/>
                      </a:spcBef>
                      <a:spcAft>
                        <a:spcPts val="0"/>
                      </a:spcAft>
                      <a:defRPr/>
                    </a:pPr>
                    <a:r>
                      <a:rPr lang="en-GB" sz="1000">
                        <a:latin typeface="+mn-lt"/>
                        <a:cs typeface="Arial" charset="0"/>
                      </a:rPr>
                      <a:t>Hosted TVC Management</a:t>
                    </a:r>
                  </a:p>
                </p:txBody>
              </p:sp>
              <p:grpSp>
                <p:nvGrpSpPr>
                  <p:cNvPr id="94240" name="Group 17"/>
                  <p:cNvGrpSpPr>
                    <a:grpSpLocks noChangeAspect="1"/>
                  </p:cNvGrpSpPr>
                  <p:nvPr/>
                </p:nvGrpSpPr>
                <p:grpSpPr bwMode="auto">
                  <a:xfrm>
                    <a:off x="1985878" y="2898255"/>
                    <a:ext cx="1362512" cy="610926"/>
                    <a:chOff x="560293" y="2756842"/>
                    <a:chExt cx="1362512" cy="610926"/>
                  </a:xfrm>
                </p:grpSpPr>
                <p:pic>
                  <p:nvPicPr>
                    <p:cNvPr id="94249" name="Picture 4"/>
                    <p:cNvPicPr>
                      <a:picLocks noChangeAspect="1" noChangeArrowheads="1"/>
                    </p:cNvPicPr>
                    <p:nvPr/>
                  </p:nvPicPr>
                  <p:blipFill>
                    <a:blip r:embed="rId3"/>
                    <a:srcRect/>
                    <a:stretch>
                      <a:fillRect/>
                    </a:stretch>
                  </p:blipFill>
                  <p:spPr bwMode="auto">
                    <a:xfrm>
                      <a:off x="560293" y="2838011"/>
                      <a:ext cx="619584" cy="461064"/>
                    </a:xfrm>
                    <a:prstGeom prst="rect">
                      <a:avLst/>
                    </a:prstGeom>
                    <a:noFill/>
                    <a:ln w="9525">
                      <a:noFill/>
                      <a:miter lim="800000"/>
                      <a:headEnd/>
                      <a:tailEnd/>
                    </a:ln>
                  </p:spPr>
                </p:pic>
                <p:grpSp>
                  <p:nvGrpSpPr>
                    <p:cNvPr id="94250" name="Group 56"/>
                    <p:cNvGrpSpPr>
                      <a:grpSpLocks/>
                    </p:cNvGrpSpPr>
                    <p:nvPr/>
                  </p:nvGrpSpPr>
                  <p:grpSpPr bwMode="auto">
                    <a:xfrm>
                      <a:off x="1203210" y="2756842"/>
                      <a:ext cx="719595" cy="610926"/>
                      <a:chOff x="4550795" y="2361537"/>
                      <a:chExt cx="1182095" cy="1057524"/>
                    </a:xfrm>
                  </p:grpSpPr>
                  <p:sp>
                    <p:nvSpPr>
                      <p:cNvPr id="94251" name="Rounded Rectangle 180"/>
                      <p:cNvSpPr>
                        <a:spLocks noChangeArrowheads="1"/>
                      </p:cNvSpPr>
                      <p:nvPr/>
                    </p:nvSpPr>
                    <p:spPr bwMode="auto">
                      <a:xfrm>
                        <a:off x="4550795" y="2361537"/>
                        <a:ext cx="1182095" cy="1057524"/>
                      </a:xfrm>
                      <a:prstGeom prst="roundRect">
                        <a:avLst>
                          <a:gd name="adj" fmla="val 16667"/>
                        </a:avLst>
                      </a:prstGeom>
                      <a:solidFill>
                        <a:srgbClr val="0070C0"/>
                      </a:solidFill>
                      <a:ln w="19050" algn="ctr">
                        <a:solidFill>
                          <a:srgbClr val="000000"/>
                        </a:solidFill>
                        <a:round/>
                        <a:headEnd/>
                        <a:tailEnd/>
                      </a:ln>
                    </p:spPr>
                    <p:txBody>
                      <a:bodyPr wrap="none" bIns="0" anchor="b" anchorCtr="1"/>
                      <a:lstStyle/>
                      <a:p>
                        <a:pPr algn="ctr"/>
                        <a:r>
                          <a:rPr lang="en-GB" sz="400">
                            <a:latin typeface="Futura Bk" pitchFamily="34" charset="0"/>
                            <a:ea typeface="ＭＳ Ｐゴシック"/>
                            <a:cs typeface="Arial" charset="0"/>
                          </a:rPr>
                          <a:t>Hypervisor</a:t>
                        </a:r>
                      </a:p>
                    </p:txBody>
                  </p:sp>
                  <p:sp>
                    <p:nvSpPr>
                      <p:cNvPr id="94252" name="Rounded Rectangle 21"/>
                      <p:cNvSpPr>
                        <a:spLocks noChangeArrowheads="1"/>
                      </p:cNvSpPr>
                      <p:nvPr/>
                    </p:nvSpPr>
                    <p:spPr bwMode="auto">
                      <a:xfrm>
                        <a:off x="4644887" y="2442376"/>
                        <a:ext cx="571170" cy="747422"/>
                      </a:xfrm>
                      <a:prstGeom prst="roundRect">
                        <a:avLst>
                          <a:gd name="adj" fmla="val 16667"/>
                        </a:avLst>
                      </a:prstGeom>
                      <a:solidFill>
                        <a:srgbClr val="D3682D"/>
                      </a:solidFill>
                      <a:ln w="6350" algn="ctr">
                        <a:solidFill>
                          <a:srgbClr val="000000"/>
                        </a:solidFill>
                        <a:round/>
                        <a:headEnd/>
                        <a:tailEnd/>
                      </a:ln>
                    </p:spPr>
                    <p:txBody>
                      <a:bodyPr wrap="none" tIns="0" anchorCtr="1"/>
                      <a:lstStyle/>
                      <a:p>
                        <a:r>
                          <a:rPr lang="en-GB" sz="500">
                            <a:latin typeface="Futura Bk" pitchFamily="34" charset="0"/>
                            <a:ea typeface="ＭＳ Ｐゴシック"/>
                            <a:cs typeface="Arial" charset="0"/>
                          </a:rPr>
                          <a:t>OS</a:t>
                        </a:r>
                      </a:p>
                    </p:txBody>
                  </p:sp>
                  <p:sp>
                    <p:nvSpPr>
                      <p:cNvPr id="94253" name="Rounded Rectangle 182"/>
                      <p:cNvSpPr>
                        <a:spLocks noChangeArrowheads="1"/>
                      </p:cNvSpPr>
                      <p:nvPr/>
                    </p:nvSpPr>
                    <p:spPr bwMode="auto">
                      <a:xfrm>
                        <a:off x="4798613" y="2800185"/>
                        <a:ext cx="267693" cy="193483"/>
                      </a:xfrm>
                      <a:prstGeom prst="roundRect">
                        <a:avLst>
                          <a:gd name="adj" fmla="val 16667"/>
                        </a:avLst>
                      </a:prstGeom>
                      <a:solidFill>
                        <a:srgbClr val="D3682D"/>
                      </a:solidFill>
                      <a:ln w="6350" algn="ctr">
                        <a:solidFill>
                          <a:srgbClr val="000000"/>
                        </a:solidFill>
                        <a:round/>
                        <a:headEnd/>
                        <a:tailEnd/>
                      </a:ln>
                    </p:spPr>
                    <p:txBody>
                      <a:bodyPr wrap="none"/>
                      <a:lstStyle/>
                      <a:p>
                        <a:pPr algn="ctr"/>
                        <a:endParaRPr lang="en-GB" sz="100">
                          <a:latin typeface="Futura Bk" pitchFamily="34" charset="0"/>
                          <a:ea typeface="ＭＳ Ｐゴシック"/>
                          <a:cs typeface="Arial" charset="0"/>
                        </a:endParaRPr>
                      </a:p>
                    </p:txBody>
                  </p:sp>
                </p:grpSp>
              </p:grpSp>
              <p:grpSp>
                <p:nvGrpSpPr>
                  <p:cNvPr id="94241" name="Group 33"/>
                  <p:cNvGrpSpPr>
                    <a:grpSpLocks noChangeAspect="1"/>
                  </p:cNvGrpSpPr>
                  <p:nvPr/>
                </p:nvGrpSpPr>
                <p:grpSpPr bwMode="auto">
                  <a:xfrm>
                    <a:off x="2816196" y="5830642"/>
                    <a:ext cx="1362512" cy="610926"/>
                    <a:chOff x="560293" y="2756842"/>
                    <a:chExt cx="1362512" cy="610926"/>
                  </a:xfrm>
                </p:grpSpPr>
                <p:pic>
                  <p:nvPicPr>
                    <p:cNvPr id="94242" name="Picture 4"/>
                    <p:cNvPicPr>
                      <a:picLocks noChangeAspect="1" noChangeArrowheads="1"/>
                    </p:cNvPicPr>
                    <p:nvPr/>
                  </p:nvPicPr>
                  <p:blipFill>
                    <a:blip r:embed="rId3"/>
                    <a:srcRect/>
                    <a:stretch>
                      <a:fillRect/>
                    </a:stretch>
                  </p:blipFill>
                  <p:spPr bwMode="auto">
                    <a:xfrm>
                      <a:off x="560293" y="2838011"/>
                      <a:ext cx="619584" cy="461064"/>
                    </a:xfrm>
                    <a:prstGeom prst="rect">
                      <a:avLst/>
                    </a:prstGeom>
                    <a:noFill/>
                    <a:ln w="9525">
                      <a:noFill/>
                      <a:miter lim="800000"/>
                      <a:headEnd/>
                      <a:tailEnd/>
                    </a:ln>
                  </p:spPr>
                </p:pic>
                <p:grpSp>
                  <p:nvGrpSpPr>
                    <p:cNvPr id="94243" name="Group 56"/>
                    <p:cNvGrpSpPr>
                      <a:grpSpLocks/>
                    </p:cNvGrpSpPr>
                    <p:nvPr/>
                  </p:nvGrpSpPr>
                  <p:grpSpPr bwMode="auto">
                    <a:xfrm>
                      <a:off x="1203210" y="2756842"/>
                      <a:ext cx="719595" cy="610926"/>
                      <a:chOff x="4550795" y="2361537"/>
                      <a:chExt cx="1182095" cy="1057524"/>
                    </a:xfrm>
                  </p:grpSpPr>
                  <p:sp>
                    <p:nvSpPr>
                      <p:cNvPr id="94244" name="Rounded Rectangle 173"/>
                      <p:cNvSpPr>
                        <a:spLocks noChangeArrowheads="1"/>
                      </p:cNvSpPr>
                      <p:nvPr/>
                    </p:nvSpPr>
                    <p:spPr bwMode="auto">
                      <a:xfrm>
                        <a:off x="4550795" y="2361537"/>
                        <a:ext cx="1182095" cy="1057524"/>
                      </a:xfrm>
                      <a:prstGeom prst="roundRect">
                        <a:avLst>
                          <a:gd name="adj" fmla="val 16667"/>
                        </a:avLst>
                      </a:prstGeom>
                      <a:solidFill>
                        <a:srgbClr val="0070C0"/>
                      </a:solidFill>
                      <a:ln w="19050" algn="ctr">
                        <a:solidFill>
                          <a:srgbClr val="000000"/>
                        </a:solidFill>
                        <a:round/>
                        <a:headEnd/>
                        <a:tailEnd/>
                      </a:ln>
                    </p:spPr>
                    <p:txBody>
                      <a:bodyPr wrap="none" bIns="0" anchor="b" anchorCtr="1"/>
                      <a:lstStyle/>
                      <a:p>
                        <a:pPr algn="ctr"/>
                        <a:r>
                          <a:rPr lang="en-GB" sz="400">
                            <a:latin typeface="Futura Bk" pitchFamily="34" charset="0"/>
                            <a:ea typeface="ＭＳ Ｐゴシック"/>
                            <a:cs typeface="Arial" charset="0"/>
                          </a:rPr>
                          <a:t>Hypervisor</a:t>
                        </a:r>
                      </a:p>
                    </p:txBody>
                  </p:sp>
                  <p:sp>
                    <p:nvSpPr>
                      <p:cNvPr id="94245" name="Rounded Rectangle 174"/>
                      <p:cNvSpPr>
                        <a:spLocks noChangeArrowheads="1"/>
                      </p:cNvSpPr>
                      <p:nvPr/>
                    </p:nvSpPr>
                    <p:spPr bwMode="auto">
                      <a:xfrm>
                        <a:off x="4644887" y="2442376"/>
                        <a:ext cx="571170" cy="747422"/>
                      </a:xfrm>
                      <a:prstGeom prst="roundRect">
                        <a:avLst>
                          <a:gd name="adj" fmla="val 16667"/>
                        </a:avLst>
                      </a:prstGeom>
                      <a:solidFill>
                        <a:srgbClr val="D3682D"/>
                      </a:solidFill>
                      <a:ln w="6350" algn="ctr">
                        <a:solidFill>
                          <a:srgbClr val="000000"/>
                        </a:solidFill>
                        <a:round/>
                        <a:headEnd/>
                        <a:tailEnd/>
                      </a:ln>
                    </p:spPr>
                    <p:txBody>
                      <a:bodyPr wrap="none" tIns="0" anchorCtr="1"/>
                      <a:lstStyle/>
                      <a:p>
                        <a:r>
                          <a:rPr lang="en-GB" sz="500">
                            <a:latin typeface="Futura Bk" pitchFamily="34" charset="0"/>
                            <a:ea typeface="ＭＳ Ｐゴシック"/>
                            <a:cs typeface="Arial" charset="0"/>
                          </a:rPr>
                          <a:t>OS</a:t>
                        </a:r>
                      </a:p>
                    </p:txBody>
                  </p:sp>
                  <p:sp>
                    <p:nvSpPr>
                      <p:cNvPr id="176" name="Rounded Rectangle 175"/>
                      <p:cNvSpPr/>
                      <p:nvPr/>
                    </p:nvSpPr>
                    <p:spPr bwMode="auto">
                      <a:xfrm>
                        <a:off x="5279196" y="2540104"/>
                        <a:ext cx="270409" cy="181522"/>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sp>
                    <p:nvSpPr>
                      <p:cNvPr id="94247" name="Rounded Rectangle 176"/>
                      <p:cNvSpPr>
                        <a:spLocks noChangeArrowheads="1"/>
                      </p:cNvSpPr>
                      <p:nvPr/>
                    </p:nvSpPr>
                    <p:spPr bwMode="auto">
                      <a:xfrm>
                        <a:off x="4798613" y="2800185"/>
                        <a:ext cx="267693" cy="193483"/>
                      </a:xfrm>
                      <a:prstGeom prst="roundRect">
                        <a:avLst>
                          <a:gd name="adj" fmla="val 16667"/>
                        </a:avLst>
                      </a:prstGeom>
                      <a:solidFill>
                        <a:srgbClr val="D3682D"/>
                      </a:solidFill>
                      <a:ln w="6350" algn="ctr">
                        <a:solidFill>
                          <a:srgbClr val="000000"/>
                        </a:solidFill>
                        <a:round/>
                        <a:headEnd/>
                        <a:tailEnd/>
                      </a:ln>
                    </p:spPr>
                    <p:txBody>
                      <a:bodyPr wrap="none"/>
                      <a:lstStyle/>
                      <a:p>
                        <a:pPr algn="ctr"/>
                        <a:endParaRPr lang="en-GB" sz="100">
                          <a:latin typeface="Futura Bk" pitchFamily="34" charset="0"/>
                          <a:ea typeface="ＭＳ Ｐゴシック"/>
                          <a:cs typeface="Arial" charset="0"/>
                        </a:endParaRPr>
                      </a:p>
                    </p:txBody>
                  </p:sp>
                  <p:sp>
                    <p:nvSpPr>
                      <p:cNvPr id="178" name="Rounded Rectangle 177"/>
                      <p:cNvSpPr/>
                      <p:nvPr/>
                    </p:nvSpPr>
                    <p:spPr bwMode="auto">
                      <a:xfrm>
                        <a:off x="5334008" y="2712072"/>
                        <a:ext cx="270409" cy="181522"/>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grpSp>
              </p:grpSp>
            </p:grpSp>
          </p:grpSp>
          <p:sp>
            <p:nvSpPr>
              <p:cNvPr id="158" name="Rounded Rectangle 157"/>
              <p:cNvSpPr>
                <a:spLocks/>
              </p:cNvSpPr>
              <p:nvPr/>
            </p:nvSpPr>
            <p:spPr bwMode="auto">
              <a:xfrm>
                <a:off x="3744524" y="4997252"/>
                <a:ext cx="49531" cy="77932"/>
              </a:xfrm>
              <a:prstGeom prst="roundRect">
                <a:avLst/>
              </a:prstGeom>
              <a:solidFill>
                <a:schemeClr val="accent6">
                  <a:lumMod val="60000"/>
                  <a:lumOff val="40000"/>
                </a:schemeClr>
              </a:solidFill>
              <a:ln w="19050" cap="flat" cmpd="sng" algn="ctr">
                <a:solidFill>
                  <a:srgbClr val="000000"/>
                </a:solidFill>
                <a:prstDash val="solid"/>
                <a:round/>
                <a:headEnd type="none" w="med" len="med"/>
                <a:tailEnd type="none" w="med" len="med"/>
              </a:ln>
              <a:effectLst/>
            </p:spPr>
            <p:txBody>
              <a:bodyPr wrap="none"/>
              <a:lstStyle/>
              <a:p>
                <a:pPr fontAlgn="auto">
                  <a:spcBef>
                    <a:spcPts val="0"/>
                  </a:spcBef>
                  <a:spcAft>
                    <a:spcPts val="0"/>
                  </a:spcAft>
                  <a:defRPr/>
                </a:pPr>
                <a:endParaRPr lang="en-GB" sz="800" dirty="0">
                  <a:latin typeface="+mn-lt"/>
                </a:endParaRPr>
              </a:p>
            </p:txBody>
          </p:sp>
          <p:sp>
            <p:nvSpPr>
              <p:cNvPr id="159" name="Rounded Rectangle 158"/>
              <p:cNvSpPr>
                <a:spLocks/>
              </p:cNvSpPr>
              <p:nvPr/>
            </p:nvSpPr>
            <p:spPr bwMode="auto">
              <a:xfrm>
                <a:off x="3850834" y="5010741"/>
                <a:ext cx="50739" cy="74935"/>
              </a:xfrm>
              <a:prstGeom prst="roundRect">
                <a:avLst/>
              </a:prstGeom>
              <a:solidFill>
                <a:schemeClr val="accent6">
                  <a:lumMod val="60000"/>
                  <a:lumOff val="40000"/>
                </a:schemeClr>
              </a:solidFill>
              <a:ln w="19050" cap="flat" cmpd="sng" algn="ctr">
                <a:solidFill>
                  <a:srgbClr val="000000"/>
                </a:solidFill>
                <a:prstDash val="solid"/>
                <a:round/>
                <a:headEnd type="none" w="med" len="med"/>
                <a:tailEnd type="none" w="med" len="med"/>
              </a:ln>
              <a:effectLst/>
            </p:spPr>
            <p:txBody>
              <a:bodyPr wrap="none"/>
              <a:lstStyle/>
              <a:p>
                <a:pPr fontAlgn="auto">
                  <a:spcBef>
                    <a:spcPts val="0"/>
                  </a:spcBef>
                  <a:spcAft>
                    <a:spcPts val="0"/>
                  </a:spcAft>
                  <a:defRPr/>
                </a:pPr>
                <a:endParaRPr lang="en-GB" sz="800" dirty="0">
                  <a:latin typeface="+mn-lt"/>
                </a:endParaRPr>
              </a:p>
            </p:txBody>
          </p:sp>
          <p:sp>
            <p:nvSpPr>
              <p:cNvPr id="160" name="Rounded Rectangle 159"/>
              <p:cNvSpPr>
                <a:spLocks/>
              </p:cNvSpPr>
              <p:nvPr/>
            </p:nvSpPr>
            <p:spPr bwMode="auto">
              <a:xfrm>
                <a:off x="3945064" y="5021231"/>
                <a:ext cx="49531" cy="77932"/>
              </a:xfrm>
              <a:prstGeom prst="roundRect">
                <a:avLst/>
              </a:prstGeom>
              <a:solidFill>
                <a:schemeClr val="accent6">
                  <a:lumMod val="60000"/>
                  <a:lumOff val="40000"/>
                </a:schemeClr>
              </a:solidFill>
              <a:ln w="19050" cap="flat" cmpd="sng" algn="ctr">
                <a:solidFill>
                  <a:srgbClr val="000000"/>
                </a:solidFill>
                <a:prstDash val="solid"/>
                <a:round/>
                <a:headEnd type="none" w="med" len="med"/>
                <a:tailEnd type="none" w="med" len="med"/>
              </a:ln>
              <a:effectLst/>
            </p:spPr>
            <p:txBody>
              <a:bodyPr wrap="none"/>
              <a:lstStyle/>
              <a:p>
                <a:pPr fontAlgn="auto">
                  <a:spcBef>
                    <a:spcPts val="0"/>
                  </a:spcBef>
                  <a:spcAft>
                    <a:spcPts val="0"/>
                  </a:spcAft>
                  <a:defRPr/>
                </a:pPr>
                <a:endParaRPr lang="en-GB" sz="800" dirty="0">
                  <a:latin typeface="+mn-lt"/>
                </a:endParaRPr>
              </a:p>
            </p:txBody>
          </p:sp>
          <p:sp>
            <p:nvSpPr>
              <p:cNvPr id="161" name="Rounded Rectangle 160"/>
              <p:cNvSpPr/>
              <p:nvPr/>
            </p:nvSpPr>
            <p:spPr bwMode="auto">
              <a:xfrm>
                <a:off x="2646385" y="5632698"/>
                <a:ext cx="89397" cy="58449"/>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grpSp>
        <p:sp>
          <p:nvSpPr>
            <p:cNvPr id="148" name="Rounded Rectangle 147"/>
            <p:cNvSpPr/>
            <p:nvPr/>
          </p:nvSpPr>
          <p:spPr bwMode="auto">
            <a:xfrm>
              <a:off x="1843017" y="5124641"/>
              <a:ext cx="88189" cy="56950"/>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sp>
          <p:nvSpPr>
            <p:cNvPr id="149" name="Rounded Rectangle 148"/>
            <p:cNvSpPr/>
            <p:nvPr/>
          </p:nvSpPr>
          <p:spPr bwMode="auto">
            <a:xfrm>
              <a:off x="1861137" y="5177095"/>
              <a:ext cx="88190" cy="58449"/>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sp>
          <p:nvSpPr>
            <p:cNvPr id="150" name="Rounded Rectangle 149"/>
            <p:cNvSpPr/>
            <p:nvPr/>
          </p:nvSpPr>
          <p:spPr bwMode="auto">
            <a:xfrm>
              <a:off x="1879259" y="5232547"/>
              <a:ext cx="88189" cy="56950"/>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sp>
          <p:nvSpPr>
            <p:cNvPr id="151" name="Rounded Rectangle 150"/>
            <p:cNvSpPr/>
            <p:nvPr/>
          </p:nvSpPr>
          <p:spPr bwMode="auto">
            <a:xfrm>
              <a:off x="2160739" y="3924189"/>
              <a:ext cx="88190" cy="56950"/>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sp>
          <p:nvSpPr>
            <p:cNvPr id="152" name="Rounded Rectangle 151"/>
            <p:cNvSpPr/>
            <p:nvPr/>
          </p:nvSpPr>
          <p:spPr bwMode="auto">
            <a:xfrm>
              <a:off x="2178861" y="3976644"/>
              <a:ext cx="88189" cy="59948"/>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sp>
          <p:nvSpPr>
            <p:cNvPr id="153" name="Rounded Rectangle 152"/>
            <p:cNvSpPr/>
            <p:nvPr/>
          </p:nvSpPr>
          <p:spPr bwMode="auto">
            <a:xfrm>
              <a:off x="2196982" y="4032095"/>
              <a:ext cx="88190" cy="56950"/>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sp>
          <p:nvSpPr>
            <p:cNvPr id="154" name="Rounded Rectangle 153"/>
            <p:cNvSpPr/>
            <p:nvPr/>
          </p:nvSpPr>
          <p:spPr bwMode="auto">
            <a:xfrm>
              <a:off x="1768116" y="4489196"/>
              <a:ext cx="89397" cy="58448"/>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sp>
          <p:nvSpPr>
            <p:cNvPr id="155" name="Rounded Rectangle 154"/>
            <p:cNvSpPr/>
            <p:nvPr/>
          </p:nvSpPr>
          <p:spPr bwMode="auto">
            <a:xfrm>
              <a:off x="1786237" y="4543149"/>
              <a:ext cx="88190" cy="58448"/>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sp>
          <p:nvSpPr>
            <p:cNvPr id="156" name="Rounded Rectangle 155"/>
            <p:cNvSpPr/>
            <p:nvPr/>
          </p:nvSpPr>
          <p:spPr bwMode="auto">
            <a:xfrm>
              <a:off x="1805566" y="4597102"/>
              <a:ext cx="88190" cy="58448"/>
            </a:xfrm>
            <a:prstGeom prst="roundRect">
              <a:avLst/>
            </a:prstGeom>
            <a:solidFill>
              <a:schemeClr val="accent6">
                <a:lumMod val="60000"/>
                <a:lumOff val="40000"/>
              </a:schemeClr>
            </a:solidFill>
            <a:ln w="6350" cap="flat" cmpd="sng" algn="ctr">
              <a:solidFill>
                <a:srgbClr val="000000"/>
              </a:solidFill>
              <a:prstDash val="solid"/>
              <a:round/>
              <a:headEnd type="none" w="med" len="med"/>
              <a:tailEnd type="none" w="med" len="med"/>
            </a:ln>
            <a:effectLst/>
          </p:spPr>
          <p:txBody>
            <a:bodyPr wrap="none" lIns="0" tIns="0" rIns="0" bIns="0" anchor="ctr" anchorCtr="1"/>
            <a:lstStyle/>
            <a:p>
              <a:pPr algn="ctr" fontAlgn="auto">
                <a:spcBef>
                  <a:spcPts val="0"/>
                </a:spcBef>
                <a:spcAft>
                  <a:spcPts val="0"/>
                </a:spcAft>
                <a:defRPr/>
              </a:pPr>
              <a:r>
                <a:rPr lang="en-GB" sz="300" dirty="0">
                  <a:latin typeface="+mn-lt"/>
                </a:rPr>
                <a:t>TVA</a:t>
              </a:r>
            </a:p>
          </p:txBody>
        </p:sp>
      </p:grpSp>
      <p:sp>
        <p:nvSpPr>
          <p:cNvPr id="94212" name="Rounded Rectangle 194"/>
          <p:cNvSpPr>
            <a:spLocks noChangeArrowheads="1"/>
          </p:cNvSpPr>
          <p:nvPr/>
        </p:nvSpPr>
        <p:spPr bwMode="auto">
          <a:xfrm>
            <a:off x="6810375" y="4246563"/>
            <a:ext cx="179388" cy="133350"/>
          </a:xfrm>
          <a:prstGeom prst="roundRect">
            <a:avLst>
              <a:gd name="adj" fmla="val 0"/>
            </a:avLst>
          </a:prstGeom>
          <a:solidFill>
            <a:srgbClr val="D3682D"/>
          </a:solidFill>
          <a:ln w="6350" algn="ctr">
            <a:solidFill>
              <a:srgbClr val="000000"/>
            </a:solidFill>
            <a:round/>
            <a:headEnd/>
            <a:tailEnd/>
          </a:ln>
        </p:spPr>
        <p:txBody>
          <a:bodyPr wrap="none"/>
          <a:lstStyle/>
          <a:p>
            <a:endParaRPr lang="en-GB">
              <a:latin typeface="Futura Bk" pitchFamily="34" charset="0"/>
              <a:ea typeface="ＭＳ Ｐゴシック"/>
              <a:cs typeface="Arial" charset="0"/>
            </a:endParaRPr>
          </a:p>
        </p:txBody>
      </p:sp>
      <p:sp>
        <p:nvSpPr>
          <p:cNvPr id="94213" name="Rounded Rectangle 195"/>
          <p:cNvSpPr>
            <a:spLocks noChangeArrowheads="1"/>
          </p:cNvSpPr>
          <p:nvPr/>
        </p:nvSpPr>
        <p:spPr bwMode="auto">
          <a:xfrm>
            <a:off x="6805613" y="4479925"/>
            <a:ext cx="179387" cy="133350"/>
          </a:xfrm>
          <a:prstGeom prst="roundRect">
            <a:avLst>
              <a:gd name="adj" fmla="val 0"/>
            </a:avLst>
          </a:prstGeom>
          <a:solidFill>
            <a:srgbClr val="A0FF31"/>
          </a:solidFill>
          <a:ln w="6350" algn="ctr">
            <a:solidFill>
              <a:srgbClr val="000000"/>
            </a:solidFill>
            <a:round/>
            <a:headEnd/>
            <a:tailEnd/>
          </a:ln>
        </p:spPr>
        <p:txBody>
          <a:bodyPr/>
          <a:lstStyle/>
          <a:p>
            <a:endParaRPr lang="en-GB">
              <a:latin typeface="Futura Bk" pitchFamily="34" charset="0"/>
              <a:ea typeface="ＭＳ Ｐゴシック"/>
              <a:cs typeface="ＭＳ Ｐゴシック"/>
            </a:endParaRPr>
          </a:p>
        </p:txBody>
      </p:sp>
      <p:sp>
        <p:nvSpPr>
          <p:cNvPr id="94214" name="TextBox 196"/>
          <p:cNvSpPr txBox="1">
            <a:spLocks noChangeArrowheads="1"/>
          </p:cNvSpPr>
          <p:nvPr/>
        </p:nvSpPr>
        <p:spPr bwMode="auto">
          <a:xfrm>
            <a:off x="6946900" y="4232275"/>
            <a:ext cx="1227138" cy="161925"/>
          </a:xfrm>
          <a:prstGeom prst="rect">
            <a:avLst/>
          </a:prstGeom>
          <a:noFill/>
          <a:ln w="9525">
            <a:noFill/>
            <a:miter lim="800000"/>
            <a:headEnd/>
            <a:tailEnd/>
          </a:ln>
        </p:spPr>
        <p:txBody>
          <a:bodyPr wrap="none">
            <a:spAutoFit/>
          </a:bodyPr>
          <a:lstStyle/>
          <a:p>
            <a:r>
              <a:rPr lang="en-GB" sz="800">
                <a:latin typeface="Futura Bk" pitchFamily="34" charset="0"/>
                <a:ea typeface="ＭＳ Ｐゴシック"/>
                <a:cs typeface="Arial" charset="0"/>
              </a:rPr>
              <a:t>Untrusted Open Internet</a:t>
            </a:r>
            <a:endParaRPr lang="en-GB">
              <a:latin typeface="Futura Bk" pitchFamily="34" charset="0"/>
              <a:ea typeface="ＭＳ Ｐゴシック"/>
              <a:cs typeface="Arial" charset="0"/>
            </a:endParaRPr>
          </a:p>
        </p:txBody>
      </p:sp>
      <p:sp>
        <p:nvSpPr>
          <p:cNvPr id="94215" name="TextBox 197"/>
          <p:cNvSpPr txBox="1">
            <a:spLocks noChangeArrowheads="1"/>
          </p:cNvSpPr>
          <p:nvPr/>
        </p:nvSpPr>
        <p:spPr bwMode="auto">
          <a:xfrm>
            <a:off x="6958013" y="4419600"/>
            <a:ext cx="1230312" cy="254000"/>
          </a:xfrm>
          <a:prstGeom prst="rect">
            <a:avLst/>
          </a:prstGeom>
          <a:noFill/>
          <a:ln w="9525">
            <a:noFill/>
            <a:miter lim="800000"/>
            <a:headEnd/>
            <a:tailEnd/>
          </a:ln>
        </p:spPr>
        <p:txBody>
          <a:bodyPr>
            <a:spAutoFit/>
          </a:bodyPr>
          <a:lstStyle/>
          <a:p>
            <a:r>
              <a:rPr lang="en-GB" sz="800">
                <a:latin typeface="Futura Bk" pitchFamily="34" charset="0"/>
                <a:ea typeface="ＭＳ Ｐゴシック"/>
                <a:cs typeface="Arial" charset="0"/>
              </a:rPr>
              <a:t>Secure Distributed Business Application</a:t>
            </a:r>
            <a:endParaRPr lang="en-GB">
              <a:latin typeface="Futura Bk" pitchFamily="34" charset="0"/>
              <a:ea typeface="ＭＳ Ｐゴシック"/>
              <a:cs typeface="Arial" charset="0"/>
            </a:endParaRPr>
          </a:p>
        </p:txBody>
      </p:sp>
      <p:sp>
        <p:nvSpPr>
          <p:cNvPr id="172088" name="Text Box 56"/>
          <p:cNvSpPr txBox="1">
            <a:spLocks noChangeArrowheads="1"/>
          </p:cNvSpPr>
          <p:nvPr/>
        </p:nvSpPr>
        <p:spPr bwMode="auto">
          <a:xfrm>
            <a:off x="336550" y="4459288"/>
            <a:ext cx="40354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200">
                <a:ea typeface="ＭＳ Ｐゴシック"/>
                <a:cs typeface="ＭＳ Ｐゴシック"/>
              </a:rPr>
              <a:t>Source: HP Labs, Systems Security Lab, Richard Brown</a:t>
            </a:r>
            <a:r>
              <a:rPr lang="en-GB">
                <a:ea typeface="ＭＳ Ｐゴシック"/>
                <a:cs typeface="ＭＳ Ｐゴシック"/>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p:cNvSpPr>
          <p:nvPr>
            <p:ph type="title" idx="4294967295"/>
          </p:nvPr>
        </p:nvSpPr>
        <p:spPr bwMode="auto">
          <a:xfrm>
            <a:off x="112713" y="179388"/>
            <a:ext cx="8375650" cy="857250"/>
          </a:xfrm>
          <a:noFill/>
        </p:spPr>
        <p:txBody>
          <a:bodyPr wrap="square" numCol="1" compatLnSpc="1">
            <a:prstTxWarp prst="textNoShape">
              <a:avLst/>
            </a:prstTxWarp>
          </a:bodyPr>
          <a:lstStyle/>
          <a:p>
            <a:r>
              <a:rPr lang="en-GB" cap="none" smtClean="0"/>
              <a:t>Emerging Trends Impacting the i-Society</a:t>
            </a:r>
          </a:p>
        </p:txBody>
      </p:sp>
      <p:sp>
        <p:nvSpPr>
          <p:cNvPr id="44034" name="Text Box 23"/>
          <p:cNvSpPr txBox="1">
            <a:spLocks noChangeArrowheads="1"/>
          </p:cNvSpPr>
          <p:nvPr/>
        </p:nvSpPr>
        <p:spPr bwMode="auto">
          <a:xfrm>
            <a:off x="217488" y="1598613"/>
            <a:ext cx="6267450" cy="3305175"/>
          </a:xfrm>
          <a:prstGeom prst="rect">
            <a:avLst/>
          </a:prstGeom>
          <a:noFill/>
          <a:ln w="9525">
            <a:noFill/>
            <a:miter lim="800000"/>
            <a:headEnd/>
            <a:tailEnd/>
          </a:ln>
        </p:spPr>
        <p:txBody>
          <a:bodyPr>
            <a:spAutoFit/>
          </a:bodyPr>
          <a:lstStyle/>
          <a:p>
            <a:pPr marL="342900" indent="-342900">
              <a:buFontTx/>
              <a:buAutoNum type="arabicPeriod"/>
            </a:pPr>
            <a:r>
              <a:rPr lang="en-GB"/>
              <a:t>Mobile Computing and Pervasive Access to Web  </a:t>
            </a:r>
          </a:p>
          <a:p>
            <a:pPr marL="342900" indent="-342900"/>
            <a:r>
              <a:rPr lang="en-GB"/>
              <a:t>     Services   </a:t>
            </a:r>
          </a:p>
          <a:p>
            <a:pPr marL="342900" indent="-342900">
              <a:lnSpc>
                <a:spcPct val="70000"/>
              </a:lnSpc>
            </a:pPr>
            <a:endParaRPr lang="en-GB"/>
          </a:p>
          <a:p>
            <a:pPr marL="342900" indent="-342900"/>
            <a:r>
              <a:rPr lang="en-GB"/>
              <a:t>2.  Increasing Adoption of Services in the Cloud</a:t>
            </a:r>
          </a:p>
          <a:p>
            <a:pPr marL="342900" indent="-342900">
              <a:buFontTx/>
              <a:buAutoNum type="arabicPeriod"/>
            </a:pPr>
            <a:endParaRPr lang="en-GB"/>
          </a:p>
          <a:p>
            <a:pPr marL="342900" indent="-342900"/>
            <a:r>
              <a:rPr lang="en-GB"/>
              <a:t>3.  Multiple Personae and Digital Identities </a:t>
            </a:r>
          </a:p>
          <a:p>
            <a:pPr marL="342900" indent="-342900">
              <a:buFontTx/>
              <a:buAutoNum type="arabicPeriod"/>
            </a:pPr>
            <a:endParaRPr lang="en-GB"/>
          </a:p>
          <a:p>
            <a:pPr marL="342900" indent="-342900"/>
            <a:r>
              <a:rPr lang="en-GB"/>
              <a:t>4.  (IT) Consumerisation of the Enterprise</a:t>
            </a:r>
          </a:p>
          <a:p>
            <a:pPr marL="342900" indent="-342900"/>
            <a:endParaRPr lang="en-GB"/>
          </a:p>
          <a:p>
            <a:pPr marL="342900" indent="-342900">
              <a:buFontTx/>
              <a:buAutoNum type="arabicPeriod" startAt="5"/>
            </a:pPr>
            <a:r>
              <a:rPr lang="en-GB"/>
              <a:t>Increasing Adoption of Social Networking for Personal  and Business Purposes</a:t>
            </a:r>
          </a:p>
          <a:p>
            <a:pPr marL="342900" indent="-342900">
              <a:buFontTx/>
              <a:buAutoNum type="arabicPeriod" startAt="5"/>
            </a:pPr>
            <a:endParaRPr lang="en-GB"/>
          </a:p>
        </p:txBody>
      </p:sp>
      <p:pic>
        <p:nvPicPr>
          <p:cNvPr id="44035" name="Picture 12" descr="Infrastructure-new.png"/>
          <p:cNvPicPr>
            <a:picLocks noChangeAspect="1"/>
          </p:cNvPicPr>
          <p:nvPr/>
        </p:nvPicPr>
        <p:blipFill>
          <a:blip r:embed="rId2"/>
          <a:srcRect/>
          <a:stretch>
            <a:fillRect/>
          </a:stretch>
        </p:blipFill>
        <p:spPr bwMode="auto">
          <a:xfrm>
            <a:off x="6208713" y="0"/>
            <a:ext cx="2935287" cy="5143500"/>
          </a:xfrm>
          <a:prstGeom prst="rect">
            <a:avLst/>
          </a:prstGeom>
          <a:noFill/>
          <a:ln w="9525">
            <a:noFill/>
            <a:miter lim="800000"/>
            <a:headEnd/>
            <a:tailEnd/>
          </a:ln>
        </p:spPr>
      </p:pic>
      <p:sp>
        <p:nvSpPr>
          <p:cNvPr id="44037" name="Rectangle 5"/>
          <p:cNvSpPr>
            <a:spLocks noChangeArrowheads="1"/>
          </p:cNvSpPr>
          <p:nvPr/>
        </p:nvSpPr>
        <p:spPr bwMode="auto">
          <a:xfrm>
            <a:off x="107950" y="728663"/>
            <a:ext cx="6021388"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GB">
                <a:solidFill>
                  <a:srgbClr val="000099"/>
                </a:solidFill>
              </a:rPr>
              <a:t>Emerging Trends introducing new </a:t>
            </a:r>
            <a:r>
              <a:rPr lang="en-GB" u="sng">
                <a:solidFill>
                  <a:srgbClr val="000099"/>
                </a:solidFill>
              </a:rPr>
              <a:t>Exciting Opportunities</a:t>
            </a:r>
            <a:r>
              <a:rPr lang="en-GB">
                <a:solidFill>
                  <a:srgbClr val="000099"/>
                </a:solidFill>
              </a:rPr>
              <a:t> </a:t>
            </a:r>
          </a:p>
          <a:p>
            <a:pPr>
              <a:defRPr/>
            </a:pPr>
            <a:r>
              <a:rPr lang="en-GB">
                <a:solidFill>
                  <a:srgbClr val="000099"/>
                </a:solidFill>
              </a:rPr>
              <a:t>as well as </a:t>
            </a:r>
            <a:r>
              <a:rPr lang="en-GB" u="sng">
                <a:solidFill>
                  <a:srgbClr val="000099"/>
                </a:solidFill>
              </a:rPr>
              <a:t>Security and Privacy threats: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0"/>
          <p:cNvSpPr>
            <a:spLocks noGrp="1" noChangeArrowheads="1"/>
          </p:cNvSpPr>
          <p:nvPr>
            <p:ph type="title" idx="4294967295"/>
          </p:nvPr>
        </p:nvSpPr>
        <p:spPr bwMode="auto">
          <a:xfrm>
            <a:off x="219075" y="0"/>
            <a:ext cx="8915400" cy="857250"/>
          </a:xfrm>
          <a:noFill/>
        </p:spPr>
        <p:txBody>
          <a:bodyPr wrap="square" numCol="1" anchor="b" compatLnSpc="1">
            <a:prstTxWarp prst="textNoShape">
              <a:avLst/>
            </a:prstTxWarp>
          </a:bodyPr>
          <a:lstStyle/>
          <a:p>
            <a:r>
              <a:rPr lang="en-GB" sz="2700" cap="none" smtClean="0"/>
              <a:t>Trusted Infrastructure: Trusted Virtualized Platform</a:t>
            </a:r>
            <a:br>
              <a:rPr lang="en-GB" sz="2700" cap="none" smtClean="0"/>
            </a:br>
            <a:endParaRPr lang="en-GB" sz="2000" i="1" cap="none" smtClean="0"/>
          </a:p>
        </p:txBody>
      </p:sp>
      <p:sp>
        <p:nvSpPr>
          <p:cNvPr id="5" name="AutoShape 5"/>
          <p:cNvSpPr>
            <a:spLocks noChangeAspect="1" noChangeArrowheads="1"/>
          </p:cNvSpPr>
          <p:nvPr/>
        </p:nvSpPr>
        <p:spPr bwMode="auto">
          <a:xfrm>
            <a:off x="1425575" y="2490788"/>
            <a:ext cx="971550" cy="831850"/>
          </a:xfrm>
          <a:prstGeom prst="flowChartAlternateProcess">
            <a:avLst/>
          </a:prstGeom>
          <a:solidFill>
            <a:srgbClr val="00FF00"/>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Personal </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Environment</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Win/Lx/OSX</a:t>
            </a:r>
          </a:p>
        </p:txBody>
      </p:sp>
      <p:sp>
        <p:nvSpPr>
          <p:cNvPr id="6" name="AutoShape 6"/>
          <p:cNvSpPr>
            <a:spLocks noChangeAspect="1" noChangeArrowheads="1"/>
          </p:cNvSpPr>
          <p:nvPr/>
        </p:nvSpPr>
        <p:spPr bwMode="auto">
          <a:xfrm>
            <a:off x="4535488" y="2481263"/>
            <a:ext cx="971550" cy="831850"/>
          </a:xfrm>
          <a:prstGeom prst="flowChartAlternateProcess">
            <a:avLst/>
          </a:prstGeom>
          <a:solidFill>
            <a:srgbClr val="FFCC00"/>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Corporate </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Productivity</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OS</a:t>
            </a:r>
          </a:p>
        </p:txBody>
      </p:sp>
      <p:sp>
        <p:nvSpPr>
          <p:cNvPr id="7" name="AutoShape 4"/>
          <p:cNvSpPr>
            <a:spLocks noChangeAspect="1" noChangeArrowheads="1"/>
          </p:cNvSpPr>
          <p:nvPr/>
        </p:nvSpPr>
        <p:spPr bwMode="auto">
          <a:xfrm>
            <a:off x="3883025" y="2490788"/>
            <a:ext cx="558800" cy="831850"/>
          </a:xfrm>
          <a:prstGeom prst="flowChartAlternateProcess">
            <a:avLst/>
          </a:prstGeom>
          <a:solidFill>
            <a:srgbClr val="FFCC00"/>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rPr>
              <a:t>Remote</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rPr>
              <a:t>IT Mgmt</a:t>
            </a:r>
          </a:p>
        </p:txBody>
      </p:sp>
      <p:sp>
        <p:nvSpPr>
          <p:cNvPr id="8" name="AutoShape 8"/>
          <p:cNvSpPr>
            <a:spLocks noChangeAspect="1" noChangeArrowheads="1"/>
          </p:cNvSpPr>
          <p:nvPr/>
        </p:nvSpPr>
        <p:spPr bwMode="auto">
          <a:xfrm>
            <a:off x="2490788" y="2498725"/>
            <a:ext cx="603250" cy="831850"/>
          </a:xfrm>
          <a:prstGeom prst="flowChartAlternateProcess">
            <a:avLst/>
          </a:prstGeom>
          <a:solidFill>
            <a:srgbClr val="CCFFFF"/>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Home</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Banking</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p:txBody>
      </p:sp>
      <p:sp>
        <p:nvSpPr>
          <p:cNvPr id="9" name="AutoShape 6"/>
          <p:cNvSpPr>
            <a:spLocks noChangeAspect="1" noChangeArrowheads="1"/>
          </p:cNvSpPr>
          <p:nvPr/>
        </p:nvSpPr>
        <p:spPr bwMode="auto">
          <a:xfrm>
            <a:off x="5599113" y="2489200"/>
            <a:ext cx="971550" cy="831850"/>
          </a:xfrm>
          <a:prstGeom prst="flowChartAlternateProcess">
            <a:avLst/>
          </a:prstGeom>
          <a:solidFill>
            <a:srgbClr val="FFCC00"/>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Corporate </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Production</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Environment</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OS</a:t>
            </a:r>
          </a:p>
        </p:txBody>
      </p:sp>
      <p:sp>
        <p:nvSpPr>
          <p:cNvPr id="10" name="AutoShape 8"/>
          <p:cNvSpPr>
            <a:spLocks noChangeAspect="1" noChangeArrowheads="1"/>
          </p:cNvSpPr>
          <p:nvPr/>
        </p:nvSpPr>
        <p:spPr bwMode="auto">
          <a:xfrm>
            <a:off x="3186113" y="2498725"/>
            <a:ext cx="603250" cy="830263"/>
          </a:xfrm>
          <a:prstGeom prst="flowChartAlternateProcess">
            <a:avLst/>
          </a:prstGeom>
          <a:solidFill>
            <a:srgbClr val="FFCC99"/>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E-Govt</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err="1">
                <a:solidFill>
                  <a:srgbClr val="000000"/>
                </a:solidFill>
                <a:latin typeface="+mn-lt"/>
              </a:rPr>
              <a:t>Intf</a:t>
            </a:r>
            <a:r>
              <a:rPr lang="en-GB" sz="1200" dirty="0">
                <a:solidFill>
                  <a:srgbClr val="000000"/>
                </a:solidFill>
                <a:latin typeface="+mn-lt"/>
              </a:rPr>
              <a:t>.</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p:txBody>
      </p:sp>
      <p:sp>
        <p:nvSpPr>
          <p:cNvPr id="11" name="AutoShape 8"/>
          <p:cNvSpPr>
            <a:spLocks noChangeAspect="1" noChangeArrowheads="1"/>
          </p:cNvSpPr>
          <p:nvPr/>
        </p:nvSpPr>
        <p:spPr bwMode="auto">
          <a:xfrm>
            <a:off x="6664325" y="2481263"/>
            <a:ext cx="469900" cy="831850"/>
          </a:xfrm>
          <a:prstGeom prst="flowChartAlternateProcess">
            <a:avLst/>
          </a:prstGeom>
          <a:solidFill>
            <a:srgbClr val="FFCC00"/>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Corp.</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Soft</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Phone</a:t>
            </a:r>
          </a:p>
        </p:txBody>
      </p:sp>
      <p:sp>
        <p:nvSpPr>
          <p:cNvPr id="12" name="AutoShape 7"/>
          <p:cNvSpPr>
            <a:spLocks noChangeAspect="1" noChangeArrowheads="1"/>
          </p:cNvSpPr>
          <p:nvPr/>
        </p:nvSpPr>
        <p:spPr bwMode="auto">
          <a:xfrm>
            <a:off x="1403350" y="3386138"/>
            <a:ext cx="6388100" cy="303212"/>
          </a:xfrm>
          <a:prstGeom prst="flowChartProcess">
            <a:avLst/>
          </a:prstGeom>
          <a:solidFill>
            <a:srgbClr val="2786BB"/>
          </a:solidFill>
          <a:ln w="9360">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a:lnSpc>
                <a:spcPct val="92000"/>
              </a:lnSpc>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a:solidFill>
                  <a:schemeClr val="bg1"/>
                </a:solidFill>
                <a:latin typeface="Futura Bk" pitchFamily="34" charset="0"/>
                <a:ea typeface="ＭＳ Ｐゴシック"/>
                <a:cs typeface="ＭＳ Ｐゴシック"/>
              </a:rPr>
              <a:t>Trusted Hypervisor</a:t>
            </a:r>
          </a:p>
        </p:txBody>
      </p:sp>
      <p:sp>
        <p:nvSpPr>
          <p:cNvPr id="96266" name="TextBox 12"/>
          <p:cNvSpPr txBox="1">
            <a:spLocks noChangeArrowheads="1"/>
          </p:cNvSpPr>
          <p:nvPr/>
        </p:nvSpPr>
        <p:spPr bwMode="auto">
          <a:xfrm>
            <a:off x="4211638" y="1374775"/>
            <a:ext cx="3038475" cy="438150"/>
          </a:xfrm>
          <a:prstGeom prst="rect">
            <a:avLst/>
          </a:prstGeom>
          <a:noFill/>
          <a:ln w="9525">
            <a:noFill/>
            <a:miter lim="800000"/>
            <a:headEnd/>
            <a:tailEnd/>
          </a:ln>
        </p:spPr>
        <p:txBody>
          <a:bodyPr wrap="none">
            <a:spAutoFit/>
          </a:bodyPr>
          <a:lstStyle/>
          <a:p>
            <a:r>
              <a:rPr lang="en-GB" sz="1600">
                <a:latin typeface="Futura Bk" pitchFamily="34" charset="0"/>
                <a:ea typeface="ＭＳ Ｐゴシック"/>
                <a:cs typeface="ＭＳ Ｐゴシック"/>
              </a:rPr>
              <a:t>Secure Corporate (Government) </a:t>
            </a:r>
          </a:p>
          <a:p>
            <a:r>
              <a:rPr lang="en-GB" sz="1600">
                <a:latin typeface="Futura Bk" pitchFamily="34" charset="0"/>
                <a:ea typeface="ＭＳ Ｐゴシック"/>
                <a:cs typeface="ＭＳ Ｐゴシック"/>
              </a:rPr>
              <a:t>Client Persona</a:t>
            </a:r>
          </a:p>
        </p:txBody>
      </p:sp>
      <p:sp>
        <p:nvSpPr>
          <p:cNvPr id="96267" name="TextBox 16"/>
          <p:cNvSpPr txBox="1">
            <a:spLocks noChangeArrowheads="1"/>
          </p:cNvSpPr>
          <p:nvPr/>
        </p:nvSpPr>
        <p:spPr bwMode="auto">
          <a:xfrm>
            <a:off x="912813" y="1420813"/>
            <a:ext cx="2195512" cy="622300"/>
          </a:xfrm>
          <a:prstGeom prst="rect">
            <a:avLst/>
          </a:prstGeom>
          <a:noFill/>
          <a:ln w="9525">
            <a:noFill/>
            <a:miter lim="800000"/>
            <a:headEnd/>
            <a:tailEnd/>
          </a:ln>
        </p:spPr>
        <p:txBody>
          <a:bodyPr>
            <a:spAutoFit/>
          </a:bodyPr>
          <a:lstStyle/>
          <a:p>
            <a:r>
              <a:rPr lang="en-GB" sz="1600">
                <a:latin typeface="Futura Bk" pitchFamily="34" charset="0"/>
                <a:ea typeface="ＭＳ Ｐゴシック"/>
                <a:cs typeface="ＭＳ Ｐゴシック"/>
              </a:rPr>
              <a:t>Personal</a:t>
            </a:r>
          </a:p>
          <a:p>
            <a:r>
              <a:rPr lang="en-GB" sz="1600">
                <a:latin typeface="Futura Bk" pitchFamily="34" charset="0"/>
                <a:ea typeface="ＭＳ Ｐゴシック"/>
                <a:cs typeface="ＭＳ Ｐゴシック"/>
              </a:rPr>
              <a:t>Client Persona</a:t>
            </a:r>
          </a:p>
          <a:p>
            <a:endParaRPr lang="en-GB" sz="1600">
              <a:latin typeface="Futura Bk" pitchFamily="34" charset="0"/>
              <a:ea typeface="ＭＳ Ｐゴシック"/>
              <a:cs typeface="ＭＳ Ｐゴシック"/>
            </a:endParaRPr>
          </a:p>
        </p:txBody>
      </p:sp>
      <p:sp>
        <p:nvSpPr>
          <p:cNvPr id="96268" name="TextBox 17"/>
          <p:cNvSpPr txBox="1">
            <a:spLocks noChangeArrowheads="1"/>
          </p:cNvSpPr>
          <p:nvPr/>
        </p:nvSpPr>
        <p:spPr bwMode="auto">
          <a:xfrm>
            <a:off x="4749800" y="4173538"/>
            <a:ext cx="1747838" cy="438150"/>
          </a:xfrm>
          <a:prstGeom prst="rect">
            <a:avLst/>
          </a:prstGeom>
          <a:noFill/>
          <a:ln w="9525">
            <a:noFill/>
            <a:miter lim="800000"/>
            <a:headEnd/>
            <a:tailEnd/>
          </a:ln>
        </p:spPr>
        <p:txBody>
          <a:bodyPr wrap="none">
            <a:spAutoFit/>
          </a:bodyPr>
          <a:lstStyle/>
          <a:p>
            <a:r>
              <a:rPr lang="en-GB" sz="1600">
                <a:latin typeface="Futura Bk" pitchFamily="34" charset="0"/>
                <a:ea typeface="ＭＳ Ｐゴシック"/>
                <a:cs typeface="ＭＳ Ｐゴシック"/>
              </a:rPr>
              <a:t>Trusted Corporate</a:t>
            </a:r>
          </a:p>
          <a:p>
            <a:r>
              <a:rPr lang="en-GB" sz="1600">
                <a:latin typeface="Futura Bk" pitchFamily="34" charset="0"/>
                <a:ea typeface="ＭＳ Ｐゴシック"/>
                <a:cs typeface="ＭＳ Ｐゴシック"/>
              </a:rPr>
              <a:t>Client Appliance</a:t>
            </a:r>
          </a:p>
        </p:txBody>
      </p:sp>
      <p:cxnSp>
        <p:nvCxnSpPr>
          <p:cNvPr id="96269" name="Straight Arrow Connector 20"/>
          <p:cNvCxnSpPr>
            <a:cxnSpLocks noChangeShapeType="1"/>
          </p:cNvCxnSpPr>
          <p:nvPr/>
        </p:nvCxnSpPr>
        <p:spPr bwMode="auto">
          <a:xfrm rot="16200000" flipH="1">
            <a:off x="1517650" y="2173288"/>
            <a:ext cx="514350" cy="12700"/>
          </a:xfrm>
          <a:prstGeom prst="straightConnector1">
            <a:avLst/>
          </a:prstGeom>
          <a:noFill/>
          <a:ln w="34925" algn="ctr">
            <a:solidFill>
              <a:srgbClr val="000000"/>
            </a:solidFill>
            <a:round/>
            <a:headEnd/>
            <a:tailEnd type="triangle" w="med" len="med"/>
          </a:ln>
        </p:spPr>
      </p:cxnSp>
      <p:cxnSp>
        <p:nvCxnSpPr>
          <p:cNvPr id="96270" name="Straight Arrow Connector 22"/>
          <p:cNvCxnSpPr>
            <a:cxnSpLocks noChangeShapeType="1"/>
          </p:cNvCxnSpPr>
          <p:nvPr/>
        </p:nvCxnSpPr>
        <p:spPr bwMode="auto">
          <a:xfrm rot="16200000" flipH="1">
            <a:off x="4759325" y="2174875"/>
            <a:ext cx="514350" cy="12700"/>
          </a:xfrm>
          <a:prstGeom prst="straightConnector1">
            <a:avLst/>
          </a:prstGeom>
          <a:noFill/>
          <a:ln w="34925" algn="ctr">
            <a:solidFill>
              <a:srgbClr val="000000"/>
            </a:solidFill>
            <a:round/>
            <a:headEnd/>
            <a:tailEnd type="triangle" w="med" len="med"/>
          </a:ln>
        </p:spPr>
      </p:cxnSp>
      <p:cxnSp>
        <p:nvCxnSpPr>
          <p:cNvPr id="96271" name="Straight Arrow Connector 23"/>
          <p:cNvCxnSpPr>
            <a:cxnSpLocks noChangeShapeType="1"/>
          </p:cNvCxnSpPr>
          <p:nvPr/>
        </p:nvCxnSpPr>
        <p:spPr bwMode="auto">
          <a:xfrm>
            <a:off x="5119688" y="1995488"/>
            <a:ext cx="1184275" cy="604837"/>
          </a:xfrm>
          <a:prstGeom prst="straightConnector1">
            <a:avLst/>
          </a:prstGeom>
          <a:noFill/>
          <a:ln w="34925" algn="ctr">
            <a:solidFill>
              <a:srgbClr val="000000"/>
            </a:solidFill>
            <a:round/>
            <a:headEnd/>
            <a:tailEnd type="triangle" w="med" len="med"/>
          </a:ln>
        </p:spPr>
      </p:cxnSp>
      <p:cxnSp>
        <p:nvCxnSpPr>
          <p:cNvPr id="96272" name="Straight Arrow Connector 26"/>
          <p:cNvCxnSpPr>
            <a:cxnSpLocks noChangeShapeType="1"/>
          </p:cNvCxnSpPr>
          <p:nvPr/>
        </p:nvCxnSpPr>
        <p:spPr bwMode="auto">
          <a:xfrm rot="10800000" flipV="1">
            <a:off x="4143375" y="2003425"/>
            <a:ext cx="785813" cy="630238"/>
          </a:xfrm>
          <a:prstGeom prst="straightConnector1">
            <a:avLst/>
          </a:prstGeom>
          <a:noFill/>
          <a:ln w="34925" algn="ctr">
            <a:solidFill>
              <a:srgbClr val="000000"/>
            </a:solidFill>
            <a:round/>
            <a:headEnd/>
            <a:tailEnd type="triangle" w="med" len="med"/>
          </a:ln>
        </p:spPr>
      </p:cxnSp>
      <p:sp>
        <p:nvSpPr>
          <p:cNvPr id="96273" name="TextBox 38"/>
          <p:cNvSpPr txBox="1">
            <a:spLocks noChangeArrowheads="1"/>
          </p:cNvSpPr>
          <p:nvPr/>
        </p:nvSpPr>
        <p:spPr bwMode="auto">
          <a:xfrm>
            <a:off x="1193800" y="4171950"/>
            <a:ext cx="3822700" cy="622300"/>
          </a:xfrm>
          <a:prstGeom prst="rect">
            <a:avLst/>
          </a:prstGeom>
          <a:noFill/>
          <a:ln w="9525">
            <a:noFill/>
            <a:miter lim="800000"/>
            <a:headEnd/>
            <a:tailEnd/>
          </a:ln>
        </p:spPr>
        <p:txBody>
          <a:bodyPr>
            <a:spAutoFit/>
          </a:bodyPr>
          <a:lstStyle/>
          <a:p>
            <a:pPr algn="ctr"/>
            <a:r>
              <a:rPr lang="en-GB" sz="1600">
                <a:latin typeface="Futura Bk" pitchFamily="34" charset="0"/>
                <a:ea typeface="ＭＳ Ｐゴシック"/>
                <a:cs typeface="ＭＳ Ｐゴシック"/>
              </a:rPr>
              <a:t>Trusted Personal </a:t>
            </a:r>
          </a:p>
          <a:p>
            <a:pPr algn="ctr"/>
            <a:r>
              <a:rPr lang="en-GB" sz="1600">
                <a:latin typeface="Futura Bk" pitchFamily="34" charset="0"/>
                <a:ea typeface="ＭＳ Ｐゴシック"/>
                <a:cs typeface="ＭＳ Ｐゴシック"/>
              </a:rPr>
              <a:t>Client  Appliances</a:t>
            </a:r>
          </a:p>
          <a:p>
            <a:r>
              <a:rPr lang="en-GB" sz="1600">
                <a:latin typeface="Futura Bk" pitchFamily="34" charset="0"/>
                <a:ea typeface="ＭＳ Ｐゴシック"/>
                <a:cs typeface="ＭＳ Ｐゴシック"/>
              </a:rPr>
              <a:t>online  (banking, egovt) or local (ipod)</a:t>
            </a:r>
          </a:p>
        </p:txBody>
      </p:sp>
      <p:sp>
        <p:nvSpPr>
          <p:cNvPr id="40" name="AutoShape 8"/>
          <p:cNvSpPr>
            <a:spLocks noChangeAspect="1" noChangeArrowheads="1"/>
          </p:cNvSpPr>
          <p:nvPr/>
        </p:nvSpPr>
        <p:spPr bwMode="auto">
          <a:xfrm>
            <a:off x="7280275" y="3151188"/>
            <a:ext cx="73025" cy="131762"/>
          </a:xfrm>
          <a:prstGeom prst="flowChartAlternateProcess">
            <a:avLst/>
          </a:prstGeom>
          <a:solidFill>
            <a:srgbClr val="3BA0D6"/>
          </a:solidFill>
          <a:ln w="9360">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p:txBody>
      </p:sp>
      <p:sp>
        <p:nvSpPr>
          <p:cNvPr id="41" name="AutoShape 8"/>
          <p:cNvSpPr>
            <a:spLocks noChangeAspect="1" noChangeArrowheads="1"/>
          </p:cNvSpPr>
          <p:nvPr/>
        </p:nvSpPr>
        <p:spPr bwMode="auto">
          <a:xfrm>
            <a:off x="7470775" y="3151188"/>
            <a:ext cx="74613" cy="128587"/>
          </a:xfrm>
          <a:prstGeom prst="flowChartAlternateProcess">
            <a:avLst/>
          </a:prstGeom>
          <a:solidFill>
            <a:srgbClr val="3BA0D6"/>
          </a:solidFill>
          <a:ln w="9360">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p:txBody>
      </p:sp>
      <p:sp>
        <p:nvSpPr>
          <p:cNvPr id="42" name="AutoShape 8"/>
          <p:cNvSpPr>
            <a:spLocks noChangeAspect="1" noChangeArrowheads="1"/>
          </p:cNvSpPr>
          <p:nvPr/>
        </p:nvSpPr>
        <p:spPr bwMode="auto">
          <a:xfrm>
            <a:off x="7648575" y="3159125"/>
            <a:ext cx="74613" cy="130175"/>
          </a:xfrm>
          <a:prstGeom prst="flowChartAlternateProcess">
            <a:avLst/>
          </a:prstGeom>
          <a:solidFill>
            <a:srgbClr val="3BA0D6"/>
          </a:solidFill>
          <a:ln w="9360">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p:txBody>
      </p:sp>
      <p:cxnSp>
        <p:nvCxnSpPr>
          <p:cNvPr id="96277" name="Straight Arrow Connector 29"/>
          <p:cNvCxnSpPr>
            <a:cxnSpLocks noChangeShapeType="1"/>
          </p:cNvCxnSpPr>
          <p:nvPr/>
        </p:nvCxnSpPr>
        <p:spPr bwMode="auto">
          <a:xfrm rot="16200000" flipV="1">
            <a:off x="2347913" y="3522663"/>
            <a:ext cx="1074737" cy="407987"/>
          </a:xfrm>
          <a:prstGeom prst="straightConnector1">
            <a:avLst/>
          </a:prstGeom>
          <a:noFill/>
          <a:ln w="34925" algn="ctr">
            <a:solidFill>
              <a:srgbClr val="000000"/>
            </a:solidFill>
            <a:round/>
            <a:headEnd/>
            <a:tailEnd type="triangle" w="med" len="med"/>
          </a:ln>
        </p:spPr>
      </p:cxnSp>
      <p:cxnSp>
        <p:nvCxnSpPr>
          <p:cNvPr id="96278" name="Straight Arrow Connector 32"/>
          <p:cNvCxnSpPr>
            <a:cxnSpLocks noChangeShapeType="1"/>
          </p:cNvCxnSpPr>
          <p:nvPr/>
        </p:nvCxnSpPr>
        <p:spPr bwMode="auto">
          <a:xfrm rot="5400000" flipH="1" flipV="1">
            <a:off x="2930525" y="3546476"/>
            <a:ext cx="1089025" cy="311150"/>
          </a:xfrm>
          <a:prstGeom prst="straightConnector1">
            <a:avLst/>
          </a:prstGeom>
          <a:noFill/>
          <a:ln w="34925" algn="ctr">
            <a:solidFill>
              <a:srgbClr val="000000"/>
            </a:solidFill>
            <a:round/>
            <a:headEnd/>
            <a:tailEnd type="triangle" w="med" len="med"/>
          </a:ln>
        </p:spPr>
      </p:cxnSp>
      <p:cxnSp>
        <p:nvCxnSpPr>
          <p:cNvPr id="96279" name="Straight Arrow Connector 35"/>
          <p:cNvCxnSpPr>
            <a:cxnSpLocks noChangeShapeType="1"/>
          </p:cNvCxnSpPr>
          <p:nvPr/>
        </p:nvCxnSpPr>
        <p:spPr bwMode="auto">
          <a:xfrm flipV="1">
            <a:off x="5703888" y="3097213"/>
            <a:ext cx="1309687" cy="1085850"/>
          </a:xfrm>
          <a:prstGeom prst="straightConnector1">
            <a:avLst/>
          </a:prstGeom>
          <a:noFill/>
          <a:ln w="34925" algn="ctr">
            <a:solidFill>
              <a:srgbClr val="000000"/>
            </a:solidFill>
            <a:round/>
            <a:headEnd/>
            <a:tailEnd type="triangle" w="med" len="med"/>
          </a:ln>
        </p:spPr>
      </p:cxnSp>
      <p:sp>
        <p:nvSpPr>
          <p:cNvPr id="96280" name="Text Box 29"/>
          <p:cNvSpPr txBox="1">
            <a:spLocks noChangeArrowheads="1"/>
          </p:cNvSpPr>
          <p:nvPr/>
        </p:nvSpPr>
        <p:spPr bwMode="auto">
          <a:xfrm>
            <a:off x="2152650" y="1420813"/>
            <a:ext cx="1844675" cy="438150"/>
          </a:xfrm>
          <a:prstGeom prst="rect">
            <a:avLst/>
          </a:prstGeom>
          <a:noFill/>
          <a:ln w="19050" algn="ctr">
            <a:noFill/>
            <a:miter lim="800000"/>
            <a:headEnd/>
            <a:tailEnd/>
          </a:ln>
        </p:spPr>
        <p:txBody>
          <a:bodyPr>
            <a:spAutoFit/>
          </a:bodyPr>
          <a:lstStyle/>
          <a:p>
            <a:pPr algn="ctr">
              <a:spcBef>
                <a:spcPct val="50000"/>
              </a:spcBef>
            </a:pPr>
            <a:r>
              <a:rPr lang="en-GB" sz="1600">
                <a:latin typeface="Futura Bk" pitchFamily="34" charset="0"/>
                <a:ea typeface="ＭＳ Ｐゴシック"/>
                <a:cs typeface="ＭＳ Ｐゴシック"/>
              </a:rPr>
              <a:t>Services managed from cloud</a:t>
            </a:r>
          </a:p>
        </p:txBody>
      </p:sp>
      <p:cxnSp>
        <p:nvCxnSpPr>
          <p:cNvPr id="96281" name="Straight Arrow Connector 20"/>
          <p:cNvCxnSpPr>
            <a:cxnSpLocks noChangeShapeType="1"/>
          </p:cNvCxnSpPr>
          <p:nvPr/>
        </p:nvCxnSpPr>
        <p:spPr bwMode="auto">
          <a:xfrm rot="16200000" flipH="1">
            <a:off x="2919413" y="2217738"/>
            <a:ext cx="428625" cy="9525"/>
          </a:xfrm>
          <a:prstGeom prst="straightConnector1">
            <a:avLst/>
          </a:prstGeom>
          <a:noFill/>
          <a:ln w="34925" algn="ctr">
            <a:solidFill>
              <a:srgbClr val="000000"/>
            </a:solidFill>
            <a:round/>
            <a:headEnd/>
            <a:tailEnd type="triangle" w="med" len="med"/>
          </a:ln>
        </p:spPr>
      </p:cxnSp>
      <p:sp>
        <p:nvSpPr>
          <p:cNvPr id="174107" name="Text Box 27"/>
          <p:cNvSpPr txBox="1">
            <a:spLocks noChangeArrowheads="1"/>
          </p:cNvSpPr>
          <p:nvPr/>
        </p:nvSpPr>
        <p:spPr bwMode="auto">
          <a:xfrm>
            <a:off x="349250" y="615950"/>
            <a:ext cx="6310313"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000">
                <a:ea typeface="ＭＳ Ｐゴシック"/>
                <a:cs typeface="ＭＳ Ｐゴシック"/>
              </a:rPr>
              <a:t>HP Labs: Applying Trusted Computing to Virtualization</a:t>
            </a:r>
            <a:endParaRPr lang="en-GB">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p:cNvSpPr>
          <p:nvPr>
            <p:ph type="title" idx="4294967295"/>
          </p:nvPr>
        </p:nvSpPr>
        <p:spPr bwMode="auto">
          <a:xfrm>
            <a:off x="238125" y="128588"/>
            <a:ext cx="8375650" cy="715962"/>
          </a:xfrm>
          <a:noFill/>
        </p:spPr>
        <p:txBody>
          <a:bodyPr wrap="square" numCol="1" compatLnSpc="1">
            <a:prstTxWarp prst="textNoShape">
              <a:avLst/>
            </a:prstTxWarp>
          </a:bodyPr>
          <a:lstStyle/>
          <a:p>
            <a:r>
              <a:rPr lang="en-GB" sz="2700" cap="none" smtClean="0"/>
              <a:t>Paradigm Shift: Identities/Personae as “Virtualised Environment” in the Cloud</a:t>
            </a:r>
          </a:p>
        </p:txBody>
      </p:sp>
      <p:sp>
        <p:nvSpPr>
          <p:cNvPr id="176131" name="Rectangle 3"/>
          <p:cNvSpPr>
            <a:spLocks noChangeArrowheads="1"/>
          </p:cNvSpPr>
          <p:nvPr/>
        </p:nvSpPr>
        <p:spPr bwMode="auto">
          <a:xfrm>
            <a:off x="725488" y="2835275"/>
            <a:ext cx="2752725" cy="37465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eaLnBrk="0" hangingPunct="0">
              <a:defRPr/>
            </a:pPr>
            <a:r>
              <a:rPr lang="en-GB">
                <a:solidFill>
                  <a:schemeClr val="bg1"/>
                </a:solidFill>
                <a:ea typeface="ＭＳ Ｐゴシック"/>
                <a:cs typeface="ＭＳ Ｐゴシック"/>
              </a:rPr>
              <a:t>Trusted Hypervisor</a:t>
            </a:r>
          </a:p>
        </p:txBody>
      </p:sp>
      <p:sp>
        <p:nvSpPr>
          <p:cNvPr id="176132" name="Rectangle 4"/>
          <p:cNvSpPr>
            <a:spLocks noChangeArrowheads="1"/>
          </p:cNvSpPr>
          <p:nvPr/>
        </p:nvSpPr>
        <p:spPr bwMode="auto">
          <a:xfrm>
            <a:off x="735013" y="1401763"/>
            <a:ext cx="952500" cy="1363662"/>
          </a:xfrm>
          <a:prstGeom prst="rect">
            <a:avLst/>
          </a:prstGeom>
          <a:solidFill>
            <a:srgbClr val="FFCC99"/>
          </a:solidFill>
          <a:ln w="19050">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en-US"/>
          </a:p>
        </p:txBody>
      </p:sp>
      <p:sp>
        <p:nvSpPr>
          <p:cNvPr id="176133" name="Rectangle 5"/>
          <p:cNvSpPr>
            <a:spLocks noChangeArrowheads="1"/>
          </p:cNvSpPr>
          <p:nvPr/>
        </p:nvSpPr>
        <p:spPr bwMode="auto">
          <a:xfrm>
            <a:off x="2527300" y="1409700"/>
            <a:ext cx="952500" cy="1335088"/>
          </a:xfrm>
          <a:prstGeom prst="rect">
            <a:avLst/>
          </a:prstGeom>
          <a:solidFill>
            <a:srgbClr val="FFFF99"/>
          </a:solidFill>
          <a:ln w="19050">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en-US"/>
          </a:p>
        </p:txBody>
      </p:sp>
      <p:sp>
        <p:nvSpPr>
          <p:cNvPr id="98309" name="Rectangle 6"/>
          <p:cNvSpPr>
            <a:spLocks noChangeArrowheads="1"/>
          </p:cNvSpPr>
          <p:nvPr/>
        </p:nvSpPr>
        <p:spPr bwMode="auto">
          <a:xfrm>
            <a:off x="574675" y="1314450"/>
            <a:ext cx="3159125" cy="2184400"/>
          </a:xfrm>
          <a:prstGeom prst="rect">
            <a:avLst/>
          </a:prstGeom>
          <a:noFill/>
          <a:ln w="9525">
            <a:solidFill>
              <a:schemeClr val="tx1"/>
            </a:solidFill>
            <a:miter lim="800000"/>
            <a:headEnd/>
            <a:tailEnd/>
          </a:ln>
        </p:spPr>
        <p:txBody>
          <a:bodyPr wrap="none" anchor="ctr"/>
          <a:lstStyle/>
          <a:p>
            <a:endParaRPr lang="en-GB"/>
          </a:p>
        </p:txBody>
      </p:sp>
      <p:sp>
        <p:nvSpPr>
          <p:cNvPr id="176135" name="Text Box 7"/>
          <p:cNvSpPr txBox="1">
            <a:spLocks noChangeArrowheads="1"/>
          </p:cNvSpPr>
          <p:nvPr/>
        </p:nvSpPr>
        <p:spPr bwMode="auto">
          <a:xfrm>
            <a:off x="1246188" y="3402013"/>
            <a:ext cx="2490787"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ea typeface="ＭＳ Ｐゴシック"/>
                <a:cs typeface="ＭＳ Ｐゴシック"/>
              </a:rPr>
              <a:t>End-User Device</a:t>
            </a:r>
          </a:p>
        </p:txBody>
      </p:sp>
      <p:pic>
        <p:nvPicPr>
          <p:cNvPr id="98311" name="Picture 8" descr="j0292020"/>
          <p:cNvPicPr>
            <a:picLocks noChangeAspect="1" noChangeArrowheads="1"/>
          </p:cNvPicPr>
          <p:nvPr/>
        </p:nvPicPr>
        <p:blipFill>
          <a:blip r:embed="rId2"/>
          <a:srcRect/>
          <a:stretch>
            <a:fillRect/>
          </a:stretch>
        </p:blipFill>
        <p:spPr bwMode="auto">
          <a:xfrm>
            <a:off x="260350" y="3241675"/>
            <a:ext cx="963613" cy="685800"/>
          </a:xfrm>
          <a:prstGeom prst="rect">
            <a:avLst/>
          </a:prstGeom>
          <a:noFill/>
          <a:ln w="9525">
            <a:noFill/>
            <a:miter lim="800000"/>
            <a:headEnd/>
            <a:tailEnd/>
          </a:ln>
        </p:spPr>
      </p:pic>
      <p:sp>
        <p:nvSpPr>
          <p:cNvPr id="176137" name="Text Box 9"/>
          <p:cNvSpPr txBox="1">
            <a:spLocks noChangeArrowheads="1"/>
          </p:cNvSpPr>
          <p:nvPr/>
        </p:nvSpPr>
        <p:spPr bwMode="auto">
          <a:xfrm rot="16200000">
            <a:off x="567531" y="1762920"/>
            <a:ext cx="1254125" cy="6397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200">
                <a:ea typeface="ＭＳ Ｐゴシック"/>
                <a:cs typeface="ＭＳ Ｐゴシック"/>
              </a:rPr>
              <a:t>My Persona 1 +</a:t>
            </a:r>
          </a:p>
          <a:p>
            <a:pPr eaLnBrk="0" hangingPunct="0">
              <a:defRPr/>
            </a:pPr>
            <a:r>
              <a:rPr lang="en-GB" sz="1200">
                <a:ea typeface="ＭＳ Ｐゴシック"/>
                <a:cs typeface="ＭＳ Ｐゴシック"/>
              </a:rPr>
              <a:t>Virtualised </a:t>
            </a:r>
          </a:p>
          <a:p>
            <a:pPr eaLnBrk="0" hangingPunct="0">
              <a:defRPr/>
            </a:pPr>
            <a:r>
              <a:rPr lang="en-GB" sz="1200">
                <a:ea typeface="ＭＳ Ｐゴシック"/>
                <a:cs typeface="ＭＳ Ｐゴシック"/>
              </a:rPr>
              <a:t>Environment 1</a:t>
            </a:r>
          </a:p>
        </p:txBody>
      </p:sp>
      <p:sp>
        <p:nvSpPr>
          <p:cNvPr id="176138" name="Text Box 10"/>
          <p:cNvSpPr txBox="1">
            <a:spLocks noChangeArrowheads="1"/>
          </p:cNvSpPr>
          <p:nvPr/>
        </p:nvSpPr>
        <p:spPr bwMode="auto">
          <a:xfrm rot="16200000">
            <a:off x="2275681" y="1770857"/>
            <a:ext cx="1254125" cy="6397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200">
                <a:ea typeface="ＭＳ Ｐゴシック"/>
                <a:cs typeface="ＭＳ Ｐゴシック"/>
              </a:rPr>
              <a:t>My Persona 2 +</a:t>
            </a:r>
          </a:p>
          <a:p>
            <a:pPr eaLnBrk="0" hangingPunct="0">
              <a:defRPr/>
            </a:pPr>
            <a:r>
              <a:rPr lang="en-GB" sz="1200">
                <a:ea typeface="ＭＳ Ｐゴシック"/>
                <a:cs typeface="ＭＳ Ｐゴシック"/>
              </a:rPr>
              <a:t>Virtualised </a:t>
            </a:r>
          </a:p>
          <a:p>
            <a:pPr eaLnBrk="0" hangingPunct="0">
              <a:defRPr/>
            </a:pPr>
            <a:r>
              <a:rPr lang="en-GB" sz="1200">
                <a:ea typeface="ＭＳ Ｐゴシック"/>
                <a:cs typeface="ＭＳ Ｐゴシック"/>
              </a:rPr>
              <a:t>Environment 2</a:t>
            </a:r>
          </a:p>
        </p:txBody>
      </p:sp>
      <p:sp>
        <p:nvSpPr>
          <p:cNvPr id="176139" name="Freeform 11"/>
          <p:cNvSpPr>
            <a:spLocks/>
          </p:cNvSpPr>
          <p:nvPr/>
        </p:nvSpPr>
        <p:spPr bwMode="auto">
          <a:xfrm>
            <a:off x="4187825" y="1141413"/>
            <a:ext cx="4505325" cy="2662237"/>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CC"/>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76140" name="Oval 12"/>
          <p:cNvSpPr>
            <a:spLocks noChangeArrowheads="1"/>
          </p:cNvSpPr>
          <p:nvPr/>
        </p:nvSpPr>
        <p:spPr bwMode="auto">
          <a:xfrm>
            <a:off x="4957763" y="1754188"/>
            <a:ext cx="1527175" cy="550862"/>
          </a:xfrm>
          <a:prstGeom prst="ellipse">
            <a:avLst/>
          </a:prstGeom>
          <a:solidFill>
            <a:srgbClr val="FFFF99"/>
          </a:solidFill>
          <a:ln w="9525">
            <a:noFill/>
            <a:round/>
            <a:headEnd/>
            <a:tailEnd/>
          </a:ln>
          <a:effectLst>
            <a:prstShdw prst="shdw17" dist="17961" dir="2700000">
              <a:srgbClr val="99995C"/>
            </a:prstShdw>
          </a:effectLst>
        </p:spPr>
        <p:txBody>
          <a:bodyPr wrap="none" anchor="ctr"/>
          <a:lstStyle/>
          <a:p>
            <a:pPr algn="ctr" eaLnBrk="0" hangingPunct="0"/>
            <a:r>
              <a:rPr lang="en-GB" sz="2400">
                <a:ea typeface="ＭＳ Ｐゴシック"/>
                <a:cs typeface="ＭＳ Ｐゴシック"/>
              </a:rPr>
              <a:t>Bank</a:t>
            </a:r>
          </a:p>
        </p:txBody>
      </p:sp>
      <p:sp>
        <p:nvSpPr>
          <p:cNvPr id="176141" name="Oval 13"/>
          <p:cNvSpPr>
            <a:spLocks noChangeArrowheads="1"/>
          </p:cNvSpPr>
          <p:nvPr/>
        </p:nvSpPr>
        <p:spPr bwMode="auto">
          <a:xfrm>
            <a:off x="5100638" y="2589213"/>
            <a:ext cx="2159000" cy="882650"/>
          </a:xfrm>
          <a:prstGeom prst="ellipse">
            <a:avLst/>
          </a:prstGeom>
          <a:solidFill>
            <a:srgbClr val="FFCC99"/>
          </a:solidFill>
          <a:ln w="9525">
            <a:noFill/>
            <a:round/>
            <a:headEnd/>
            <a:tailEnd/>
          </a:ln>
          <a:effectLst>
            <a:prstShdw prst="shdw17" dist="17961" dir="2700000">
              <a:srgbClr val="997A5C"/>
            </a:prstShdw>
          </a:effectLst>
        </p:spPr>
        <p:txBody>
          <a:bodyPr wrap="none" anchor="ctr"/>
          <a:lstStyle/>
          <a:p>
            <a:pPr algn="ctr" eaLnBrk="0" hangingPunct="0"/>
            <a:r>
              <a:rPr lang="en-GB">
                <a:ea typeface="ＭＳ Ｐゴシック"/>
                <a:cs typeface="ＭＳ Ｐゴシック"/>
              </a:rPr>
              <a:t>Gaming</a:t>
            </a:r>
          </a:p>
          <a:p>
            <a:pPr algn="ctr" eaLnBrk="0" hangingPunct="0"/>
            <a:r>
              <a:rPr lang="en-GB">
                <a:ea typeface="ＭＳ Ｐゴシック"/>
                <a:cs typeface="ＭＳ Ｐゴシック"/>
              </a:rPr>
              <a:t>Community</a:t>
            </a:r>
          </a:p>
          <a:p>
            <a:pPr algn="ctr" eaLnBrk="0" hangingPunct="0"/>
            <a:r>
              <a:rPr lang="en-GB">
                <a:ea typeface="ＭＳ Ｐゴシック"/>
                <a:cs typeface="ＭＳ Ｐゴシック"/>
              </a:rPr>
              <a:t>Services</a:t>
            </a:r>
          </a:p>
        </p:txBody>
      </p:sp>
      <p:sp>
        <p:nvSpPr>
          <p:cNvPr id="176142" name="Oval 14"/>
          <p:cNvSpPr>
            <a:spLocks noChangeArrowheads="1"/>
          </p:cNvSpPr>
          <p:nvPr/>
        </p:nvSpPr>
        <p:spPr bwMode="auto">
          <a:xfrm>
            <a:off x="6921500" y="2152650"/>
            <a:ext cx="1527175" cy="550863"/>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2400">
                <a:ea typeface="ＭＳ Ｐゴシック"/>
                <a:cs typeface="ＭＳ Ｐゴシック"/>
              </a:rPr>
              <a:t>…</a:t>
            </a:r>
          </a:p>
        </p:txBody>
      </p:sp>
      <p:sp>
        <p:nvSpPr>
          <p:cNvPr id="176143" name="Freeform 15"/>
          <p:cNvSpPr>
            <a:spLocks/>
          </p:cNvSpPr>
          <p:nvPr/>
        </p:nvSpPr>
        <p:spPr bwMode="auto">
          <a:xfrm>
            <a:off x="1998663" y="989013"/>
            <a:ext cx="4741862" cy="1966912"/>
          </a:xfrm>
          <a:custGeom>
            <a:avLst/>
            <a:gdLst>
              <a:gd name="T0" fmla="*/ 2147483647 w 2987"/>
              <a:gd name="T1" fmla="*/ 2147483647 h 1651"/>
              <a:gd name="T2" fmla="*/ 2147483647 w 2987"/>
              <a:gd name="T3" fmla="*/ 2147483647 h 1651"/>
              <a:gd name="T4" fmla="*/ 2147483647 w 2987"/>
              <a:gd name="T5" fmla="*/ 2147483647 h 1651"/>
              <a:gd name="T6" fmla="*/ 2147483647 w 2987"/>
              <a:gd name="T7" fmla="*/ 0 h 1651"/>
              <a:gd name="T8" fmla="*/ 0 w 2987"/>
              <a:gd name="T9" fmla="*/ 2147483647 h 1651"/>
              <a:gd name="T10" fmla="*/ 2147483647 w 2987"/>
              <a:gd name="T11" fmla="*/ 2147483647 h 1651"/>
              <a:gd name="T12" fmla="*/ 2147483647 w 2987"/>
              <a:gd name="T13" fmla="*/ 2147483647 h 1651"/>
              <a:gd name="T14" fmla="*/ 2147483647 w 2987"/>
              <a:gd name="T15" fmla="*/ 2147483647 h 1651"/>
              <a:gd name="T16" fmla="*/ 2147483647 w 2987"/>
              <a:gd name="T17" fmla="*/ 2147483647 h 1651"/>
              <a:gd name="T18" fmla="*/ 2147483647 w 2987"/>
              <a:gd name="T19" fmla="*/ 2147483647 h 1651"/>
              <a:gd name="T20" fmla="*/ 2147483647 w 2987"/>
              <a:gd name="T21" fmla="*/ 2147483647 h 1651"/>
              <a:gd name="T22" fmla="*/ 2147483647 w 2987"/>
              <a:gd name="T23" fmla="*/ 2147483647 h 1651"/>
              <a:gd name="T24" fmla="*/ 2147483647 w 2987"/>
              <a:gd name="T25" fmla="*/ 2147483647 h 1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7"/>
              <a:gd name="T40" fmla="*/ 0 h 1651"/>
              <a:gd name="T41" fmla="*/ 2987 w 2987"/>
              <a:gd name="T42" fmla="*/ 1651 h 16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7" h="1651">
                <a:moveTo>
                  <a:pt x="2987" y="796"/>
                </a:moveTo>
                <a:lnTo>
                  <a:pt x="2435" y="392"/>
                </a:lnTo>
                <a:lnTo>
                  <a:pt x="1651" y="167"/>
                </a:lnTo>
                <a:lnTo>
                  <a:pt x="528" y="0"/>
                </a:lnTo>
                <a:lnTo>
                  <a:pt x="0" y="404"/>
                </a:lnTo>
                <a:lnTo>
                  <a:pt x="166" y="1301"/>
                </a:lnTo>
                <a:lnTo>
                  <a:pt x="487" y="1651"/>
                </a:lnTo>
                <a:lnTo>
                  <a:pt x="1324" y="1497"/>
                </a:lnTo>
                <a:cubicBezTo>
                  <a:pt x="1769" y="1184"/>
                  <a:pt x="1641" y="1118"/>
                  <a:pt x="1924" y="1158"/>
                </a:cubicBezTo>
                <a:cubicBezTo>
                  <a:pt x="1936" y="1164"/>
                  <a:pt x="1947" y="1171"/>
                  <a:pt x="1959" y="1176"/>
                </a:cubicBezTo>
                <a:cubicBezTo>
                  <a:pt x="1973" y="1181"/>
                  <a:pt x="2001" y="1188"/>
                  <a:pt x="2001" y="1188"/>
                </a:cubicBezTo>
                <a:lnTo>
                  <a:pt x="2731" y="1230"/>
                </a:lnTo>
                <a:lnTo>
                  <a:pt x="2987" y="796"/>
                </a:lnTo>
                <a:close/>
              </a:path>
            </a:pathLst>
          </a:custGeom>
          <a:noFill/>
          <a:ln w="38100" cap="flat" cmpd="sng">
            <a:solidFill>
              <a:srgbClr val="B4011B"/>
            </a:solidFill>
            <a:prstDash val="sysDot"/>
            <a:round/>
            <a:headEnd type="none" w="med" len="med"/>
            <a:tailEnd type="none" w="med" len="med"/>
          </a:ln>
        </p:spPr>
        <p:txBody>
          <a:bodyPr/>
          <a:lstStyle/>
          <a:p>
            <a:endParaRPr lang="en-US"/>
          </a:p>
        </p:txBody>
      </p:sp>
      <p:sp>
        <p:nvSpPr>
          <p:cNvPr id="176144" name="Text Box 16"/>
          <p:cNvSpPr txBox="1">
            <a:spLocks noChangeArrowheads="1"/>
          </p:cNvSpPr>
          <p:nvPr/>
        </p:nvSpPr>
        <p:spPr bwMode="auto">
          <a:xfrm>
            <a:off x="436563" y="4268788"/>
            <a:ext cx="184150" cy="3429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endParaRPr lang="en-GB" sz="2400">
              <a:ea typeface="ＭＳ Ｐゴシック"/>
              <a:cs typeface="ＭＳ Ｐゴシック"/>
            </a:endParaRPr>
          </a:p>
        </p:txBody>
      </p:sp>
      <p:sp>
        <p:nvSpPr>
          <p:cNvPr id="176145" name="Text Box 17"/>
          <p:cNvSpPr txBox="1">
            <a:spLocks noChangeArrowheads="1"/>
          </p:cNvSpPr>
          <p:nvPr/>
        </p:nvSpPr>
        <p:spPr bwMode="auto">
          <a:xfrm>
            <a:off x="274638" y="3862388"/>
            <a:ext cx="7821612" cy="12017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600">
                <a:latin typeface="Futura Bk" pitchFamily="34" charset="0"/>
                <a:ea typeface="ＭＳ Ｐゴシック"/>
                <a:cs typeface="ＭＳ Ｐゴシック"/>
              </a:rPr>
              <a:t>Using Virtualization to push Control from the Cloud/Service back to the Client Platform</a:t>
            </a:r>
          </a:p>
          <a:p>
            <a:pPr eaLnBrk="0" hangingPunct="0">
              <a:lnSpc>
                <a:spcPct val="50000"/>
              </a:lnSpc>
              <a:defRPr/>
            </a:pPr>
            <a:endParaRPr lang="en-GB" sz="1600">
              <a:latin typeface="Futura Bk" pitchFamily="34" charset="0"/>
              <a:ea typeface="ＭＳ Ｐゴシック"/>
              <a:cs typeface="ＭＳ Ｐゴシック"/>
            </a:endParaRPr>
          </a:p>
          <a:p>
            <a:pPr eaLnBrk="0" hangingPunct="0">
              <a:lnSpc>
                <a:spcPct val="90000"/>
              </a:lnSpc>
              <a:buFontTx/>
              <a:buChar char="•"/>
              <a:defRPr/>
            </a:pPr>
            <a:r>
              <a:rPr lang="en-GB" sz="1200">
                <a:solidFill>
                  <a:srgbClr val="000099"/>
                </a:solidFill>
                <a:latin typeface="Futura Bk" pitchFamily="34" charset="0"/>
                <a:ea typeface="ＭＳ Ｐゴシック"/>
                <a:cs typeface="ＭＳ Ｐゴシック"/>
              </a:rPr>
              <a:t>User’s Persona is defined by the Service Interaction Context </a:t>
            </a:r>
          </a:p>
          <a:p>
            <a:pPr eaLnBrk="0" hangingPunct="0">
              <a:buFontTx/>
              <a:buChar char="•"/>
              <a:defRPr/>
            </a:pPr>
            <a:r>
              <a:rPr lang="en-GB" sz="1200">
                <a:solidFill>
                  <a:srgbClr val="000099"/>
                </a:solidFill>
                <a:latin typeface="Futura Bk" pitchFamily="34" charset="0"/>
                <a:ea typeface="ＭＳ Ｐゴシック"/>
                <a:cs typeface="ＭＳ Ｐゴシック"/>
              </a:rPr>
              <a:t>User’s Persona &amp; Identity are “tight” to the Virtualised Environment</a:t>
            </a:r>
          </a:p>
          <a:p>
            <a:pPr eaLnBrk="0" hangingPunct="0">
              <a:buFontTx/>
              <a:buChar char="•"/>
              <a:defRPr/>
            </a:pPr>
            <a:r>
              <a:rPr lang="en-GB" sz="1200">
                <a:solidFill>
                  <a:srgbClr val="000099"/>
                </a:solidFill>
                <a:latin typeface="Futura Bk" pitchFamily="34" charset="0"/>
                <a:ea typeface="ＭＳ Ｐゴシック"/>
                <a:cs typeface="ＭＳ Ｐゴシック"/>
              </a:rPr>
              <a:t>Persona defined by User or by Service Provider</a:t>
            </a:r>
          </a:p>
          <a:p>
            <a:pPr eaLnBrk="0" hangingPunct="0">
              <a:buFontTx/>
              <a:buChar char="•"/>
              <a:defRPr/>
            </a:pPr>
            <a:r>
              <a:rPr lang="en-GB" sz="1200">
                <a:solidFill>
                  <a:srgbClr val="000099"/>
                </a:solidFill>
                <a:latin typeface="Futura Bk" pitchFamily="34" charset="0"/>
                <a:ea typeface="ＭＳ Ｐゴシック"/>
                <a:cs typeface="ＭＳ Ｐゴシック"/>
              </a:rPr>
              <a:t>Potential Mutual attestation of Platforms and Integrity</a:t>
            </a:r>
            <a:r>
              <a:rPr lang="en-GB" sz="1400">
                <a:solidFill>
                  <a:srgbClr val="000099"/>
                </a:solidFill>
                <a:latin typeface="Futura Bk" pitchFamily="34" charset="0"/>
                <a:ea typeface="ＭＳ Ｐゴシック"/>
                <a:cs typeface="ＭＳ Ｐゴシック"/>
              </a:rPr>
              <a:t> </a:t>
            </a:r>
          </a:p>
        </p:txBody>
      </p:sp>
      <p:sp>
        <p:nvSpPr>
          <p:cNvPr id="105490" name="Text Box 18"/>
          <p:cNvSpPr txBox="1">
            <a:spLocks noChangeArrowheads="1"/>
          </p:cNvSpPr>
          <p:nvPr/>
        </p:nvSpPr>
        <p:spPr bwMode="auto">
          <a:xfrm>
            <a:off x="4116388" y="925513"/>
            <a:ext cx="10223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GB"/>
              <a:t>Trusted </a:t>
            </a:r>
          </a:p>
          <a:p>
            <a:pPr>
              <a:defRPr/>
            </a:pPr>
            <a:r>
              <a:rPr lang="en-GB"/>
              <a:t>Domain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1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6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61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61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61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animBg="1"/>
      <p:bldP spid="176133" grpId="0" animBg="1"/>
      <p:bldP spid="176137" grpId="0"/>
      <p:bldP spid="176138" grpId="0"/>
      <p:bldP spid="176140" grpId="0" animBg="1"/>
      <p:bldP spid="176141" grpId="0" animBg="1"/>
      <p:bldP spid="176143" grpId="0" animBg="1"/>
      <p:bldP spid="10549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idx="4294967295"/>
          </p:nvPr>
        </p:nvSpPr>
        <p:spPr bwMode="auto">
          <a:noFill/>
        </p:spPr>
        <p:txBody>
          <a:bodyPr wrap="square" numCol="1" anchor="b" compatLnSpc="1">
            <a:prstTxWarp prst="textNoShape">
              <a:avLst/>
            </a:prstTxWarp>
          </a:bodyPr>
          <a:lstStyle/>
          <a:p>
            <a:r>
              <a:rPr lang="en-GB" sz="2700" cap="none" smtClean="0"/>
              <a:t>Specifiable, Manageable and Attestable Virtualization Layer</a:t>
            </a:r>
          </a:p>
        </p:txBody>
      </p:sp>
      <p:sp>
        <p:nvSpPr>
          <p:cNvPr id="99330" name="Rectangle 3"/>
          <p:cNvSpPr>
            <a:spLocks noGrp="1" noChangeArrowheads="1"/>
          </p:cNvSpPr>
          <p:nvPr>
            <p:ph type="body" idx="4294967295"/>
          </p:nvPr>
        </p:nvSpPr>
        <p:spPr>
          <a:xfrm>
            <a:off x="0" y="1085850"/>
            <a:ext cx="8743950" cy="3773488"/>
          </a:xfrm>
        </p:spPr>
        <p:txBody>
          <a:bodyPr/>
          <a:lstStyle/>
          <a:p>
            <a:pPr marL="228600" indent="-228600">
              <a:buFont typeface="Futura Bk" pitchFamily="34" charset="0"/>
              <a:buNone/>
            </a:pPr>
            <a:r>
              <a:rPr lang="en-GB" sz="1800" smtClean="0"/>
              <a:t>Leverage Trusted Computing technology for Increased Assurance</a:t>
            </a:r>
            <a:endParaRPr lang="en-GB" sz="1600" smtClean="0"/>
          </a:p>
          <a:p>
            <a:pPr marL="228600" indent="-228600">
              <a:lnSpc>
                <a:spcPct val="60000"/>
              </a:lnSpc>
              <a:buFont typeface="Futura Bk" pitchFamily="34" charset="0"/>
              <a:buNone/>
            </a:pPr>
            <a:endParaRPr lang="en-GB" sz="1600" smtClean="0">
              <a:solidFill>
                <a:schemeClr val="accent1"/>
              </a:solidFill>
            </a:endParaRPr>
          </a:p>
          <a:p>
            <a:pPr marL="228600" indent="-228600">
              <a:lnSpc>
                <a:spcPct val="60000"/>
              </a:lnSpc>
              <a:buFont typeface="Futura Bk" pitchFamily="34" charset="0"/>
              <a:buNone/>
            </a:pPr>
            <a:r>
              <a:rPr lang="en-GB" sz="1600" smtClean="0">
                <a:solidFill>
                  <a:schemeClr val="accent1"/>
                </a:solidFill>
              </a:rPr>
              <a:t>  </a:t>
            </a:r>
            <a:r>
              <a:rPr lang="en-GB" sz="1600" smtClean="0">
                <a:solidFill>
                  <a:schemeClr val="accent1"/>
                </a:solidFill>
                <a:sym typeface="Wingdings" pitchFamily="2" charset="2"/>
              </a:rPr>
              <a:t>  </a:t>
            </a:r>
            <a:r>
              <a:rPr lang="en-GB" sz="1600" smtClean="0">
                <a:solidFill>
                  <a:schemeClr val="accent1"/>
                </a:solidFill>
              </a:rPr>
              <a:t>Enabling remote attestation of Invariant Security   </a:t>
            </a:r>
          </a:p>
          <a:p>
            <a:pPr marL="228600" indent="-228600">
              <a:lnSpc>
                <a:spcPct val="60000"/>
              </a:lnSpc>
              <a:buFont typeface="Futura Bk" pitchFamily="34" charset="0"/>
              <a:buNone/>
            </a:pPr>
            <a:r>
              <a:rPr lang="en-GB" sz="1600" smtClean="0">
                <a:solidFill>
                  <a:schemeClr val="accent1"/>
                </a:solidFill>
              </a:rPr>
              <a:t>       Properties implemented in the Trusted Virtualization Layer</a:t>
            </a:r>
          </a:p>
          <a:p>
            <a:pPr marL="228600" indent="-228600"/>
            <a:endParaRPr lang="en-GB" sz="1600" smtClean="0">
              <a:solidFill>
                <a:schemeClr val="accent1"/>
              </a:solidFill>
            </a:endParaRPr>
          </a:p>
        </p:txBody>
      </p:sp>
      <p:grpSp>
        <p:nvGrpSpPr>
          <p:cNvPr id="99331" name="Group 5"/>
          <p:cNvGrpSpPr>
            <a:grpSpLocks/>
          </p:cNvGrpSpPr>
          <p:nvPr/>
        </p:nvGrpSpPr>
        <p:grpSpPr bwMode="auto">
          <a:xfrm>
            <a:off x="2466975" y="2832100"/>
            <a:ext cx="1387475" cy="790575"/>
            <a:chOff x="1214" y="1823"/>
            <a:chExt cx="1064" cy="992"/>
          </a:xfrm>
        </p:grpSpPr>
        <p:grpSp>
          <p:nvGrpSpPr>
            <p:cNvPr id="99363" name="Group 6"/>
            <p:cNvGrpSpPr>
              <a:grpSpLocks/>
            </p:cNvGrpSpPr>
            <p:nvPr/>
          </p:nvGrpSpPr>
          <p:grpSpPr bwMode="auto">
            <a:xfrm>
              <a:off x="1214" y="1823"/>
              <a:ext cx="1064" cy="982"/>
              <a:chOff x="1214" y="1823"/>
              <a:chExt cx="1064" cy="982"/>
            </a:xfrm>
          </p:grpSpPr>
          <p:sp>
            <p:nvSpPr>
              <p:cNvPr id="99366" name="Text Box 9"/>
              <p:cNvSpPr txBox="1">
                <a:spLocks noChangeArrowheads="1"/>
              </p:cNvSpPr>
              <p:nvPr/>
            </p:nvSpPr>
            <p:spPr bwMode="auto">
              <a:xfrm>
                <a:off x="1231" y="1823"/>
                <a:ext cx="1047" cy="982"/>
              </a:xfrm>
              <a:prstGeom prst="rect">
                <a:avLst/>
              </a:prstGeom>
              <a:solidFill>
                <a:srgbClr val="CCFFCC"/>
              </a:solidFill>
              <a:ln w="25400">
                <a:solidFill>
                  <a:schemeClr val="tx1"/>
                </a:solidFill>
                <a:miter lim="800000"/>
                <a:headEnd/>
                <a:tailEnd type="none" w="lg" len="sm"/>
              </a:ln>
            </p:spPr>
            <p:txBody>
              <a:bodyPr tIns="91440" bIns="91440" anchor="ctr" anchorCtr="1"/>
              <a:lstStyle/>
              <a:p>
                <a:pPr algn="ctr"/>
                <a:endParaRPr lang="en-GB" sz="1200">
                  <a:latin typeface="Futura Bk" pitchFamily="34" charset="0"/>
                  <a:ea typeface="ＭＳ Ｐゴシック"/>
                  <a:cs typeface="Arial" charset="0"/>
                </a:endParaRPr>
              </a:p>
            </p:txBody>
          </p:sp>
          <p:sp>
            <p:nvSpPr>
              <p:cNvPr id="99367" name="Text Box 8"/>
              <p:cNvSpPr txBox="1">
                <a:spLocks noChangeArrowheads="1"/>
              </p:cNvSpPr>
              <p:nvPr/>
            </p:nvSpPr>
            <p:spPr bwMode="auto">
              <a:xfrm>
                <a:off x="1214" y="1884"/>
                <a:ext cx="1010" cy="216"/>
              </a:xfrm>
              <a:prstGeom prst="rect">
                <a:avLst/>
              </a:prstGeom>
              <a:noFill/>
              <a:ln w="19050" algn="ctr">
                <a:noFill/>
                <a:miter lim="800000"/>
                <a:headEnd/>
                <a:tailEnd/>
              </a:ln>
            </p:spPr>
            <p:txBody>
              <a:bodyPr wrap="none">
                <a:spAutoFit/>
              </a:bodyPr>
              <a:lstStyle/>
              <a:p>
                <a:r>
                  <a:rPr lang="en-GB" sz="900">
                    <a:latin typeface="Futura Bk" pitchFamily="34" charset="0"/>
                    <a:ea typeface="ＭＳ Ｐゴシック"/>
                    <a:cs typeface="ＭＳ Ｐゴシック"/>
                  </a:rPr>
                  <a:t>Trusted Virtual Platform</a:t>
                </a:r>
              </a:p>
            </p:txBody>
          </p:sp>
          <p:sp>
            <p:nvSpPr>
              <p:cNvPr id="99368" name="Text Box 9"/>
              <p:cNvSpPr txBox="1">
                <a:spLocks noChangeArrowheads="1"/>
              </p:cNvSpPr>
              <p:nvPr/>
            </p:nvSpPr>
            <p:spPr bwMode="auto">
              <a:xfrm>
                <a:off x="1231" y="2353"/>
                <a:ext cx="531" cy="317"/>
              </a:xfrm>
              <a:prstGeom prst="rect">
                <a:avLst/>
              </a:prstGeom>
              <a:noFill/>
              <a:ln w="19050" algn="ctr">
                <a:noFill/>
                <a:miter lim="800000"/>
                <a:headEnd/>
                <a:tailEnd/>
              </a:ln>
            </p:spPr>
            <p:txBody>
              <a:bodyPr wrap="none">
                <a:spAutoFit/>
              </a:bodyPr>
              <a:lstStyle/>
              <a:p>
                <a:pPr algn="ctr"/>
                <a:r>
                  <a:rPr lang="en-GB" sz="800">
                    <a:latin typeface="Futura Bk" pitchFamily="34" charset="0"/>
                    <a:ea typeface="ＭＳ Ｐゴシック"/>
                    <a:cs typeface="ＭＳ Ｐゴシック"/>
                  </a:rPr>
                  <a:t>Banking</a:t>
                </a:r>
                <a:br>
                  <a:rPr lang="en-GB" sz="800">
                    <a:latin typeface="Futura Bk" pitchFamily="34" charset="0"/>
                    <a:ea typeface="ＭＳ Ｐゴシック"/>
                    <a:cs typeface="ＭＳ Ｐゴシック"/>
                  </a:rPr>
                </a:br>
                <a:r>
                  <a:rPr lang="en-GB" sz="800">
                    <a:latin typeface="Futura Bk" pitchFamily="34" charset="0"/>
                    <a:ea typeface="ＭＳ Ｐゴシック"/>
                    <a:cs typeface="ＭＳ Ｐゴシック"/>
                  </a:rPr>
                  <a:t>Application</a:t>
                </a:r>
              </a:p>
            </p:txBody>
          </p:sp>
          <p:sp>
            <p:nvSpPr>
              <p:cNvPr id="99369" name="Text Box 10"/>
              <p:cNvSpPr txBox="1">
                <a:spLocks noChangeArrowheads="1"/>
              </p:cNvSpPr>
              <p:nvPr/>
            </p:nvSpPr>
            <p:spPr bwMode="auto">
              <a:xfrm>
                <a:off x="1848" y="2609"/>
                <a:ext cx="300" cy="187"/>
              </a:xfrm>
              <a:prstGeom prst="rect">
                <a:avLst/>
              </a:prstGeom>
              <a:noFill/>
              <a:ln w="19050" algn="ctr">
                <a:noFill/>
                <a:miter lim="800000"/>
                <a:headEnd/>
                <a:tailEnd/>
              </a:ln>
            </p:spPr>
            <p:txBody>
              <a:bodyPr wrap="none">
                <a:spAutoFit/>
              </a:bodyPr>
              <a:lstStyle/>
              <a:p>
                <a:r>
                  <a:rPr lang="en-GB" sz="700">
                    <a:latin typeface="Futura Bk" pitchFamily="34" charset="0"/>
                    <a:ea typeface="ＭＳ Ｐゴシック"/>
                    <a:cs typeface="ＭＳ Ｐゴシック"/>
                  </a:rPr>
                  <a:t>vTPM</a:t>
                </a:r>
              </a:p>
            </p:txBody>
          </p:sp>
        </p:grpSp>
        <p:sp>
          <p:nvSpPr>
            <p:cNvPr id="99364" name="Rectangle 11"/>
            <p:cNvSpPr>
              <a:spLocks noChangeArrowheads="1"/>
            </p:cNvSpPr>
            <p:nvPr/>
          </p:nvSpPr>
          <p:spPr bwMode="auto">
            <a:xfrm>
              <a:off x="1235" y="2279"/>
              <a:ext cx="156" cy="364"/>
            </a:xfrm>
            <a:prstGeom prst="rect">
              <a:avLst/>
            </a:prstGeom>
            <a:noFill/>
            <a:ln w="19050" algn="ctr">
              <a:solidFill>
                <a:srgbClr val="000000"/>
              </a:solidFill>
              <a:miter lim="800000"/>
              <a:headEnd/>
              <a:tailEnd/>
            </a:ln>
          </p:spPr>
          <p:txBody>
            <a:bodyPr wrap="none" anchor="ctr">
              <a:spAutoFit/>
            </a:bodyPr>
            <a:lstStyle/>
            <a:p>
              <a:endParaRPr lang="en-GB">
                <a:latin typeface="Futura Bk" pitchFamily="34" charset="0"/>
                <a:ea typeface="ＭＳ Ｐゴシック"/>
                <a:cs typeface="ＭＳ Ｐゴシック"/>
              </a:endParaRPr>
            </a:p>
          </p:txBody>
        </p:sp>
        <p:sp>
          <p:nvSpPr>
            <p:cNvPr id="99365" name="Rectangle 12"/>
            <p:cNvSpPr>
              <a:spLocks noChangeArrowheads="1"/>
            </p:cNvSpPr>
            <p:nvPr/>
          </p:nvSpPr>
          <p:spPr bwMode="auto">
            <a:xfrm>
              <a:off x="1757" y="2452"/>
              <a:ext cx="156" cy="363"/>
            </a:xfrm>
            <a:prstGeom prst="rect">
              <a:avLst/>
            </a:prstGeom>
            <a:noFill/>
            <a:ln w="19050" algn="ctr">
              <a:solidFill>
                <a:srgbClr val="000000"/>
              </a:solidFill>
              <a:miter lim="800000"/>
              <a:headEnd/>
              <a:tailEnd/>
            </a:ln>
          </p:spPr>
          <p:txBody>
            <a:bodyPr wrap="none" anchor="ctr">
              <a:spAutoFit/>
            </a:bodyPr>
            <a:lstStyle/>
            <a:p>
              <a:endParaRPr lang="en-GB">
                <a:latin typeface="Futura Bk" pitchFamily="34" charset="0"/>
                <a:ea typeface="ＭＳ Ｐゴシック"/>
                <a:cs typeface="ＭＳ Ｐゴシック"/>
              </a:endParaRPr>
            </a:p>
          </p:txBody>
        </p:sp>
      </p:grpSp>
      <p:grpSp>
        <p:nvGrpSpPr>
          <p:cNvPr id="99332" name="Group 13"/>
          <p:cNvGrpSpPr>
            <a:grpSpLocks/>
          </p:cNvGrpSpPr>
          <p:nvPr/>
        </p:nvGrpSpPr>
        <p:grpSpPr bwMode="auto">
          <a:xfrm>
            <a:off x="4164013" y="2832100"/>
            <a:ext cx="1387475" cy="788988"/>
            <a:chOff x="1215" y="1823"/>
            <a:chExt cx="1063" cy="992"/>
          </a:xfrm>
        </p:grpSpPr>
        <p:grpSp>
          <p:nvGrpSpPr>
            <p:cNvPr id="99356" name="Group 14"/>
            <p:cNvGrpSpPr>
              <a:grpSpLocks/>
            </p:cNvGrpSpPr>
            <p:nvPr/>
          </p:nvGrpSpPr>
          <p:grpSpPr bwMode="auto">
            <a:xfrm>
              <a:off x="1215" y="1823"/>
              <a:ext cx="1063" cy="982"/>
              <a:chOff x="1215" y="1823"/>
              <a:chExt cx="1063" cy="982"/>
            </a:xfrm>
          </p:grpSpPr>
          <p:sp>
            <p:nvSpPr>
              <p:cNvPr id="99359" name="Text Box 9"/>
              <p:cNvSpPr txBox="1">
                <a:spLocks noChangeArrowheads="1"/>
              </p:cNvSpPr>
              <p:nvPr/>
            </p:nvSpPr>
            <p:spPr bwMode="auto">
              <a:xfrm>
                <a:off x="1231" y="1823"/>
                <a:ext cx="1047" cy="982"/>
              </a:xfrm>
              <a:prstGeom prst="rect">
                <a:avLst/>
              </a:prstGeom>
              <a:solidFill>
                <a:srgbClr val="FFFF99"/>
              </a:solidFill>
              <a:ln w="25400">
                <a:solidFill>
                  <a:schemeClr val="tx1"/>
                </a:solidFill>
                <a:miter lim="800000"/>
                <a:headEnd/>
                <a:tailEnd type="none" w="lg" len="sm"/>
              </a:ln>
            </p:spPr>
            <p:txBody>
              <a:bodyPr tIns="91440" bIns="91440" anchor="ctr" anchorCtr="1"/>
              <a:lstStyle/>
              <a:p>
                <a:pPr algn="ctr"/>
                <a:endParaRPr lang="en-GB" sz="1200">
                  <a:latin typeface="Futura Bk" pitchFamily="34" charset="0"/>
                  <a:ea typeface="ＭＳ Ｐゴシック"/>
                  <a:cs typeface="Arial" charset="0"/>
                </a:endParaRPr>
              </a:p>
            </p:txBody>
          </p:sp>
          <p:sp>
            <p:nvSpPr>
              <p:cNvPr id="99360" name="Text Box 16"/>
              <p:cNvSpPr txBox="1">
                <a:spLocks noChangeArrowheads="1"/>
              </p:cNvSpPr>
              <p:nvPr/>
            </p:nvSpPr>
            <p:spPr bwMode="auto">
              <a:xfrm>
                <a:off x="1215" y="1884"/>
                <a:ext cx="1009" cy="216"/>
              </a:xfrm>
              <a:prstGeom prst="rect">
                <a:avLst/>
              </a:prstGeom>
              <a:noFill/>
              <a:ln w="19050" algn="ctr">
                <a:noFill/>
                <a:miter lim="800000"/>
                <a:headEnd/>
                <a:tailEnd/>
              </a:ln>
            </p:spPr>
            <p:txBody>
              <a:bodyPr wrap="none">
                <a:spAutoFit/>
              </a:bodyPr>
              <a:lstStyle/>
              <a:p>
                <a:r>
                  <a:rPr lang="en-GB" sz="900">
                    <a:latin typeface="Futura Bk" pitchFamily="34" charset="0"/>
                    <a:ea typeface="ＭＳ Ｐゴシック"/>
                    <a:cs typeface="ＭＳ Ｐゴシック"/>
                  </a:rPr>
                  <a:t>Trusted Virtual Platform</a:t>
                </a:r>
              </a:p>
            </p:txBody>
          </p:sp>
          <p:sp>
            <p:nvSpPr>
              <p:cNvPr id="99361" name="Text Box 17"/>
              <p:cNvSpPr txBox="1">
                <a:spLocks noChangeArrowheads="1"/>
              </p:cNvSpPr>
              <p:nvPr/>
            </p:nvSpPr>
            <p:spPr bwMode="auto">
              <a:xfrm>
                <a:off x="1231" y="2353"/>
                <a:ext cx="530" cy="317"/>
              </a:xfrm>
              <a:prstGeom prst="rect">
                <a:avLst/>
              </a:prstGeom>
              <a:noFill/>
              <a:ln w="19050" algn="ctr">
                <a:noFill/>
                <a:miter lim="800000"/>
                <a:headEnd/>
                <a:tailEnd/>
              </a:ln>
            </p:spPr>
            <p:txBody>
              <a:bodyPr wrap="none">
                <a:spAutoFit/>
              </a:bodyPr>
              <a:lstStyle/>
              <a:p>
                <a:pPr algn="ctr"/>
                <a:r>
                  <a:rPr lang="en-GB" sz="800">
                    <a:latin typeface="Futura Bk" pitchFamily="34" charset="0"/>
                    <a:ea typeface="ＭＳ Ｐゴシック"/>
                    <a:cs typeface="ＭＳ Ｐゴシック"/>
                  </a:rPr>
                  <a:t>Gaming</a:t>
                </a:r>
                <a:br>
                  <a:rPr lang="en-GB" sz="800">
                    <a:latin typeface="Futura Bk" pitchFamily="34" charset="0"/>
                    <a:ea typeface="ＭＳ Ｐゴシック"/>
                    <a:cs typeface="ＭＳ Ｐゴシック"/>
                  </a:rPr>
                </a:br>
                <a:r>
                  <a:rPr lang="en-GB" sz="800">
                    <a:latin typeface="Futura Bk" pitchFamily="34" charset="0"/>
                    <a:ea typeface="ＭＳ Ｐゴシック"/>
                    <a:cs typeface="ＭＳ Ｐゴシック"/>
                  </a:rPr>
                  <a:t>Application</a:t>
                </a:r>
              </a:p>
            </p:txBody>
          </p:sp>
          <p:sp>
            <p:nvSpPr>
              <p:cNvPr id="99362" name="Text Box 18"/>
              <p:cNvSpPr txBox="1">
                <a:spLocks noChangeArrowheads="1"/>
              </p:cNvSpPr>
              <p:nvPr/>
            </p:nvSpPr>
            <p:spPr bwMode="auto">
              <a:xfrm>
                <a:off x="1849" y="2609"/>
                <a:ext cx="299" cy="187"/>
              </a:xfrm>
              <a:prstGeom prst="rect">
                <a:avLst/>
              </a:prstGeom>
              <a:noFill/>
              <a:ln w="19050" algn="ctr">
                <a:noFill/>
                <a:miter lim="800000"/>
                <a:headEnd/>
                <a:tailEnd/>
              </a:ln>
            </p:spPr>
            <p:txBody>
              <a:bodyPr wrap="none">
                <a:spAutoFit/>
              </a:bodyPr>
              <a:lstStyle/>
              <a:p>
                <a:r>
                  <a:rPr lang="en-GB" sz="700">
                    <a:latin typeface="Futura Bk" pitchFamily="34" charset="0"/>
                    <a:ea typeface="ＭＳ Ｐゴシック"/>
                    <a:cs typeface="ＭＳ Ｐゴシック"/>
                  </a:rPr>
                  <a:t>vTPM</a:t>
                </a:r>
              </a:p>
            </p:txBody>
          </p:sp>
        </p:grpSp>
        <p:sp>
          <p:nvSpPr>
            <p:cNvPr id="99357" name="Rectangle 19"/>
            <p:cNvSpPr>
              <a:spLocks noChangeArrowheads="1"/>
            </p:cNvSpPr>
            <p:nvPr/>
          </p:nvSpPr>
          <p:spPr bwMode="auto">
            <a:xfrm>
              <a:off x="1234" y="2279"/>
              <a:ext cx="156" cy="364"/>
            </a:xfrm>
            <a:prstGeom prst="rect">
              <a:avLst/>
            </a:prstGeom>
            <a:noFill/>
            <a:ln w="19050" algn="ctr">
              <a:solidFill>
                <a:srgbClr val="000000"/>
              </a:solidFill>
              <a:miter lim="800000"/>
              <a:headEnd/>
              <a:tailEnd/>
            </a:ln>
          </p:spPr>
          <p:txBody>
            <a:bodyPr wrap="none" anchor="ctr">
              <a:spAutoFit/>
            </a:bodyPr>
            <a:lstStyle/>
            <a:p>
              <a:endParaRPr lang="en-GB">
                <a:latin typeface="Futura Bk" pitchFamily="34" charset="0"/>
                <a:ea typeface="ＭＳ Ｐゴシック"/>
                <a:cs typeface="ＭＳ Ｐゴシック"/>
              </a:endParaRPr>
            </a:p>
          </p:txBody>
        </p:sp>
        <p:sp>
          <p:nvSpPr>
            <p:cNvPr id="99358" name="Rectangle 20"/>
            <p:cNvSpPr>
              <a:spLocks noChangeArrowheads="1"/>
            </p:cNvSpPr>
            <p:nvPr/>
          </p:nvSpPr>
          <p:spPr bwMode="auto">
            <a:xfrm>
              <a:off x="1757" y="2452"/>
              <a:ext cx="156" cy="363"/>
            </a:xfrm>
            <a:prstGeom prst="rect">
              <a:avLst/>
            </a:prstGeom>
            <a:noFill/>
            <a:ln w="19050" algn="ctr">
              <a:solidFill>
                <a:srgbClr val="000000"/>
              </a:solidFill>
              <a:miter lim="800000"/>
              <a:headEnd/>
              <a:tailEnd/>
            </a:ln>
          </p:spPr>
          <p:txBody>
            <a:bodyPr wrap="none" anchor="ctr">
              <a:spAutoFit/>
            </a:bodyPr>
            <a:lstStyle/>
            <a:p>
              <a:endParaRPr lang="en-GB">
                <a:latin typeface="Futura Bk" pitchFamily="34" charset="0"/>
                <a:ea typeface="ＭＳ Ｐゴシック"/>
                <a:cs typeface="ＭＳ Ｐゴシック"/>
              </a:endParaRPr>
            </a:p>
          </p:txBody>
        </p:sp>
      </p:grpSp>
      <p:sp>
        <p:nvSpPr>
          <p:cNvPr id="99333" name="Text Box 6"/>
          <p:cNvSpPr txBox="1">
            <a:spLocks noChangeArrowheads="1"/>
          </p:cNvSpPr>
          <p:nvPr/>
        </p:nvSpPr>
        <p:spPr bwMode="auto">
          <a:xfrm>
            <a:off x="1270000" y="4144963"/>
            <a:ext cx="5284788" cy="352425"/>
          </a:xfrm>
          <a:prstGeom prst="rect">
            <a:avLst/>
          </a:prstGeom>
          <a:noFill/>
          <a:ln w="25400">
            <a:solidFill>
              <a:srgbClr val="FFFF00"/>
            </a:solidFill>
            <a:miter lim="800000"/>
            <a:headEnd/>
            <a:tailEnd type="none" w="lg" len="sm"/>
          </a:ln>
        </p:spPr>
        <p:txBody>
          <a:bodyPr tIns="91440" bIns="91440"/>
          <a:lstStyle/>
          <a:p>
            <a:pPr algn="ctr"/>
            <a:endParaRPr lang="en-GB" sz="1400">
              <a:latin typeface="Futura Bk" pitchFamily="34" charset="0"/>
              <a:ea typeface="ＭＳ Ｐゴシック"/>
              <a:cs typeface="Arial" charset="0"/>
            </a:endParaRPr>
          </a:p>
        </p:txBody>
      </p:sp>
      <p:sp>
        <p:nvSpPr>
          <p:cNvPr id="99334" name="Text Box 8"/>
          <p:cNvSpPr txBox="1">
            <a:spLocks noChangeArrowheads="1"/>
          </p:cNvSpPr>
          <p:nvPr/>
        </p:nvSpPr>
        <p:spPr bwMode="auto">
          <a:xfrm>
            <a:off x="1271588" y="3798888"/>
            <a:ext cx="5284787" cy="352425"/>
          </a:xfrm>
          <a:prstGeom prst="rect">
            <a:avLst/>
          </a:prstGeom>
          <a:noFill/>
          <a:ln w="25400">
            <a:solidFill>
              <a:srgbClr val="FFFF00"/>
            </a:solidFill>
            <a:miter lim="800000"/>
            <a:headEnd/>
            <a:tailEnd type="none" w="lg" len="sm"/>
          </a:ln>
        </p:spPr>
        <p:txBody>
          <a:bodyPr tIns="91440" bIns="91440"/>
          <a:lstStyle/>
          <a:p>
            <a:pPr algn="ctr"/>
            <a:endParaRPr lang="en-GB" sz="1400">
              <a:latin typeface="Futura Bk" pitchFamily="34" charset="0"/>
              <a:ea typeface="ＭＳ Ｐゴシック"/>
              <a:cs typeface="Arial" charset="0"/>
            </a:endParaRPr>
          </a:p>
        </p:txBody>
      </p:sp>
      <p:sp>
        <p:nvSpPr>
          <p:cNvPr id="99335" name="Text Box 9"/>
          <p:cNvSpPr txBox="1">
            <a:spLocks noChangeArrowheads="1"/>
          </p:cNvSpPr>
          <p:nvPr/>
        </p:nvSpPr>
        <p:spPr bwMode="auto">
          <a:xfrm>
            <a:off x="1268413" y="2828925"/>
            <a:ext cx="936625" cy="781050"/>
          </a:xfrm>
          <a:prstGeom prst="rect">
            <a:avLst/>
          </a:prstGeom>
          <a:solidFill>
            <a:srgbClr val="FF6600"/>
          </a:solidFill>
          <a:ln w="25400">
            <a:solidFill>
              <a:schemeClr val="tx1"/>
            </a:solidFill>
            <a:miter lim="800000"/>
            <a:headEnd/>
            <a:tailEnd type="none" w="lg" len="sm"/>
          </a:ln>
        </p:spPr>
        <p:txBody>
          <a:bodyPr tIns="91440" bIns="91440" anchor="ctr" anchorCtr="1"/>
          <a:lstStyle/>
          <a:p>
            <a:pPr algn="ctr"/>
            <a:r>
              <a:rPr lang="en-US" sz="1000">
                <a:latin typeface="Futura Bk" pitchFamily="34" charset="0"/>
                <a:ea typeface="ＭＳ Ｐゴシック"/>
                <a:cs typeface="Arial" charset="0"/>
              </a:rPr>
              <a:t>Management</a:t>
            </a:r>
          </a:p>
          <a:p>
            <a:pPr algn="ctr"/>
            <a:r>
              <a:rPr lang="en-US" sz="1000">
                <a:latin typeface="Futura Bk" pitchFamily="34" charset="0"/>
                <a:ea typeface="ＭＳ Ｐゴシック"/>
                <a:cs typeface="Arial" charset="0"/>
              </a:rPr>
              <a:t>Domain</a:t>
            </a:r>
            <a:endParaRPr lang="en-GB" sz="1000">
              <a:latin typeface="Futura Bk" pitchFamily="34" charset="0"/>
              <a:ea typeface="ＭＳ Ｐゴシック"/>
              <a:cs typeface="Arial" charset="0"/>
            </a:endParaRPr>
          </a:p>
        </p:txBody>
      </p:sp>
      <p:sp>
        <p:nvSpPr>
          <p:cNvPr id="99336" name="Text Box 10"/>
          <p:cNvSpPr txBox="1">
            <a:spLocks noChangeArrowheads="1"/>
          </p:cNvSpPr>
          <p:nvPr/>
        </p:nvSpPr>
        <p:spPr bwMode="auto">
          <a:xfrm>
            <a:off x="1260475" y="3622675"/>
            <a:ext cx="5299075" cy="182563"/>
          </a:xfrm>
          <a:prstGeom prst="rect">
            <a:avLst/>
          </a:prstGeom>
          <a:solidFill>
            <a:srgbClr val="FFFF00"/>
          </a:solidFill>
          <a:ln w="9525">
            <a:noFill/>
            <a:miter lim="800000"/>
            <a:headEnd/>
            <a:tailEnd/>
          </a:ln>
        </p:spPr>
        <p:txBody>
          <a:bodyPr>
            <a:spAutoFit/>
          </a:bodyPr>
          <a:lstStyle/>
          <a:p>
            <a:pPr algn="ctr"/>
            <a:r>
              <a:rPr lang="en-US" sz="1000">
                <a:solidFill>
                  <a:schemeClr val="hlink"/>
                </a:solidFill>
                <a:latin typeface="Futura Bk" pitchFamily="34" charset="0"/>
                <a:ea typeface="ＭＳ Ｐゴシック"/>
                <a:cs typeface="Arial" charset="0"/>
              </a:rPr>
              <a:t>Trusted Infrastructure Interface (TII)</a:t>
            </a:r>
          </a:p>
        </p:txBody>
      </p:sp>
      <p:grpSp>
        <p:nvGrpSpPr>
          <p:cNvPr id="99337" name="Group 16"/>
          <p:cNvGrpSpPr>
            <a:grpSpLocks/>
          </p:cNvGrpSpPr>
          <p:nvPr/>
        </p:nvGrpSpPr>
        <p:grpSpPr bwMode="auto">
          <a:xfrm>
            <a:off x="6043613" y="4376738"/>
            <a:ext cx="896937" cy="242887"/>
            <a:chOff x="2593" y="3622"/>
            <a:chExt cx="395" cy="238"/>
          </a:xfrm>
        </p:grpSpPr>
        <p:pic>
          <p:nvPicPr>
            <p:cNvPr id="99354" name="Picture 17" descr="chip"/>
            <p:cNvPicPr>
              <a:picLocks noChangeAspect="1" noChangeArrowheads="1"/>
            </p:cNvPicPr>
            <p:nvPr/>
          </p:nvPicPr>
          <p:blipFill>
            <a:blip r:embed="rId3"/>
            <a:srcRect/>
            <a:stretch>
              <a:fillRect/>
            </a:stretch>
          </p:blipFill>
          <p:spPr bwMode="auto">
            <a:xfrm>
              <a:off x="2614" y="3622"/>
              <a:ext cx="327" cy="229"/>
            </a:xfrm>
            <a:prstGeom prst="rect">
              <a:avLst/>
            </a:prstGeom>
            <a:noFill/>
            <a:ln w="9525">
              <a:noFill/>
              <a:miter lim="800000"/>
              <a:headEnd/>
              <a:tailEnd/>
            </a:ln>
          </p:spPr>
        </p:pic>
        <p:sp>
          <p:nvSpPr>
            <p:cNvPr id="99355" name="Text Box 18"/>
            <p:cNvSpPr txBox="1">
              <a:spLocks noChangeArrowheads="1"/>
            </p:cNvSpPr>
            <p:nvPr/>
          </p:nvSpPr>
          <p:spPr bwMode="auto">
            <a:xfrm>
              <a:off x="2593" y="3679"/>
              <a:ext cx="395" cy="181"/>
            </a:xfrm>
            <a:prstGeom prst="rect">
              <a:avLst/>
            </a:prstGeom>
            <a:noFill/>
            <a:ln w="9525">
              <a:noFill/>
              <a:miter lim="800000"/>
              <a:headEnd/>
              <a:tailEnd/>
            </a:ln>
          </p:spPr>
          <p:txBody>
            <a:bodyPr>
              <a:spAutoFit/>
            </a:bodyPr>
            <a:lstStyle/>
            <a:p>
              <a:pPr algn="ctr"/>
              <a:r>
                <a:rPr lang="en-US" sz="1000" b="1">
                  <a:solidFill>
                    <a:srgbClr val="FFFF00"/>
                  </a:solidFill>
                  <a:latin typeface="Futura Bk" pitchFamily="34" charset="0"/>
                  <a:ea typeface="ＭＳ Ｐゴシック"/>
                  <a:cs typeface="Arial" charset="0"/>
                </a:rPr>
                <a:t>TPM</a:t>
              </a:r>
            </a:p>
          </p:txBody>
        </p:sp>
      </p:grpSp>
      <p:sp>
        <p:nvSpPr>
          <p:cNvPr id="99338" name="Text Box 25"/>
          <p:cNvSpPr txBox="1">
            <a:spLocks noChangeArrowheads="1"/>
          </p:cNvSpPr>
          <p:nvPr/>
        </p:nvSpPr>
        <p:spPr bwMode="auto">
          <a:xfrm>
            <a:off x="3446463" y="4235450"/>
            <a:ext cx="696912" cy="182563"/>
          </a:xfrm>
          <a:prstGeom prst="rect">
            <a:avLst/>
          </a:prstGeom>
          <a:noFill/>
          <a:ln w="9525">
            <a:noFill/>
            <a:miter lim="800000"/>
            <a:headEnd/>
            <a:tailEnd/>
          </a:ln>
        </p:spPr>
        <p:txBody>
          <a:bodyPr wrap="none">
            <a:spAutoFit/>
          </a:bodyPr>
          <a:lstStyle/>
          <a:p>
            <a:r>
              <a:rPr lang="en-US" sz="1000">
                <a:latin typeface="Futura Bk" pitchFamily="34" charset="0"/>
                <a:ea typeface="ＭＳ Ｐゴシック"/>
                <a:cs typeface="Arial" charset="0"/>
              </a:rPr>
              <a:t>Firmware</a:t>
            </a:r>
          </a:p>
        </p:txBody>
      </p:sp>
      <p:pic>
        <p:nvPicPr>
          <p:cNvPr id="99339" name="Picture 26" descr="xenlogo"/>
          <p:cNvPicPr>
            <a:picLocks noChangeAspect="1" noChangeArrowheads="1"/>
          </p:cNvPicPr>
          <p:nvPr/>
        </p:nvPicPr>
        <p:blipFill>
          <a:blip r:embed="rId4"/>
          <a:srcRect/>
          <a:stretch>
            <a:fillRect/>
          </a:stretch>
        </p:blipFill>
        <p:spPr bwMode="auto">
          <a:xfrm>
            <a:off x="3332163" y="3829050"/>
            <a:ext cx="1016000" cy="293688"/>
          </a:xfrm>
          <a:prstGeom prst="rect">
            <a:avLst/>
          </a:prstGeom>
          <a:noFill/>
          <a:ln w="9525">
            <a:noFill/>
            <a:miter lim="800000"/>
            <a:headEnd/>
            <a:tailEnd/>
          </a:ln>
        </p:spPr>
      </p:pic>
      <p:sp>
        <p:nvSpPr>
          <p:cNvPr id="99340" name="Rectangle 27"/>
          <p:cNvSpPr>
            <a:spLocks noChangeArrowheads="1"/>
          </p:cNvSpPr>
          <p:nvPr/>
        </p:nvSpPr>
        <p:spPr bwMode="auto">
          <a:xfrm>
            <a:off x="7165975" y="3865563"/>
            <a:ext cx="622300" cy="477837"/>
          </a:xfrm>
          <a:prstGeom prst="rect">
            <a:avLst/>
          </a:prstGeom>
          <a:noFill/>
          <a:ln w="25400">
            <a:noFill/>
            <a:miter lim="800000"/>
            <a:headEnd/>
            <a:tailEnd/>
          </a:ln>
        </p:spPr>
        <p:txBody>
          <a:bodyPr wrap="none" lIns="90000" tIns="90000" rIns="90000" bIns="90000">
            <a:spAutoFit/>
          </a:bodyPr>
          <a:lstStyle/>
          <a:p>
            <a:r>
              <a:rPr lang="en-GB" sz="1000">
                <a:latin typeface="Futura Bk" pitchFamily="34" charset="0"/>
                <a:ea typeface="ＭＳ Ｐゴシック"/>
                <a:cs typeface="Arial" charset="0"/>
              </a:rPr>
              <a:t>Physical</a:t>
            </a:r>
          </a:p>
          <a:p>
            <a:r>
              <a:rPr lang="en-GB" sz="1000">
                <a:latin typeface="Futura Bk" pitchFamily="34" charset="0"/>
                <a:ea typeface="ＭＳ Ｐゴシック"/>
                <a:cs typeface="Arial" charset="0"/>
              </a:rPr>
              <a:t>Platform</a:t>
            </a:r>
          </a:p>
          <a:p>
            <a:r>
              <a:rPr lang="en-GB" sz="1000">
                <a:latin typeface="Futura Bk" pitchFamily="34" charset="0"/>
                <a:ea typeface="ＭＳ Ｐゴシック"/>
                <a:cs typeface="Arial" charset="0"/>
              </a:rPr>
              <a:t>Identity</a:t>
            </a:r>
            <a:endParaRPr lang="en-US" sz="1000">
              <a:latin typeface="Futura Bk" pitchFamily="34" charset="0"/>
              <a:ea typeface="ＭＳ Ｐゴシック"/>
              <a:cs typeface="Arial" charset="0"/>
            </a:endParaRPr>
          </a:p>
        </p:txBody>
      </p:sp>
      <p:pic>
        <p:nvPicPr>
          <p:cNvPr id="99341" name="Picture 29" descr="lock"/>
          <p:cNvPicPr>
            <a:picLocks noChangeAspect="1" noChangeArrowheads="1"/>
          </p:cNvPicPr>
          <p:nvPr/>
        </p:nvPicPr>
        <p:blipFill>
          <a:blip r:embed="rId5"/>
          <a:srcRect/>
          <a:stretch>
            <a:fillRect/>
          </a:stretch>
        </p:blipFill>
        <p:spPr bwMode="auto">
          <a:xfrm>
            <a:off x="4795838" y="3443288"/>
            <a:ext cx="261937" cy="190500"/>
          </a:xfrm>
          <a:prstGeom prst="rect">
            <a:avLst/>
          </a:prstGeom>
          <a:noFill/>
          <a:ln w="9525">
            <a:noFill/>
            <a:miter lim="800000"/>
            <a:headEnd/>
            <a:tailEnd/>
          </a:ln>
        </p:spPr>
      </p:pic>
      <p:pic>
        <p:nvPicPr>
          <p:cNvPr id="99342" name="Picture 30" descr="chain"/>
          <p:cNvPicPr>
            <a:picLocks noChangeAspect="1" noChangeArrowheads="1"/>
          </p:cNvPicPr>
          <p:nvPr/>
        </p:nvPicPr>
        <p:blipFill>
          <a:blip r:embed="rId6"/>
          <a:srcRect/>
          <a:stretch>
            <a:fillRect/>
          </a:stretch>
        </p:blipFill>
        <p:spPr bwMode="auto">
          <a:xfrm rot="-6859038">
            <a:off x="5653088" y="3660775"/>
            <a:ext cx="612775" cy="1063625"/>
          </a:xfrm>
          <a:prstGeom prst="rect">
            <a:avLst/>
          </a:prstGeom>
          <a:noFill/>
          <a:ln w="9525">
            <a:noFill/>
            <a:miter lim="800000"/>
            <a:headEnd/>
            <a:tailEnd/>
          </a:ln>
        </p:spPr>
      </p:pic>
      <p:cxnSp>
        <p:nvCxnSpPr>
          <p:cNvPr id="99343" name="AutoShape 33"/>
          <p:cNvCxnSpPr>
            <a:cxnSpLocks noChangeShapeType="1"/>
          </p:cNvCxnSpPr>
          <p:nvPr/>
        </p:nvCxnSpPr>
        <p:spPr bwMode="auto">
          <a:xfrm flipH="1">
            <a:off x="6924675" y="3746500"/>
            <a:ext cx="223838" cy="568325"/>
          </a:xfrm>
          <a:prstGeom prst="straightConnector1">
            <a:avLst/>
          </a:prstGeom>
          <a:noFill/>
          <a:ln w="12700">
            <a:solidFill>
              <a:schemeClr val="tx1"/>
            </a:solidFill>
            <a:round/>
            <a:headEnd/>
            <a:tailEnd type="triangle" w="med" len="med"/>
          </a:ln>
        </p:spPr>
      </p:cxnSp>
      <p:pic>
        <p:nvPicPr>
          <p:cNvPr id="99344" name="Picture 34" descr="chain"/>
          <p:cNvPicPr>
            <a:picLocks noChangeAspect="1" noChangeArrowheads="1"/>
          </p:cNvPicPr>
          <p:nvPr/>
        </p:nvPicPr>
        <p:blipFill>
          <a:blip r:embed="rId6"/>
          <a:srcRect/>
          <a:stretch>
            <a:fillRect/>
          </a:stretch>
        </p:blipFill>
        <p:spPr bwMode="auto">
          <a:xfrm rot="-6859038">
            <a:off x="1905000" y="3168650"/>
            <a:ext cx="611188" cy="1062038"/>
          </a:xfrm>
          <a:prstGeom prst="rect">
            <a:avLst/>
          </a:prstGeom>
          <a:noFill/>
          <a:ln w="9525">
            <a:noFill/>
            <a:miter lim="800000"/>
            <a:headEnd/>
            <a:tailEnd/>
          </a:ln>
        </p:spPr>
      </p:pic>
      <p:pic>
        <p:nvPicPr>
          <p:cNvPr id="99345" name="Picture 35" descr="chain"/>
          <p:cNvPicPr>
            <a:picLocks noChangeAspect="1" noChangeArrowheads="1"/>
          </p:cNvPicPr>
          <p:nvPr/>
        </p:nvPicPr>
        <p:blipFill>
          <a:blip r:embed="rId6"/>
          <a:srcRect/>
          <a:stretch>
            <a:fillRect/>
          </a:stretch>
        </p:blipFill>
        <p:spPr bwMode="auto">
          <a:xfrm rot="-6859038">
            <a:off x="4584700" y="3168650"/>
            <a:ext cx="611188" cy="1062038"/>
          </a:xfrm>
          <a:prstGeom prst="rect">
            <a:avLst/>
          </a:prstGeom>
          <a:noFill/>
          <a:ln w="9525">
            <a:noFill/>
            <a:miter lim="800000"/>
            <a:headEnd/>
            <a:tailEnd/>
          </a:ln>
        </p:spPr>
      </p:pic>
      <p:pic>
        <p:nvPicPr>
          <p:cNvPr id="99346" name="Picture 36" descr="chain2"/>
          <p:cNvPicPr>
            <a:picLocks noChangeAspect="1" noChangeArrowheads="1"/>
          </p:cNvPicPr>
          <p:nvPr/>
        </p:nvPicPr>
        <p:blipFill>
          <a:blip r:embed="rId7"/>
          <a:srcRect/>
          <a:stretch>
            <a:fillRect/>
          </a:stretch>
        </p:blipFill>
        <p:spPr bwMode="auto">
          <a:xfrm>
            <a:off x="1990725" y="3886200"/>
            <a:ext cx="4105275" cy="138113"/>
          </a:xfrm>
          <a:prstGeom prst="rect">
            <a:avLst/>
          </a:prstGeom>
          <a:noFill/>
          <a:ln w="9525">
            <a:noFill/>
            <a:miter lim="800000"/>
            <a:headEnd/>
            <a:tailEnd/>
          </a:ln>
        </p:spPr>
      </p:pic>
      <p:sp>
        <p:nvSpPr>
          <p:cNvPr id="99347" name="Rectangle 37"/>
          <p:cNvSpPr>
            <a:spLocks noChangeArrowheads="1"/>
          </p:cNvSpPr>
          <p:nvPr/>
        </p:nvSpPr>
        <p:spPr bwMode="auto">
          <a:xfrm>
            <a:off x="7097713" y="3346450"/>
            <a:ext cx="668337" cy="365125"/>
          </a:xfrm>
          <a:prstGeom prst="rect">
            <a:avLst/>
          </a:prstGeom>
          <a:noFill/>
          <a:ln w="25400">
            <a:noFill/>
            <a:miter lim="800000"/>
            <a:headEnd/>
            <a:tailEnd/>
          </a:ln>
        </p:spPr>
        <p:txBody>
          <a:bodyPr wrap="none" lIns="90000" tIns="90000" rIns="90000" bIns="90000">
            <a:spAutoFit/>
          </a:bodyPr>
          <a:lstStyle/>
          <a:p>
            <a:r>
              <a:rPr lang="en-GB" sz="1000">
                <a:latin typeface="Futura Bk" pitchFamily="34" charset="0"/>
                <a:ea typeface="ＭＳ Ｐゴシック"/>
                <a:cs typeface="Arial" charset="0"/>
              </a:rPr>
              <a:t>Software</a:t>
            </a:r>
          </a:p>
          <a:p>
            <a:r>
              <a:rPr lang="en-GB" sz="1000">
                <a:latin typeface="Futura Bk" pitchFamily="34" charset="0"/>
                <a:ea typeface="ＭＳ Ｐゴシック"/>
                <a:cs typeface="Arial" charset="0"/>
              </a:rPr>
              <a:t>Integrity</a:t>
            </a:r>
            <a:endParaRPr lang="en-US" sz="1000">
              <a:latin typeface="Futura Bk" pitchFamily="34" charset="0"/>
              <a:ea typeface="ＭＳ Ｐゴシック"/>
              <a:cs typeface="Arial" charset="0"/>
            </a:endParaRPr>
          </a:p>
        </p:txBody>
      </p:sp>
      <p:cxnSp>
        <p:nvCxnSpPr>
          <p:cNvPr id="99348" name="AutoShape 38"/>
          <p:cNvCxnSpPr>
            <a:cxnSpLocks noChangeShapeType="1"/>
          </p:cNvCxnSpPr>
          <p:nvPr/>
        </p:nvCxnSpPr>
        <p:spPr bwMode="auto">
          <a:xfrm flipH="1">
            <a:off x="6451600" y="3513138"/>
            <a:ext cx="654050" cy="727075"/>
          </a:xfrm>
          <a:prstGeom prst="straightConnector1">
            <a:avLst/>
          </a:prstGeom>
          <a:noFill/>
          <a:ln w="12700">
            <a:solidFill>
              <a:schemeClr val="tx1"/>
            </a:solidFill>
            <a:round/>
            <a:headEnd/>
            <a:tailEnd type="triangle" w="med" len="med"/>
          </a:ln>
        </p:spPr>
      </p:cxnSp>
      <p:pic>
        <p:nvPicPr>
          <p:cNvPr id="99349" name="Picture 28" descr="lock"/>
          <p:cNvPicPr>
            <a:picLocks noChangeAspect="1" noChangeArrowheads="1"/>
          </p:cNvPicPr>
          <p:nvPr/>
        </p:nvPicPr>
        <p:blipFill>
          <a:blip r:embed="rId5"/>
          <a:srcRect/>
          <a:stretch>
            <a:fillRect/>
          </a:stretch>
        </p:blipFill>
        <p:spPr bwMode="auto">
          <a:xfrm>
            <a:off x="2068513" y="3440113"/>
            <a:ext cx="261937" cy="190500"/>
          </a:xfrm>
          <a:prstGeom prst="rect">
            <a:avLst/>
          </a:prstGeom>
          <a:noFill/>
          <a:ln w="9525">
            <a:noFill/>
            <a:miter lim="800000"/>
            <a:headEnd/>
            <a:tailEnd/>
          </a:ln>
        </p:spPr>
      </p:pic>
      <p:pic>
        <p:nvPicPr>
          <p:cNvPr id="99350" name="Picture 28" descr="lock"/>
          <p:cNvPicPr>
            <a:picLocks noChangeAspect="1" noChangeArrowheads="1"/>
          </p:cNvPicPr>
          <p:nvPr/>
        </p:nvPicPr>
        <p:blipFill>
          <a:blip r:embed="rId5"/>
          <a:srcRect/>
          <a:stretch>
            <a:fillRect/>
          </a:stretch>
        </p:blipFill>
        <p:spPr bwMode="auto">
          <a:xfrm>
            <a:off x="3094038" y="3440113"/>
            <a:ext cx="263525" cy="190500"/>
          </a:xfrm>
          <a:prstGeom prst="rect">
            <a:avLst/>
          </a:prstGeom>
          <a:noFill/>
          <a:ln w="9525">
            <a:noFill/>
            <a:miter lim="800000"/>
            <a:headEnd/>
            <a:tailEnd/>
          </a:ln>
        </p:spPr>
      </p:pic>
      <p:pic>
        <p:nvPicPr>
          <p:cNvPr id="99351" name="Picture 34" descr="chain"/>
          <p:cNvPicPr>
            <a:picLocks noChangeAspect="1" noChangeArrowheads="1"/>
          </p:cNvPicPr>
          <p:nvPr/>
        </p:nvPicPr>
        <p:blipFill>
          <a:blip r:embed="rId6"/>
          <a:srcRect/>
          <a:stretch>
            <a:fillRect/>
          </a:stretch>
        </p:blipFill>
        <p:spPr bwMode="auto">
          <a:xfrm rot="-6859038">
            <a:off x="3048000" y="3168650"/>
            <a:ext cx="611188" cy="1062038"/>
          </a:xfrm>
          <a:prstGeom prst="rect">
            <a:avLst/>
          </a:prstGeom>
          <a:noFill/>
          <a:ln w="9525">
            <a:noFill/>
            <a:miter lim="800000"/>
            <a:headEnd/>
            <a:tailEnd/>
          </a:ln>
        </p:spPr>
      </p:pic>
      <p:sp>
        <p:nvSpPr>
          <p:cNvPr id="99352" name="Line 41"/>
          <p:cNvSpPr>
            <a:spLocks noChangeShapeType="1"/>
          </p:cNvSpPr>
          <p:nvPr/>
        </p:nvSpPr>
        <p:spPr bwMode="auto">
          <a:xfrm flipH="1">
            <a:off x="5454650" y="3030538"/>
            <a:ext cx="904875" cy="430212"/>
          </a:xfrm>
          <a:prstGeom prst="line">
            <a:avLst/>
          </a:prstGeom>
          <a:noFill/>
          <a:ln w="9525">
            <a:solidFill>
              <a:schemeClr val="tx1"/>
            </a:solidFill>
            <a:round/>
            <a:headEnd/>
            <a:tailEnd type="triangle" w="med" len="med"/>
          </a:ln>
        </p:spPr>
        <p:txBody>
          <a:bodyPr/>
          <a:lstStyle/>
          <a:p>
            <a:endParaRPr lang="en-US"/>
          </a:p>
        </p:txBody>
      </p:sp>
      <p:sp>
        <p:nvSpPr>
          <p:cNvPr id="177194" name="Text Box 42"/>
          <p:cNvSpPr txBox="1">
            <a:spLocks noChangeArrowheads="1"/>
          </p:cNvSpPr>
          <p:nvPr/>
        </p:nvSpPr>
        <p:spPr bwMode="auto">
          <a:xfrm>
            <a:off x="6418263" y="2852738"/>
            <a:ext cx="904875" cy="2984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000">
                <a:ea typeface="ＭＳ Ｐゴシック"/>
                <a:cs typeface="ＭＳ Ｐゴシック"/>
              </a:rPr>
              <a:t>Virtualised</a:t>
            </a:r>
          </a:p>
          <a:p>
            <a:pPr eaLnBrk="0" hangingPunct="0">
              <a:defRPr/>
            </a:pPr>
            <a:r>
              <a:rPr lang="en-GB" sz="1000">
                <a:ea typeface="ＭＳ Ｐゴシック"/>
                <a:cs typeface="ＭＳ Ｐゴシック"/>
              </a:rPr>
              <a:t>TPM (vTPM)</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Security Analytics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7"/>
          <p:cNvSpPr>
            <a:spLocks noGrp="1"/>
          </p:cNvSpPr>
          <p:nvPr>
            <p:ph type="title" idx="4294967295"/>
          </p:nvPr>
        </p:nvSpPr>
        <p:spPr bwMode="auto">
          <a:xfrm>
            <a:off x="234950" y="287338"/>
            <a:ext cx="8375650" cy="857250"/>
          </a:xfrm>
          <a:noFill/>
        </p:spPr>
        <p:txBody>
          <a:bodyPr wrap="square" numCol="1" compatLnSpc="1">
            <a:prstTxWarp prst="textNoShape">
              <a:avLst/>
            </a:prstTxWarp>
          </a:bodyPr>
          <a:lstStyle/>
          <a:p>
            <a:r>
              <a:rPr cap="none" smtClean="0"/>
              <a:t>Security Analytics</a:t>
            </a:r>
          </a:p>
        </p:txBody>
      </p:sp>
      <p:sp>
        <p:nvSpPr>
          <p:cNvPr id="102402" name="Text Placeholder 18"/>
          <p:cNvSpPr>
            <a:spLocks noGrp="1"/>
          </p:cNvSpPr>
          <p:nvPr>
            <p:ph type="body" sz="quarter" idx="4294967295"/>
          </p:nvPr>
        </p:nvSpPr>
        <p:spPr>
          <a:xfrm>
            <a:off x="298450" y="1725613"/>
            <a:ext cx="3968750" cy="2405062"/>
          </a:xfrm>
        </p:spPr>
        <p:txBody>
          <a:bodyPr/>
          <a:lstStyle/>
          <a:p>
            <a:pPr marL="0" indent="0">
              <a:lnSpc>
                <a:spcPct val="100000"/>
              </a:lnSpc>
              <a:spcBef>
                <a:spcPct val="0"/>
              </a:spcBef>
              <a:buFont typeface="Futura Bk" pitchFamily="34" charset="0"/>
              <a:buNone/>
            </a:pPr>
            <a:r>
              <a:rPr lang="en-US" sz="2400" smtClean="0">
                <a:solidFill>
                  <a:srgbClr val="7B7B79"/>
                </a:solidFill>
              </a:rPr>
              <a:t>Putting the Science </a:t>
            </a:r>
            <a:br>
              <a:rPr lang="en-US" sz="2400" smtClean="0">
                <a:solidFill>
                  <a:srgbClr val="7B7B79"/>
                </a:solidFill>
              </a:rPr>
            </a:br>
            <a:r>
              <a:rPr lang="en-US" sz="2400" smtClean="0">
                <a:solidFill>
                  <a:srgbClr val="7B7B79"/>
                </a:solidFill>
              </a:rPr>
              <a:t>into Security</a:t>
            </a:r>
            <a:br>
              <a:rPr lang="en-US" sz="2400" smtClean="0">
                <a:solidFill>
                  <a:srgbClr val="7B7B79"/>
                </a:solidFill>
              </a:rPr>
            </a:br>
            <a:r>
              <a:rPr lang="en-US" sz="2400" smtClean="0">
                <a:solidFill>
                  <a:srgbClr val="7B7B79"/>
                </a:solidFill>
              </a:rPr>
              <a:t>Management</a:t>
            </a:r>
          </a:p>
        </p:txBody>
      </p:sp>
      <p:pic>
        <p:nvPicPr>
          <p:cNvPr id="102403" name="Picture 7" descr="Science &amp; Technology.jpg"/>
          <p:cNvPicPr>
            <a:picLocks/>
          </p:cNvPicPr>
          <p:nvPr/>
        </p:nvPicPr>
        <p:blipFill>
          <a:blip r:embed="rId3"/>
          <a:srcRect/>
          <a:stretch>
            <a:fillRect/>
          </a:stretch>
        </p:blipFill>
        <p:spPr bwMode="auto">
          <a:xfrm>
            <a:off x="3349625" y="871538"/>
            <a:ext cx="5429250" cy="3563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6" descr="IPP0024120_Veer_triangle.jpg"/>
          <p:cNvPicPr>
            <a:picLocks noChangeAspect="1"/>
          </p:cNvPicPr>
          <p:nvPr/>
        </p:nvPicPr>
        <p:blipFill>
          <a:blip r:embed="rId3"/>
          <a:srcRect/>
          <a:stretch>
            <a:fillRect/>
          </a:stretch>
        </p:blipFill>
        <p:spPr bwMode="auto">
          <a:xfrm>
            <a:off x="793750" y="1141413"/>
            <a:ext cx="5087938" cy="3387725"/>
          </a:xfrm>
          <a:prstGeom prst="rect">
            <a:avLst/>
          </a:prstGeom>
          <a:noFill/>
          <a:ln w="9525">
            <a:noFill/>
            <a:miter lim="800000"/>
            <a:headEnd/>
            <a:tailEnd/>
          </a:ln>
        </p:spPr>
      </p:pic>
      <p:sp>
        <p:nvSpPr>
          <p:cNvPr id="104450" name="Title 16"/>
          <p:cNvSpPr>
            <a:spLocks noGrp="1"/>
          </p:cNvSpPr>
          <p:nvPr>
            <p:ph type="title" idx="4294967295"/>
          </p:nvPr>
        </p:nvSpPr>
        <p:spPr bwMode="auto">
          <a:xfrm>
            <a:off x="234950" y="287338"/>
            <a:ext cx="8909050" cy="857250"/>
          </a:xfrm>
          <a:noFill/>
        </p:spPr>
        <p:txBody>
          <a:bodyPr wrap="square" numCol="1" compatLnSpc="1">
            <a:prstTxWarp prst="textNoShape">
              <a:avLst/>
            </a:prstTxWarp>
          </a:bodyPr>
          <a:lstStyle/>
          <a:p>
            <a:r>
              <a:rPr lang="en-GB" cap="none" smtClean="0"/>
              <a:t>Complexity, Costs, Threats and Risks are All Increasing</a:t>
            </a:r>
            <a:endParaRPr cap="none" smtClean="0"/>
          </a:p>
        </p:txBody>
      </p:sp>
      <p:sp>
        <p:nvSpPr>
          <p:cNvPr id="5" name="Isosceles Triangle 4"/>
          <p:cNvSpPr/>
          <p:nvPr/>
        </p:nvSpPr>
        <p:spPr>
          <a:xfrm>
            <a:off x="3051175" y="1281113"/>
            <a:ext cx="558800" cy="339725"/>
          </a:xfrm>
          <a:prstGeom prst="triangle">
            <a:avLst/>
          </a:prstGeom>
          <a:solidFill>
            <a:srgbClr val="CD00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452" name="Text Placeholder 71"/>
          <p:cNvSpPr>
            <a:spLocks noGrp="1"/>
          </p:cNvSpPr>
          <p:nvPr>
            <p:ph type="body" sz="quarter" idx="4294967295"/>
          </p:nvPr>
        </p:nvSpPr>
        <p:spPr>
          <a:xfrm>
            <a:off x="255588" y="4249738"/>
            <a:ext cx="7662862" cy="392112"/>
          </a:xfrm>
        </p:spPr>
        <p:txBody>
          <a:bodyPr/>
          <a:lstStyle/>
          <a:p>
            <a:pPr>
              <a:lnSpc>
                <a:spcPct val="100000"/>
              </a:lnSpc>
              <a:buFont typeface="Futura Bk" pitchFamily="34" charset="0"/>
              <a:buNone/>
            </a:pPr>
            <a:r>
              <a:rPr lang="en-US" sz="1900" smtClean="0"/>
              <a:t>Trying harder is not enough – we have to get smarter</a:t>
            </a:r>
          </a:p>
        </p:txBody>
      </p:sp>
      <p:sp>
        <p:nvSpPr>
          <p:cNvPr id="11" name="Isosceles Triangle 10"/>
          <p:cNvSpPr/>
          <p:nvPr/>
        </p:nvSpPr>
        <p:spPr>
          <a:xfrm>
            <a:off x="592138" y="1444625"/>
            <a:ext cx="1439862" cy="874713"/>
          </a:xfrm>
          <a:prstGeom prst="triangle">
            <a:avLst/>
          </a:prstGeom>
          <a:solidFill>
            <a:srgbClr val="898B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solidFill>
                <a:prstClr val="white"/>
              </a:solidFill>
              <a:latin typeface="+mj-lt"/>
            </a:endParaRPr>
          </a:p>
        </p:txBody>
      </p:sp>
      <p:sp>
        <p:nvSpPr>
          <p:cNvPr id="13" name="Isosceles Triangle 12"/>
          <p:cNvSpPr/>
          <p:nvPr/>
        </p:nvSpPr>
        <p:spPr>
          <a:xfrm>
            <a:off x="4614863" y="1444625"/>
            <a:ext cx="1438275" cy="874713"/>
          </a:xfrm>
          <a:prstGeom prst="triangle">
            <a:avLst/>
          </a:prstGeom>
          <a:solidFill>
            <a:srgbClr val="898B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solidFill>
                <a:prstClr val="white"/>
              </a:solidFill>
              <a:latin typeface="+mj-lt"/>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r>
              <a:rPr lang="en-GB" cap="none" smtClean="0"/>
              <a:t>Security Analytics:</a:t>
            </a:r>
            <a:endParaRPr cap="none" smtClean="0"/>
          </a:p>
        </p:txBody>
      </p:sp>
      <p:sp>
        <p:nvSpPr>
          <p:cNvPr id="106498" name="Text Placeholder 21"/>
          <p:cNvSpPr>
            <a:spLocks noGrp="1"/>
          </p:cNvSpPr>
          <p:nvPr>
            <p:ph type="body" sz="quarter" idx="4294967295"/>
          </p:nvPr>
        </p:nvSpPr>
        <p:spPr>
          <a:xfrm>
            <a:off x="247650" y="695325"/>
            <a:ext cx="8366125" cy="401638"/>
          </a:xfrm>
        </p:spPr>
        <p:txBody>
          <a:bodyPr/>
          <a:lstStyle/>
          <a:p>
            <a:pPr marL="0" indent="0">
              <a:lnSpc>
                <a:spcPct val="100000"/>
              </a:lnSpc>
              <a:spcBef>
                <a:spcPct val="0"/>
              </a:spcBef>
              <a:buFont typeface="Futura Bk" pitchFamily="34" charset="0"/>
              <a:buNone/>
            </a:pPr>
            <a:r>
              <a:rPr lang="en-GB" smtClean="0">
                <a:solidFill>
                  <a:srgbClr val="7B7B79"/>
                </a:solidFill>
              </a:rPr>
              <a:t>Integrating Scientific Knowledge</a:t>
            </a:r>
            <a:endParaRPr lang="en-US" smtClean="0">
              <a:solidFill>
                <a:srgbClr val="7B7B79"/>
              </a:solidFill>
            </a:endParaRPr>
          </a:p>
        </p:txBody>
      </p:sp>
      <p:sp>
        <p:nvSpPr>
          <p:cNvPr id="13" name="Line 11"/>
          <p:cNvSpPr>
            <a:spLocks noChangeShapeType="1"/>
          </p:cNvSpPr>
          <p:nvPr/>
        </p:nvSpPr>
        <p:spPr bwMode="auto">
          <a:xfrm flipV="1">
            <a:off x="2709863" y="3057525"/>
            <a:ext cx="801687" cy="787400"/>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4" name="Line 12"/>
          <p:cNvSpPr>
            <a:spLocks noChangeShapeType="1"/>
          </p:cNvSpPr>
          <p:nvPr/>
        </p:nvSpPr>
        <p:spPr bwMode="auto">
          <a:xfrm flipH="1">
            <a:off x="4772025" y="1711325"/>
            <a:ext cx="787400" cy="766763"/>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5" name="Line 13"/>
          <p:cNvSpPr>
            <a:spLocks noChangeShapeType="1"/>
          </p:cNvSpPr>
          <p:nvPr/>
        </p:nvSpPr>
        <p:spPr bwMode="auto">
          <a:xfrm flipH="1" flipV="1">
            <a:off x="4767263" y="3132138"/>
            <a:ext cx="693737" cy="404812"/>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6" name="Line 14"/>
          <p:cNvSpPr>
            <a:spLocks noChangeShapeType="1"/>
          </p:cNvSpPr>
          <p:nvPr/>
        </p:nvSpPr>
        <p:spPr bwMode="auto">
          <a:xfrm>
            <a:off x="2836863" y="1993900"/>
            <a:ext cx="652462" cy="642938"/>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7" name="Line 18"/>
          <p:cNvSpPr>
            <a:spLocks noChangeShapeType="1"/>
          </p:cNvSpPr>
          <p:nvPr/>
        </p:nvSpPr>
        <p:spPr bwMode="auto">
          <a:xfrm flipV="1">
            <a:off x="4186238" y="3914775"/>
            <a:ext cx="0" cy="660400"/>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8" name="Line 16"/>
          <p:cNvSpPr>
            <a:spLocks noChangeShapeType="1"/>
          </p:cNvSpPr>
          <p:nvPr/>
        </p:nvSpPr>
        <p:spPr bwMode="auto">
          <a:xfrm flipH="1">
            <a:off x="4160838" y="1662113"/>
            <a:ext cx="0" cy="565150"/>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r>
              <a:rPr lang="en-US" dirty="0">
                <a:latin typeface="+mn-lt"/>
              </a:rPr>
              <a:t>  </a:t>
            </a:r>
          </a:p>
        </p:txBody>
      </p:sp>
      <p:sp>
        <p:nvSpPr>
          <p:cNvPr id="20" name="Rounded Rectangle 19"/>
          <p:cNvSpPr/>
          <p:nvPr/>
        </p:nvSpPr>
        <p:spPr>
          <a:xfrm>
            <a:off x="3513138" y="2227263"/>
            <a:ext cx="1252537" cy="1690687"/>
          </a:xfrm>
          <a:prstGeom prst="roundRect">
            <a:avLst>
              <a:gd name="adj" fmla="val 6111"/>
            </a:avLst>
          </a:prstGeom>
          <a:gradFill flip="none" rotWithShape="1">
            <a:gsLst>
              <a:gs pos="0">
                <a:srgbClr val="00A4E6"/>
              </a:gs>
              <a:gs pos="100000">
                <a:srgbClr val="1742DB"/>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solidFill>
                <a:prstClr val="white"/>
              </a:solidFill>
              <a:latin typeface="+mj-lt"/>
            </a:endParaRPr>
          </a:p>
        </p:txBody>
      </p:sp>
      <p:sp>
        <p:nvSpPr>
          <p:cNvPr id="21" name="Rounded Rectangle 20"/>
          <p:cNvSpPr/>
          <p:nvPr/>
        </p:nvSpPr>
        <p:spPr>
          <a:xfrm>
            <a:off x="5487988" y="1484313"/>
            <a:ext cx="1676400" cy="284162"/>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3" name="Rounded Rectangle 22"/>
          <p:cNvSpPr/>
          <p:nvPr/>
        </p:nvSpPr>
        <p:spPr>
          <a:xfrm>
            <a:off x="5245100" y="3500438"/>
            <a:ext cx="1676400" cy="285750"/>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4" name="Rounded Rectangle 23"/>
          <p:cNvSpPr/>
          <p:nvPr/>
        </p:nvSpPr>
        <p:spPr>
          <a:xfrm>
            <a:off x="3136900" y="4502150"/>
            <a:ext cx="1878013" cy="285750"/>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5" name="Rounded Rectangle 24"/>
          <p:cNvSpPr/>
          <p:nvPr/>
        </p:nvSpPr>
        <p:spPr>
          <a:xfrm>
            <a:off x="792163" y="3821113"/>
            <a:ext cx="2352675" cy="285750"/>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106510" name="Text Box 8"/>
          <p:cNvSpPr txBox="1">
            <a:spLocks noChangeArrowheads="1"/>
          </p:cNvSpPr>
          <p:nvPr/>
        </p:nvSpPr>
        <p:spPr bwMode="auto">
          <a:xfrm>
            <a:off x="5105400" y="1460500"/>
            <a:ext cx="2438400" cy="1077913"/>
          </a:xfrm>
          <a:prstGeom prst="rect">
            <a:avLst/>
          </a:prstGeom>
          <a:noFill/>
          <a:ln w="19050" algn="ctr">
            <a:noFill/>
            <a:miter lim="800000"/>
            <a:headEnd/>
            <a:tailEnd/>
          </a:ln>
        </p:spPr>
        <p:txBody>
          <a:bodyPr>
            <a:spAutoFit/>
          </a:bodyPr>
          <a:lstStyle/>
          <a:p>
            <a:pPr algn="ctr" eaLnBrk="0" hangingPunct="0"/>
            <a:r>
              <a:rPr lang="en-GB" sz="1400">
                <a:solidFill>
                  <a:srgbClr val="FFFFFF"/>
                </a:solidFill>
                <a:latin typeface="Futura Bk" pitchFamily="34" charset="0"/>
              </a:rPr>
              <a:t>Economic Theory</a:t>
            </a:r>
            <a:r>
              <a:rPr lang="en-GB" sz="1400" b="1">
                <a:solidFill>
                  <a:srgbClr val="FFFFFF"/>
                </a:solidFill>
                <a:latin typeface="Futura Bk" pitchFamily="34" charset="0"/>
              </a:rPr>
              <a:t/>
            </a:r>
            <a:br>
              <a:rPr lang="en-GB" sz="1400" b="1">
                <a:solidFill>
                  <a:srgbClr val="FFFFFF"/>
                </a:solidFill>
                <a:latin typeface="Futura Bk" pitchFamily="34" charset="0"/>
              </a:rPr>
            </a:br>
            <a:endParaRPr lang="en-GB" sz="800" b="1">
              <a:solidFill>
                <a:srgbClr val="FFFFFF"/>
              </a:solidFill>
              <a:latin typeface="Futura Bk" pitchFamily="34" charset="0"/>
            </a:endParaRPr>
          </a:p>
          <a:p>
            <a:pPr algn="ctr" eaLnBrk="0" hangingPunct="0"/>
            <a:r>
              <a:rPr lang="en-GB" sz="1400">
                <a:latin typeface="Futura Bk" pitchFamily="34" charset="0"/>
              </a:rPr>
              <a:t>(utility, trade offs, </a:t>
            </a:r>
            <a:br>
              <a:rPr lang="en-GB" sz="1400">
                <a:latin typeface="Futura Bk" pitchFamily="34" charset="0"/>
              </a:rPr>
            </a:br>
            <a:r>
              <a:rPr lang="en-GB" sz="1400">
                <a:latin typeface="Futura Bk" pitchFamily="34" charset="0"/>
              </a:rPr>
              <a:t>externalities, information asymmetry, incentives)</a:t>
            </a:r>
          </a:p>
        </p:txBody>
      </p:sp>
      <p:sp>
        <p:nvSpPr>
          <p:cNvPr id="27" name="Rounded Rectangle 26"/>
          <p:cNvSpPr/>
          <p:nvPr/>
        </p:nvSpPr>
        <p:spPr>
          <a:xfrm>
            <a:off x="3470275" y="1184275"/>
            <a:ext cx="1677988" cy="466725"/>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8" name="Rounded Rectangle 27"/>
          <p:cNvSpPr/>
          <p:nvPr/>
        </p:nvSpPr>
        <p:spPr>
          <a:xfrm>
            <a:off x="1557338" y="1601788"/>
            <a:ext cx="1281112" cy="466725"/>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pic>
        <p:nvPicPr>
          <p:cNvPr id="106513" name="Picture 5" descr="Picture1"/>
          <p:cNvPicPr>
            <a:picLocks noChangeAspect="1" noChangeArrowheads="1"/>
          </p:cNvPicPr>
          <p:nvPr/>
        </p:nvPicPr>
        <p:blipFill>
          <a:blip r:embed="rId3"/>
          <a:srcRect/>
          <a:stretch>
            <a:fillRect/>
          </a:stretch>
        </p:blipFill>
        <p:spPr bwMode="auto">
          <a:xfrm>
            <a:off x="3562350" y="2300288"/>
            <a:ext cx="1144588" cy="1006475"/>
          </a:xfrm>
          <a:prstGeom prst="rect">
            <a:avLst/>
          </a:prstGeom>
          <a:noFill/>
          <a:ln w="9525">
            <a:noFill/>
            <a:miter lim="800000"/>
            <a:headEnd/>
            <a:tailEnd/>
          </a:ln>
        </p:spPr>
      </p:pic>
      <p:sp>
        <p:nvSpPr>
          <p:cNvPr id="106514" name="Text Box 6"/>
          <p:cNvSpPr txBox="1">
            <a:spLocks noChangeArrowheads="1"/>
          </p:cNvSpPr>
          <p:nvPr/>
        </p:nvSpPr>
        <p:spPr bwMode="auto">
          <a:xfrm>
            <a:off x="363538" y="1582738"/>
            <a:ext cx="3673475" cy="1508125"/>
          </a:xfrm>
          <a:prstGeom prst="rect">
            <a:avLst/>
          </a:prstGeom>
          <a:noFill/>
          <a:ln w="19050" algn="ctr">
            <a:noFill/>
            <a:miter lim="800000"/>
            <a:headEnd/>
            <a:tailEnd/>
          </a:ln>
        </p:spPr>
        <p:txBody>
          <a:bodyPr>
            <a:spAutoFit/>
          </a:bodyPr>
          <a:lstStyle/>
          <a:p>
            <a:pPr algn="ctr" eaLnBrk="0" hangingPunct="0"/>
            <a:r>
              <a:rPr lang="en-GB" sz="1400">
                <a:solidFill>
                  <a:schemeClr val="bg1"/>
                </a:solidFill>
                <a:latin typeface="Futura Bk" pitchFamily="34" charset="0"/>
              </a:rPr>
              <a:t>Applied</a:t>
            </a:r>
            <a:r>
              <a:rPr lang="en-GB" sz="1400" b="1">
                <a:solidFill>
                  <a:schemeClr val="bg1"/>
                </a:solidFill>
                <a:latin typeface="Futura Bk" pitchFamily="34" charset="0"/>
              </a:rPr>
              <a:t/>
            </a:r>
            <a:br>
              <a:rPr lang="en-GB" sz="1400" b="1">
                <a:solidFill>
                  <a:schemeClr val="bg1"/>
                </a:solidFill>
                <a:latin typeface="Futura Bk" pitchFamily="34" charset="0"/>
              </a:rPr>
            </a:br>
            <a:r>
              <a:rPr lang="en-GB" sz="1400">
                <a:solidFill>
                  <a:schemeClr val="bg1"/>
                </a:solidFill>
                <a:latin typeface="Futura Bk" pitchFamily="34" charset="0"/>
              </a:rPr>
              <a:t>Mathematics</a:t>
            </a:r>
            <a:br>
              <a:rPr lang="en-GB" sz="1400">
                <a:solidFill>
                  <a:schemeClr val="bg1"/>
                </a:solidFill>
                <a:latin typeface="Futura Bk" pitchFamily="34" charset="0"/>
              </a:rPr>
            </a:br>
            <a:endParaRPr lang="en-GB" sz="800">
              <a:solidFill>
                <a:schemeClr val="bg1"/>
              </a:solidFill>
              <a:latin typeface="Futura Bk" pitchFamily="34" charset="0"/>
            </a:endParaRPr>
          </a:p>
          <a:p>
            <a:pPr algn="ctr" eaLnBrk="0" hangingPunct="0"/>
            <a:r>
              <a:rPr lang="en-GB" sz="1400">
                <a:latin typeface="Futura Bk" pitchFamily="34" charset="0"/>
              </a:rPr>
              <a:t>(probability theory,</a:t>
            </a:r>
            <a:br>
              <a:rPr lang="en-GB" sz="1400">
                <a:latin typeface="Futura Bk" pitchFamily="34" charset="0"/>
              </a:rPr>
            </a:br>
            <a:r>
              <a:rPr lang="en-GB" sz="1400">
                <a:latin typeface="Futura Bk" pitchFamily="34" charset="0"/>
              </a:rPr>
              <a:t>queuing theory,</a:t>
            </a:r>
            <a:br>
              <a:rPr lang="en-GB" sz="1400">
                <a:latin typeface="Futura Bk" pitchFamily="34" charset="0"/>
              </a:rPr>
            </a:br>
            <a:r>
              <a:rPr lang="en-GB" sz="1400">
                <a:latin typeface="Futura Bk" pitchFamily="34" charset="0"/>
              </a:rPr>
              <a:t>process algebra,</a:t>
            </a:r>
            <a:br>
              <a:rPr lang="en-GB" sz="1400">
                <a:latin typeface="Futura Bk" pitchFamily="34" charset="0"/>
              </a:rPr>
            </a:br>
            <a:r>
              <a:rPr lang="en-GB" sz="1400">
                <a:latin typeface="Futura Bk" pitchFamily="34" charset="0"/>
              </a:rPr>
              <a:t>model checking)</a:t>
            </a:r>
          </a:p>
        </p:txBody>
      </p:sp>
      <p:sp>
        <p:nvSpPr>
          <p:cNvPr id="106515" name="Text Box 7"/>
          <p:cNvSpPr txBox="1">
            <a:spLocks noChangeArrowheads="1"/>
          </p:cNvSpPr>
          <p:nvPr/>
        </p:nvSpPr>
        <p:spPr bwMode="auto">
          <a:xfrm>
            <a:off x="347663" y="3810000"/>
            <a:ext cx="3235325" cy="862013"/>
          </a:xfrm>
          <a:prstGeom prst="rect">
            <a:avLst/>
          </a:prstGeom>
          <a:noFill/>
          <a:ln w="19050" algn="ctr">
            <a:noFill/>
            <a:miter lim="800000"/>
            <a:headEnd/>
            <a:tailEnd/>
          </a:ln>
        </p:spPr>
        <p:txBody>
          <a:bodyPr>
            <a:spAutoFit/>
          </a:bodyPr>
          <a:lstStyle/>
          <a:p>
            <a:pPr algn="ctr" eaLnBrk="0" hangingPunct="0"/>
            <a:r>
              <a:rPr lang="en-GB" sz="1400">
                <a:solidFill>
                  <a:srgbClr val="FFFFFF"/>
                </a:solidFill>
                <a:latin typeface="Futura Bk" pitchFamily="34" charset="0"/>
              </a:rPr>
              <a:t>Experiment and Prediction</a:t>
            </a:r>
            <a:r>
              <a:rPr lang="en-GB" sz="1400" b="1">
                <a:solidFill>
                  <a:srgbClr val="FFFFFF"/>
                </a:solidFill>
                <a:latin typeface="Futura Bk" pitchFamily="34" charset="0"/>
              </a:rPr>
              <a:t/>
            </a:r>
            <a:br>
              <a:rPr lang="en-GB" sz="1400" b="1">
                <a:solidFill>
                  <a:srgbClr val="FFFFFF"/>
                </a:solidFill>
                <a:latin typeface="Futura Bk" pitchFamily="34" charset="0"/>
              </a:rPr>
            </a:br>
            <a:endParaRPr lang="en-GB" sz="800" b="1">
              <a:solidFill>
                <a:srgbClr val="FFFFFF"/>
              </a:solidFill>
              <a:latin typeface="Futura Bk" pitchFamily="34" charset="0"/>
            </a:endParaRPr>
          </a:p>
          <a:p>
            <a:pPr algn="ctr" eaLnBrk="0" hangingPunct="0"/>
            <a:r>
              <a:rPr lang="en-GB" sz="1400">
                <a:latin typeface="Futura Bk" pitchFamily="34" charset="0"/>
              </a:rPr>
              <a:t>(Discrete event modelling</a:t>
            </a:r>
            <a:br>
              <a:rPr lang="en-GB" sz="1400">
                <a:latin typeface="Futura Bk" pitchFamily="34" charset="0"/>
              </a:rPr>
            </a:br>
            <a:r>
              <a:rPr lang="en-GB" sz="1400">
                <a:latin typeface="Futura Bk" pitchFamily="34" charset="0"/>
              </a:rPr>
              <a:t>and simulation)</a:t>
            </a:r>
          </a:p>
        </p:txBody>
      </p:sp>
      <p:sp>
        <p:nvSpPr>
          <p:cNvPr id="106516" name="Text Box 9"/>
          <p:cNvSpPr txBox="1">
            <a:spLocks noChangeArrowheads="1"/>
          </p:cNvSpPr>
          <p:nvPr/>
        </p:nvSpPr>
        <p:spPr bwMode="auto">
          <a:xfrm>
            <a:off x="5295900" y="3492500"/>
            <a:ext cx="2128838" cy="1077913"/>
          </a:xfrm>
          <a:prstGeom prst="rect">
            <a:avLst/>
          </a:prstGeom>
          <a:noFill/>
          <a:ln w="19050" algn="ctr">
            <a:noFill/>
            <a:miter lim="800000"/>
            <a:headEnd/>
            <a:tailEnd/>
          </a:ln>
        </p:spPr>
        <p:txBody>
          <a:bodyPr>
            <a:spAutoFit/>
          </a:bodyPr>
          <a:lstStyle/>
          <a:p>
            <a:pPr eaLnBrk="0" hangingPunct="0"/>
            <a:r>
              <a:rPr lang="en-GB" sz="1400">
                <a:solidFill>
                  <a:srgbClr val="FFFFFF"/>
                </a:solidFill>
                <a:latin typeface="Futura Bk" pitchFamily="34" charset="0"/>
              </a:rPr>
              <a:t>Empirical Studies</a:t>
            </a:r>
            <a:r>
              <a:rPr lang="en-GB" sz="1400" b="1">
                <a:solidFill>
                  <a:srgbClr val="FFFFFF"/>
                </a:solidFill>
                <a:latin typeface="Futura Bk" pitchFamily="34" charset="0"/>
              </a:rPr>
              <a:t/>
            </a:r>
            <a:br>
              <a:rPr lang="en-GB" sz="1400" b="1">
                <a:solidFill>
                  <a:srgbClr val="FFFFFF"/>
                </a:solidFill>
                <a:latin typeface="Futura Bk" pitchFamily="34" charset="0"/>
              </a:rPr>
            </a:br>
            <a:endParaRPr lang="en-GB" sz="800" b="1">
              <a:solidFill>
                <a:srgbClr val="FFFFFF"/>
              </a:solidFill>
              <a:latin typeface="Futura Bk" pitchFamily="34" charset="0"/>
            </a:endParaRPr>
          </a:p>
          <a:p>
            <a:pPr eaLnBrk="0" hangingPunct="0"/>
            <a:r>
              <a:rPr lang="en-GB" sz="1400">
                <a:latin typeface="Futura Bk" pitchFamily="34" charset="0"/>
              </a:rPr>
              <a:t>(Grounded theory, </a:t>
            </a:r>
            <a:br>
              <a:rPr lang="en-GB" sz="1400">
                <a:latin typeface="Futura Bk" pitchFamily="34" charset="0"/>
              </a:rPr>
            </a:br>
            <a:r>
              <a:rPr lang="en-GB" sz="1400">
                <a:latin typeface="Futura Bk" pitchFamily="34" charset="0"/>
              </a:rPr>
              <a:t>discourse analysis, </a:t>
            </a:r>
            <a:br>
              <a:rPr lang="en-GB" sz="1400">
                <a:latin typeface="Futura Bk" pitchFamily="34" charset="0"/>
              </a:rPr>
            </a:br>
            <a:r>
              <a:rPr lang="en-GB" sz="1400">
                <a:latin typeface="Futura Bk" pitchFamily="34" charset="0"/>
              </a:rPr>
              <a:t>cognitive science)</a:t>
            </a:r>
          </a:p>
        </p:txBody>
      </p:sp>
      <p:sp>
        <p:nvSpPr>
          <p:cNvPr id="106517" name="Text Box 10"/>
          <p:cNvSpPr txBox="1">
            <a:spLocks noChangeArrowheads="1"/>
          </p:cNvSpPr>
          <p:nvPr/>
        </p:nvSpPr>
        <p:spPr bwMode="auto">
          <a:xfrm>
            <a:off x="3175000" y="3321050"/>
            <a:ext cx="1920875" cy="523875"/>
          </a:xfrm>
          <a:prstGeom prst="rect">
            <a:avLst/>
          </a:prstGeom>
          <a:noFill/>
          <a:ln w="19050" algn="ctr">
            <a:noFill/>
            <a:miter lim="800000"/>
            <a:headEnd/>
            <a:tailEnd/>
          </a:ln>
        </p:spPr>
        <p:txBody>
          <a:bodyPr>
            <a:spAutoFit/>
          </a:bodyPr>
          <a:lstStyle/>
          <a:p>
            <a:pPr algn="ctr" eaLnBrk="0" hangingPunct="0"/>
            <a:r>
              <a:rPr lang="en-GB" sz="1400" b="1">
                <a:solidFill>
                  <a:srgbClr val="FFFFFF"/>
                </a:solidFill>
                <a:latin typeface="Futura Bk" pitchFamily="34" charset="0"/>
              </a:rPr>
              <a:t>CISO / CIO /</a:t>
            </a:r>
            <a:br>
              <a:rPr lang="en-GB" sz="1400" b="1">
                <a:solidFill>
                  <a:srgbClr val="FFFFFF"/>
                </a:solidFill>
                <a:latin typeface="Futura Bk" pitchFamily="34" charset="0"/>
              </a:rPr>
            </a:br>
            <a:r>
              <a:rPr lang="en-GB" sz="1400" b="1">
                <a:solidFill>
                  <a:srgbClr val="FFFFFF"/>
                </a:solidFill>
                <a:latin typeface="Futura Bk" pitchFamily="34" charset="0"/>
              </a:rPr>
              <a:t>Business</a:t>
            </a:r>
          </a:p>
        </p:txBody>
      </p:sp>
      <p:sp>
        <p:nvSpPr>
          <p:cNvPr id="106518" name="Text Box 15"/>
          <p:cNvSpPr txBox="1">
            <a:spLocks noChangeArrowheads="1"/>
          </p:cNvSpPr>
          <p:nvPr/>
        </p:nvSpPr>
        <p:spPr bwMode="auto">
          <a:xfrm>
            <a:off x="3098800" y="1158875"/>
            <a:ext cx="2411413" cy="523875"/>
          </a:xfrm>
          <a:prstGeom prst="rect">
            <a:avLst/>
          </a:prstGeom>
          <a:noFill/>
          <a:ln w="19050" algn="ctr">
            <a:noFill/>
            <a:miter lim="800000"/>
            <a:headEnd/>
            <a:tailEnd/>
          </a:ln>
        </p:spPr>
        <p:txBody>
          <a:bodyPr>
            <a:spAutoFit/>
          </a:bodyPr>
          <a:lstStyle/>
          <a:p>
            <a:pPr algn="ctr" eaLnBrk="0" hangingPunct="0"/>
            <a:r>
              <a:rPr lang="en-GB" sz="1400">
                <a:solidFill>
                  <a:srgbClr val="FFFFFF"/>
                </a:solidFill>
                <a:latin typeface="Futura Bk" pitchFamily="34" charset="0"/>
              </a:rPr>
              <a:t>Security/Systems</a:t>
            </a:r>
            <a:br>
              <a:rPr lang="en-GB" sz="1400">
                <a:solidFill>
                  <a:srgbClr val="FFFFFF"/>
                </a:solidFill>
                <a:latin typeface="Futura Bk" pitchFamily="34" charset="0"/>
              </a:rPr>
            </a:br>
            <a:r>
              <a:rPr lang="en-GB" sz="1400">
                <a:solidFill>
                  <a:srgbClr val="FFFFFF"/>
                </a:solidFill>
                <a:latin typeface="Futura Bk" pitchFamily="34" charset="0"/>
              </a:rPr>
              <a:t>Domain knowledge</a:t>
            </a:r>
          </a:p>
        </p:txBody>
      </p:sp>
      <p:sp>
        <p:nvSpPr>
          <p:cNvPr id="106519" name="Text Box 17"/>
          <p:cNvSpPr txBox="1">
            <a:spLocks noChangeArrowheads="1"/>
          </p:cNvSpPr>
          <p:nvPr/>
        </p:nvSpPr>
        <p:spPr bwMode="auto">
          <a:xfrm>
            <a:off x="3146425" y="4491038"/>
            <a:ext cx="2187575" cy="307975"/>
          </a:xfrm>
          <a:prstGeom prst="rect">
            <a:avLst/>
          </a:prstGeom>
          <a:noFill/>
          <a:ln w="19050" algn="ctr">
            <a:noFill/>
            <a:miter lim="800000"/>
            <a:headEnd/>
            <a:tailEnd/>
          </a:ln>
        </p:spPr>
        <p:txBody>
          <a:bodyPr>
            <a:spAutoFit/>
          </a:bodyPr>
          <a:lstStyle/>
          <a:p>
            <a:pPr eaLnBrk="0" hangingPunct="0"/>
            <a:r>
              <a:rPr lang="en-GB" sz="1400">
                <a:solidFill>
                  <a:srgbClr val="FFFFFF"/>
                </a:solidFill>
                <a:latin typeface="Futura Bk" pitchFamily="34" charset="0"/>
              </a:rPr>
              <a:t>Business Knowledge</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r>
              <a:rPr lang="en-GB" cap="none" smtClean="0"/>
              <a:t>RESEARCH THROUGH COLLABORATION</a:t>
            </a:r>
          </a:p>
        </p:txBody>
      </p:sp>
      <p:sp>
        <p:nvSpPr>
          <p:cNvPr id="108546" name="Text Placeholder 3"/>
          <p:cNvSpPr>
            <a:spLocks noGrp="1"/>
          </p:cNvSpPr>
          <p:nvPr>
            <p:ph type="body" sz="quarter" idx="4294967295"/>
          </p:nvPr>
        </p:nvSpPr>
        <p:spPr>
          <a:xfrm>
            <a:off x="247650" y="695325"/>
            <a:ext cx="8366125" cy="401638"/>
          </a:xfrm>
        </p:spPr>
        <p:txBody>
          <a:bodyPr/>
          <a:lstStyle/>
          <a:p>
            <a:pPr marL="0" indent="0">
              <a:lnSpc>
                <a:spcPct val="100000"/>
              </a:lnSpc>
              <a:spcBef>
                <a:spcPct val="0"/>
              </a:spcBef>
              <a:buFont typeface="Futura Bk" pitchFamily="34" charset="0"/>
              <a:buNone/>
            </a:pPr>
            <a:r>
              <a:rPr lang="en-GB" smtClean="0">
                <a:solidFill>
                  <a:srgbClr val="7B7B79"/>
                </a:solidFill>
              </a:rPr>
              <a:t>Customer pilots</a:t>
            </a:r>
          </a:p>
          <a:p>
            <a:pPr marL="0" indent="0">
              <a:lnSpc>
                <a:spcPct val="100000"/>
              </a:lnSpc>
              <a:spcBef>
                <a:spcPct val="0"/>
              </a:spcBef>
              <a:buFont typeface="Futura Bk" pitchFamily="34" charset="0"/>
              <a:buNone/>
            </a:pPr>
            <a:endParaRPr lang="en-GB" smtClean="0">
              <a:solidFill>
                <a:srgbClr val="7B7B79"/>
              </a:solidFill>
            </a:endParaRPr>
          </a:p>
        </p:txBody>
      </p:sp>
      <p:sp>
        <p:nvSpPr>
          <p:cNvPr id="108547" name="Text Placeholder 2"/>
          <p:cNvSpPr>
            <a:spLocks noGrp="1"/>
          </p:cNvSpPr>
          <p:nvPr>
            <p:ph type="body" sz="quarter" idx="4294967295"/>
          </p:nvPr>
        </p:nvSpPr>
        <p:spPr>
          <a:xfrm>
            <a:off x="255588" y="1279525"/>
            <a:ext cx="7662862" cy="3319463"/>
          </a:xfrm>
        </p:spPr>
        <p:txBody>
          <a:bodyPr/>
          <a:lstStyle/>
          <a:p>
            <a:r>
              <a:rPr lang="en-GB" smtClean="0"/>
              <a:t>Sample of major studies with customers</a:t>
            </a:r>
          </a:p>
          <a:p>
            <a:pPr marL="338138" lvl="1" indent="-106363"/>
            <a:r>
              <a:rPr lang="en-GB" smtClean="0"/>
              <a:t>USB stick study with Merrill Lynch</a:t>
            </a:r>
          </a:p>
          <a:p>
            <a:pPr marL="338138" lvl="1" indent="-106363"/>
            <a:r>
              <a:rPr lang="en-GB" smtClean="0"/>
              <a:t>VTM study with large international bank</a:t>
            </a:r>
          </a:p>
          <a:p>
            <a:pPr marL="338138" lvl="1" indent="-106363"/>
            <a:r>
              <a:rPr lang="en-GB" smtClean="0"/>
              <a:t>IAM study with large UK government department</a:t>
            </a:r>
          </a:p>
          <a:p>
            <a:pPr marL="338138" lvl="1" indent="-106363"/>
            <a:r>
              <a:rPr lang="en-GB" smtClean="0"/>
              <a:t>Deperimeterization study with large international bank</a:t>
            </a:r>
          </a:p>
          <a:p>
            <a:pPr marL="338138" lvl="1" indent="-106363">
              <a:buFont typeface="Arial" charset="0"/>
              <a:buNone/>
            </a:pPr>
            <a:endParaRPr lang="en-GB" smtClean="0"/>
          </a:p>
          <a:p>
            <a:r>
              <a:rPr lang="en-GB" smtClean="0"/>
              <a:t>Major drive towards repeatable engagements</a:t>
            </a:r>
          </a:p>
          <a:p>
            <a:pPr marL="338138" lvl="1" indent="-106363"/>
            <a:r>
              <a:rPr lang="en-GB" smtClean="0"/>
              <a:t>Current portfolio of IAM and VTM</a:t>
            </a:r>
          </a:p>
          <a:p>
            <a:pPr marL="338138" lvl="1" indent="-106363"/>
            <a:r>
              <a:rPr lang="en-GB" smtClean="0"/>
              <a:t>Continue to seek customer research partners for further studies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35"/>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r>
              <a:rPr cap="none" smtClean="0"/>
              <a:t>PACKAGED SECURITY ANALYTICS</a:t>
            </a:r>
          </a:p>
        </p:txBody>
      </p:sp>
      <p:sp>
        <p:nvSpPr>
          <p:cNvPr id="109570" name="Text Placeholder 4"/>
          <p:cNvSpPr>
            <a:spLocks noGrp="1"/>
          </p:cNvSpPr>
          <p:nvPr>
            <p:ph type="body" sz="quarter" idx="4294967295"/>
          </p:nvPr>
        </p:nvSpPr>
        <p:spPr>
          <a:xfrm>
            <a:off x="247650" y="695325"/>
            <a:ext cx="8366125" cy="401638"/>
          </a:xfrm>
        </p:spPr>
        <p:txBody>
          <a:bodyPr/>
          <a:lstStyle/>
          <a:p>
            <a:pPr marL="0" indent="0">
              <a:lnSpc>
                <a:spcPct val="100000"/>
              </a:lnSpc>
              <a:spcBef>
                <a:spcPct val="0"/>
              </a:spcBef>
              <a:buFont typeface="Futura Bk" pitchFamily="34" charset="0"/>
              <a:buNone/>
            </a:pPr>
            <a:r>
              <a:rPr lang="en-US" smtClean="0">
                <a:solidFill>
                  <a:srgbClr val="7B7B79"/>
                </a:solidFill>
              </a:rPr>
              <a:t>Transforming security management to one based on scientific rigor</a:t>
            </a:r>
          </a:p>
          <a:p>
            <a:pPr marL="0" indent="0">
              <a:lnSpc>
                <a:spcPct val="100000"/>
              </a:lnSpc>
              <a:spcBef>
                <a:spcPct val="0"/>
              </a:spcBef>
              <a:buFont typeface="Futura Bk" pitchFamily="34" charset="0"/>
              <a:buNone/>
            </a:pPr>
            <a:endParaRPr lang="en-GB" smtClean="0">
              <a:solidFill>
                <a:srgbClr val="7B7B79"/>
              </a:solidFill>
            </a:endParaRPr>
          </a:p>
        </p:txBody>
      </p:sp>
      <p:pic>
        <p:nvPicPr>
          <p:cNvPr id="109571" name="Picture 40" descr="Security Analytics Diagram_styled.jpg"/>
          <p:cNvPicPr>
            <a:picLocks noChangeAspect="1"/>
          </p:cNvPicPr>
          <p:nvPr/>
        </p:nvPicPr>
        <p:blipFill>
          <a:blip r:embed="rId3"/>
          <a:srcRect/>
          <a:stretch>
            <a:fillRect/>
          </a:stretch>
        </p:blipFill>
        <p:spPr bwMode="auto">
          <a:xfrm>
            <a:off x="3795713" y="1595438"/>
            <a:ext cx="4459287" cy="2211387"/>
          </a:xfrm>
          <a:prstGeom prst="rect">
            <a:avLst/>
          </a:prstGeom>
          <a:noFill/>
          <a:ln w="9525">
            <a:noFill/>
            <a:miter lim="800000"/>
            <a:headEnd/>
            <a:tailEnd/>
          </a:ln>
        </p:spPr>
      </p:pic>
      <p:sp>
        <p:nvSpPr>
          <p:cNvPr id="109572" name="Text Placeholder 19"/>
          <p:cNvSpPr>
            <a:spLocks noGrp="1"/>
          </p:cNvSpPr>
          <p:nvPr>
            <p:ph type="body" sz="quarter" idx="4294967295"/>
          </p:nvPr>
        </p:nvSpPr>
        <p:spPr>
          <a:xfrm>
            <a:off x="255588" y="1387475"/>
            <a:ext cx="3744912" cy="3317875"/>
          </a:xfrm>
        </p:spPr>
        <p:txBody>
          <a:bodyPr/>
          <a:lstStyle/>
          <a:p>
            <a:pPr>
              <a:lnSpc>
                <a:spcPct val="100000"/>
              </a:lnSpc>
            </a:pPr>
            <a:r>
              <a:rPr lang="en-GB" sz="1700" smtClean="0"/>
              <a:t>Launched at Infosec 2010 as part of Security Business Intelligence</a:t>
            </a:r>
          </a:p>
          <a:p>
            <a:pPr>
              <a:lnSpc>
                <a:spcPct val="100000"/>
              </a:lnSpc>
            </a:pPr>
            <a:r>
              <a:rPr lang="en-US" sz="1700" smtClean="0"/>
              <a:t>Based on VTM/IAM case studies</a:t>
            </a:r>
            <a:endParaRPr lang="en-GB" sz="1700" smtClean="0"/>
          </a:p>
          <a:p>
            <a:pPr>
              <a:lnSpc>
                <a:spcPct val="100000"/>
              </a:lnSpc>
            </a:pPr>
            <a:r>
              <a:rPr lang="en-US" sz="1700" smtClean="0"/>
              <a:t>Iterative engagement approach to define the problem and explore possible solutions and their tradeoffs</a:t>
            </a:r>
          </a:p>
          <a:p>
            <a:pPr>
              <a:lnSpc>
                <a:spcPct val="100000"/>
              </a:lnSpc>
            </a:pPr>
            <a:r>
              <a:rPr lang="en-GB" sz="1700" smtClean="0"/>
              <a:t>Generation of full report</a:t>
            </a:r>
            <a:br>
              <a:rPr lang="en-GB" sz="1700" smtClean="0"/>
            </a:br>
            <a:endParaRPr lang="en-GB" sz="1700"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3"/>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r>
              <a:rPr lang="en-GB" cap="none" smtClean="0">
                <a:solidFill>
                  <a:schemeClr val="bg1"/>
                </a:solidFill>
              </a:rPr>
              <a:t>Security Analytics</a:t>
            </a:r>
            <a:br>
              <a:rPr lang="en-GB" cap="none" smtClean="0">
                <a:solidFill>
                  <a:schemeClr val="bg1"/>
                </a:solidFill>
              </a:rPr>
            </a:br>
            <a:r>
              <a:rPr lang="en-GB" cap="none" smtClean="0">
                <a:solidFill>
                  <a:schemeClr val="bg1"/>
                </a:solidFill>
              </a:rPr>
              <a:t/>
            </a:r>
            <a:br>
              <a:rPr lang="en-GB" cap="none" smtClean="0">
                <a:solidFill>
                  <a:schemeClr val="bg1"/>
                </a:solidFill>
              </a:rPr>
            </a:br>
            <a:r>
              <a:rPr lang="en-GB" sz="2300" cap="none" smtClean="0">
                <a:solidFill>
                  <a:schemeClr val="bg1"/>
                </a:solidFill>
              </a:rPr>
              <a:t>VTM Example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Mobile Computing and Pervasive Access to Web Services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r>
              <a:rPr lang="en-GB" sz="2800" cap="none" smtClean="0"/>
              <a:t>VULNERABILITY AND THREAT MANAGEMENT</a:t>
            </a:r>
            <a:endParaRPr cap="none" smtClean="0"/>
          </a:p>
        </p:txBody>
      </p:sp>
      <p:cxnSp>
        <p:nvCxnSpPr>
          <p:cNvPr id="37" name="Straight Connector 36"/>
          <p:cNvCxnSpPr>
            <a:stCxn id="50" idx="2"/>
          </p:cNvCxnSpPr>
          <p:nvPr/>
        </p:nvCxnSpPr>
        <p:spPr>
          <a:xfrm rot="16200000" flipH="1">
            <a:off x="2333625" y="1590675"/>
            <a:ext cx="866775" cy="327025"/>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52" idx="2"/>
            <a:endCxn id="112667" idx="0"/>
          </p:cNvCxnSpPr>
          <p:nvPr/>
        </p:nvCxnSpPr>
        <p:spPr>
          <a:xfrm rot="5400000">
            <a:off x="3857625" y="2046288"/>
            <a:ext cx="238125" cy="0"/>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4857750" y="1519238"/>
            <a:ext cx="665163" cy="560387"/>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54" idx="1"/>
          </p:cNvCxnSpPr>
          <p:nvPr/>
        </p:nvCxnSpPr>
        <p:spPr>
          <a:xfrm rot="10800000" flipV="1">
            <a:off x="5262563" y="1998663"/>
            <a:ext cx="290512" cy="361950"/>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55" idx="1"/>
          </p:cNvCxnSpPr>
          <p:nvPr/>
        </p:nvCxnSpPr>
        <p:spPr>
          <a:xfrm rot="10800000">
            <a:off x="5235575" y="2657475"/>
            <a:ext cx="490538" cy="403225"/>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56" idx="1"/>
          </p:cNvCxnSpPr>
          <p:nvPr/>
        </p:nvCxnSpPr>
        <p:spPr>
          <a:xfrm rot="10800000">
            <a:off x="4937125" y="2879725"/>
            <a:ext cx="1073150" cy="1079500"/>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V="1">
            <a:off x="4187825" y="3311525"/>
            <a:ext cx="1244600" cy="381000"/>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flipH="1" flipV="1">
            <a:off x="2197894" y="3383756"/>
            <a:ext cx="1308100" cy="325438"/>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flipH="1" flipV="1">
            <a:off x="2262982" y="2999581"/>
            <a:ext cx="609600" cy="312737"/>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61" idx="3"/>
            <a:endCxn id="62" idx="1"/>
          </p:cNvCxnSpPr>
          <p:nvPr/>
        </p:nvCxnSpPr>
        <p:spPr>
          <a:xfrm flipV="1">
            <a:off x="2346325" y="2511425"/>
            <a:ext cx="339725" cy="33338"/>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51" idx="3"/>
          </p:cNvCxnSpPr>
          <p:nvPr/>
        </p:nvCxnSpPr>
        <p:spPr>
          <a:xfrm>
            <a:off x="1800225" y="1422400"/>
            <a:ext cx="923925" cy="820738"/>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58" idx="0"/>
          </p:cNvCxnSpPr>
          <p:nvPr/>
        </p:nvCxnSpPr>
        <p:spPr>
          <a:xfrm rot="5400000" flipH="1" flipV="1">
            <a:off x="3643313" y="3022600"/>
            <a:ext cx="336550" cy="9525"/>
          </a:xfrm>
          <a:prstGeom prst="line">
            <a:avLst/>
          </a:prstGeom>
          <a:ln>
            <a:solidFill>
              <a:schemeClr val="bg1">
                <a:lumMod val="7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62" name="Rounded Rectangle 61"/>
          <p:cNvSpPr/>
          <p:nvPr/>
        </p:nvSpPr>
        <p:spPr>
          <a:xfrm>
            <a:off x="2686050" y="2124075"/>
            <a:ext cx="2582863" cy="776288"/>
          </a:xfrm>
          <a:prstGeom prst="roundRect">
            <a:avLst/>
          </a:prstGeom>
          <a:gradFill flip="none" rotWithShape="1">
            <a:gsLst>
              <a:gs pos="0">
                <a:srgbClr val="00A4E6"/>
              </a:gs>
              <a:gs pos="100000">
                <a:srgbClr val="1742DB"/>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solidFill>
                <a:prstClr val="white"/>
              </a:solidFill>
              <a:latin typeface="+mj-lt"/>
            </a:endParaRPr>
          </a:p>
        </p:txBody>
      </p:sp>
      <p:grpSp>
        <p:nvGrpSpPr>
          <p:cNvPr id="78" name="Group 77"/>
          <p:cNvGrpSpPr>
            <a:grpSpLocks/>
          </p:cNvGrpSpPr>
          <p:nvPr/>
        </p:nvGrpSpPr>
        <p:grpSpPr bwMode="auto">
          <a:xfrm>
            <a:off x="2247900" y="974725"/>
            <a:ext cx="711200" cy="346075"/>
            <a:chOff x="2247422" y="974582"/>
            <a:chExt cx="712304" cy="345963"/>
          </a:xfrm>
        </p:grpSpPr>
        <p:sp>
          <p:nvSpPr>
            <p:cNvPr id="50" name="Rounded Rectangle 49"/>
            <p:cNvSpPr/>
            <p:nvPr/>
          </p:nvSpPr>
          <p:spPr>
            <a:xfrm>
              <a:off x="2247422" y="974582"/>
              <a:ext cx="712304" cy="345963"/>
            </a:xfrm>
            <a:prstGeom prst="roundRect">
              <a:avLst>
                <a:gd name="adj" fmla="val 10667"/>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en-US" sz="2000" dirty="0"/>
                <a:t> </a:t>
              </a:r>
            </a:p>
          </p:txBody>
        </p:sp>
        <p:sp>
          <p:nvSpPr>
            <p:cNvPr id="112691" name="TextBox 62"/>
            <p:cNvSpPr txBox="1">
              <a:spLocks noChangeArrowheads="1"/>
            </p:cNvSpPr>
            <p:nvPr/>
          </p:nvSpPr>
          <p:spPr bwMode="auto">
            <a:xfrm>
              <a:off x="2293633" y="983371"/>
              <a:ext cx="640169" cy="307777"/>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HIPS</a:t>
              </a:r>
              <a:endParaRPr lang="en-US" sz="1400">
                <a:solidFill>
                  <a:srgbClr val="FFFFFF"/>
                </a:solidFill>
                <a:latin typeface="Futura Bk" pitchFamily="34" charset="0"/>
              </a:endParaRPr>
            </a:p>
          </p:txBody>
        </p:sp>
      </p:grpSp>
      <p:grpSp>
        <p:nvGrpSpPr>
          <p:cNvPr id="77" name="Group 76"/>
          <p:cNvGrpSpPr>
            <a:grpSpLocks/>
          </p:cNvGrpSpPr>
          <p:nvPr/>
        </p:nvGrpSpPr>
        <p:grpSpPr bwMode="auto">
          <a:xfrm>
            <a:off x="5124450" y="798513"/>
            <a:ext cx="1655763" cy="668337"/>
            <a:chOff x="5124074" y="797980"/>
            <a:chExt cx="1656831" cy="669479"/>
          </a:xfrm>
        </p:grpSpPr>
        <p:sp>
          <p:nvSpPr>
            <p:cNvPr id="53" name="Rounded Rectangle 52"/>
            <p:cNvSpPr/>
            <p:nvPr/>
          </p:nvSpPr>
          <p:spPr>
            <a:xfrm>
              <a:off x="5227329" y="797980"/>
              <a:ext cx="1442380" cy="669479"/>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p>
          </p:txBody>
        </p:sp>
        <p:sp>
          <p:nvSpPr>
            <p:cNvPr id="112689" name="TextBox 63"/>
            <p:cNvSpPr txBox="1">
              <a:spLocks noChangeArrowheads="1"/>
            </p:cNvSpPr>
            <p:nvPr/>
          </p:nvSpPr>
          <p:spPr bwMode="auto">
            <a:xfrm>
              <a:off x="5124074" y="841822"/>
              <a:ext cx="1656831" cy="523220"/>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Patch </a:t>
              </a:r>
              <a:br>
                <a:rPr lang="en-GB" sz="1400">
                  <a:solidFill>
                    <a:srgbClr val="FFFFFF"/>
                  </a:solidFill>
                  <a:latin typeface="Futura Bk" pitchFamily="34" charset="0"/>
                </a:rPr>
              </a:br>
              <a:r>
                <a:rPr lang="en-GB" sz="1400">
                  <a:solidFill>
                    <a:srgbClr val="FFFFFF"/>
                  </a:solidFill>
                  <a:latin typeface="Futura Bk" pitchFamily="34" charset="0"/>
                </a:rPr>
                <a:t>Deployment</a:t>
              </a:r>
              <a:endParaRPr lang="en-US" sz="1400">
                <a:solidFill>
                  <a:srgbClr val="FFFFFF"/>
                </a:solidFill>
                <a:latin typeface="Futura Bk" pitchFamily="34" charset="0"/>
              </a:endParaRPr>
            </a:p>
          </p:txBody>
        </p:sp>
      </p:grpSp>
      <p:grpSp>
        <p:nvGrpSpPr>
          <p:cNvPr id="76" name="Group 75"/>
          <p:cNvGrpSpPr>
            <a:grpSpLocks/>
          </p:cNvGrpSpPr>
          <p:nvPr/>
        </p:nvGrpSpPr>
        <p:grpSpPr bwMode="auto">
          <a:xfrm>
            <a:off x="3394075" y="1257300"/>
            <a:ext cx="1208088" cy="669925"/>
            <a:chOff x="3393994" y="1257439"/>
            <a:chExt cx="1207918" cy="669479"/>
          </a:xfrm>
        </p:grpSpPr>
        <p:sp>
          <p:nvSpPr>
            <p:cNvPr id="52" name="Rounded Rectangle 51"/>
            <p:cNvSpPr/>
            <p:nvPr/>
          </p:nvSpPr>
          <p:spPr>
            <a:xfrm>
              <a:off x="3436851" y="1257439"/>
              <a:ext cx="1079348" cy="669479"/>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en-US" sz="2000" dirty="0"/>
                <a:t> </a:t>
              </a:r>
            </a:p>
          </p:txBody>
        </p:sp>
        <p:sp>
          <p:nvSpPr>
            <p:cNvPr id="112687" name="TextBox 64"/>
            <p:cNvSpPr txBox="1">
              <a:spLocks noChangeArrowheads="1"/>
            </p:cNvSpPr>
            <p:nvPr/>
          </p:nvSpPr>
          <p:spPr bwMode="auto">
            <a:xfrm>
              <a:off x="3393994" y="1312888"/>
              <a:ext cx="1207918" cy="523220"/>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Patch Testing</a:t>
              </a:r>
              <a:endParaRPr lang="en-US" sz="1400">
                <a:solidFill>
                  <a:srgbClr val="FFFFFF"/>
                </a:solidFill>
                <a:latin typeface="Futura Bk" pitchFamily="34" charset="0"/>
              </a:endParaRPr>
            </a:p>
          </p:txBody>
        </p:sp>
      </p:grpSp>
      <p:grpSp>
        <p:nvGrpSpPr>
          <p:cNvPr id="83" name="Group 82"/>
          <p:cNvGrpSpPr>
            <a:grpSpLocks/>
          </p:cNvGrpSpPr>
          <p:nvPr/>
        </p:nvGrpSpPr>
        <p:grpSpPr bwMode="auto">
          <a:xfrm>
            <a:off x="2978150" y="3195638"/>
            <a:ext cx="1657350" cy="617537"/>
            <a:chOff x="2978532" y="3195650"/>
            <a:chExt cx="1656832" cy="617582"/>
          </a:xfrm>
        </p:grpSpPr>
        <p:sp>
          <p:nvSpPr>
            <p:cNvPr id="58" name="Rounded Rectangle 57"/>
            <p:cNvSpPr/>
            <p:nvPr/>
          </p:nvSpPr>
          <p:spPr>
            <a:xfrm>
              <a:off x="3073752" y="3195650"/>
              <a:ext cx="1467979" cy="617582"/>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p>
          </p:txBody>
        </p:sp>
        <p:sp>
          <p:nvSpPr>
            <p:cNvPr id="112685" name="TextBox 65"/>
            <p:cNvSpPr txBox="1">
              <a:spLocks noChangeArrowheads="1"/>
            </p:cNvSpPr>
            <p:nvPr/>
          </p:nvSpPr>
          <p:spPr bwMode="auto">
            <a:xfrm>
              <a:off x="2978532" y="3243547"/>
              <a:ext cx="1656832" cy="523220"/>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Patch</a:t>
              </a:r>
              <a:br>
                <a:rPr lang="en-GB" sz="1400">
                  <a:solidFill>
                    <a:srgbClr val="FFFFFF"/>
                  </a:solidFill>
                  <a:latin typeface="Futura Bk" pitchFamily="34" charset="0"/>
                </a:rPr>
              </a:br>
              <a:r>
                <a:rPr lang="en-GB" sz="1400">
                  <a:solidFill>
                    <a:srgbClr val="FFFFFF"/>
                  </a:solidFill>
                  <a:latin typeface="Futura Bk" pitchFamily="34" charset="0"/>
                </a:rPr>
                <a:t>Acceleration</a:t>
              </a:r>
              <a:endParaRPr lang="en-US" sz="1400">
                <a:solidFill>
                  <a:srgbClr val="FFFFFF"/>
                </a:solidFill>
                <a:latin typeface="Futura Bk" pitchFamily="34" charset="0"/>
              </a:endParaRPr>
            </a:p>
          </p:txBody>
        </p:sp>
      </p:grpSp>
      <p:grpSp>
        <p:nvGrpSpPr>
          <p:cNvPr id="87" name="Group 86"/>
          <p:cNvGrpSpPr>
            <a:grpSpLocks/>
          </p:cNvGrpSpPr>
          <p:nvPr/>
        </p:nvGrpSpPr>
        <p:grpSpPr bwMode="auto">
          <a:xfrm>
            <a:off x="5494338" y="2884488"/>
            <a:ext cx="1657350" cy="352425"/>
            <a:chOff x="5494470" y="2884264"/>
            <a:chExt cx="1656831" cy="352904"/>
          </a:xfrm>
        </p:grpSpPr>
        <p:sp>
          <p:nvSpPr>
            <p:cNvPr id="55" name="Rounded Rectangle 54"/>
            <p:cNvSpPr/>
            <p:nvPr/>
          </p:nvSpPr>
          <p:spPr>
            <a:xfrm>
              <a:off x="5726172" y="2884264"/>
              <a:ext cx="1193426" cy="352904"/>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p>
          </p:txBody>
        </p:sp>
        <p:sp>
          <p:nvSpPr>
            <p:cNvPr id="112683" name="TextBox 66"/>
            <p:cNvSpPr txBox="1">
              <a:spLocks noChangeArrowheads="1"/>
            </p:cNvSpPr>
            <p:nvPr/>
          </p:nvSpPr>
          <p:spPr bwMode="auto">
            <a:xfrm>
              <a:off x="5494470" y="2904755"/>
              <a:ext cx="1656831" cy="307777"/>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Anti-Virus</a:t>
              </a:r>
              <a:endParaRPr lang="en-US" sz="1400">
                <a:solidFill>
                  <a:srgbClr val="FFFFFF"/>
                </a:solidFill>
                <a:latin typeface="Futura Bk" pitchFamily="34" charset="0"/>
              </a:endParaRPr>
            </a:p>
          </p:txBody>
        </p:sp>
      </p:grpSp>
      <p:grpSp>
        <p:nvGrpSpPr>
          <p:cNvPr id="112660" name="Group 83"/>
          <p:cNvGrpSpPr>
            <a:grpSpLocks/>
          </p:cNvGrpSpPr>
          <p:nvPr/>
        </p:nvGrpSpPr>
        <p:grpSpPr bwMode="auto">
          <a:xfrm>
            <a:off x="3863975" y="4124325"/>
            <a:ext cx="1655763" cy="596900"/>
            <a:chOff x="3863232" y="4124617"/>
            <a:chExt cx="1656831" cy="596823"/>
          </a:xfrm>
        </p:grpSpPr>
        <p:sp>
          <p:nvSpPr>
            <p:cNvPr id="57" name="Rounded Rectangle 56"/>
            <p:cNvSpPr/>
            <p:nvPr/>
          </p:nvSpPr>
          <p:spPr>
            <a:xfrm>
              <a:off x="3929950" y="4124617"/>
              <a:ext cx="1520218" cy="596823"/>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p>
          </p:txBody>
        </p:sp>
        <p:sp>
          <p:nvSpPr>
            <p:cNvPr id="112681" name="TextBox 67"/>
            <p:cNvSpPr txBox="1">
              <a:spLocks noChangeArrowheads="1"/>
            </p:cNvSpPr>
            <p:nvPr/>
          </p:nvSpPr>
          <p:spPr bwMode="auto">
            <a:xfrm>
              <a:off x="3863232" y="4162812"/>
              <a:ext cx="1656831" cy="523220"/>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Vulnerability</a:t>
              </a:r>
              <a:br>
                <a:rPr lang="en-GB" sz="1400">
                  <a:solidFill>
                    <a:srgbClr val="FFFFFF"/>
                  </a:solidFill>
                  <a:latin typeface="Futura Bk" pitchFamily="34" charset="0"/>
                </a:rPr>
              </a:br>
              <a:r>
                <a:rPr lang="en-GB" sz="1400">
                  <a:solidFill>
                    <a:srgbClr val="FFFFFF"/>
                  </a:solidFill>
                  <a:latin typeface="Futura Bk" pitchFamily="34" charset="0"/>
                </a:rPr>
                <a:t>Assessment</a:t>
              </a:r>
              <a:endParaRPr lang="en-US" sz="1400">
                <a:solidFill>
                  <a:srgbClr val="FFFFFF"/>
                </a:solidFill>
                <a:latin typeface="Futura Bk" pitchFamily="34" charset="0"/>
              </a:endParaRPr>
            </a:p>
          </p:txBody>
        </p:sp>
      </p:grpSp>
      <p:grpSp>
        <p:nvGrpSpPr>
          <p:cNvPr id="81" name="Group 80"/>
          <p:cNvGrpSpPr>
            <a:grpSpLocks/>
          </p:cNvGrpSpPr>
          <p:nvPr/>
        </p:nvGrpSpPr>
        <p:grpSpPr bwMode="auto">
          <a:xfrm>
            <a:off x="862013" y="3309938"/>
            <a:ext cx="1566862" cy="638175"/>
            <a:chOff x="862174" y="3309825"/>
            <a:chExt cx="1567308" cy="638341"/>
          </a:xfrm>
        </p:grpSpPr>
        <p:sp>
          <p:nvSpPr>
            <p:cNvPr id="60" name="Rounded Rectangle 59"/>
            <p:cNvSpPr/>
            <p:nvPr/>
          </p:nvSpPr>
          <p:spPr>
            <a:xfrm>
              <a:off x="862174" y="3309825"/>
              <a:ext cx="1567308" cy="638341"/>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p>
          </p:txBody>
        </p:sp>
        <p:sp>
          <p:nvSpPr>
            <p:cNvPr id="112679" name="TextBox 68"/>
            <p:cNvSpPr txBox="1">
              <a:spLocks noChangeArrowheads="1"/>
            </p:cNvSpPr>
            <p:nvPr/>
          </p:nvSpPr>
          <p:spPr bwMode="auto">
            <a:xfrm>
              <a:off x="952709" y="3356317"/>
              <a:ext cx="1393688" cy="523220"/>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Temporary</a:t>
              </a:r>
              <a:br>
                <a:rPr lang="en-GB" sz="1400">
                  <a:solidFill>
                    <a:srgbClr val="FFFFFF"/>
                  </a:solidFill>
                  <a:latin typeface="Futura Bk" pitchFamily="34" charset="0"/>
                </a:rPr>
              </a:br>
              <a:r>
                <a:rPr lang="en-GB" sz="1400">
                  <a:solidFill>
                    <a:srgbClr val="FFFFFF"/>
                  </a:solidFill>
                  <a:latin typeface="Futura Bk" pitchFamily="34" charset="0"/>
                </a:rPr>
                <a:t>Workarounds</a:t>
              </a:r>
              <a:endParaRPr lang="en-US" sz="1400">
                <a:solidFill>
                  <a:srgbClr val="FFFFFF"/>
                </a:solidFill>
                <a:latin typeface="Futura Bk" pitchFamily="34" charset="0"/>
              </a:endParaRPr>
            </a:p>
          </p:txBody>
        </p:sp>
      </p:grpSp>
      <p:grpSp>
        <p:nvGrpSpPr>
          <p:cNvPr id="112662" name="Group 78"/>
          <p:cNvGrpSpPr>
            <a:grpSpLocks/>
          </p:cNvGrpSpPr>
          <p:nvPr/>
        </p:nvGrpSpPr>
        <p:grpSpPr bwMode="auto">
          <a:xfrm>
            <a:off x="439738" y="1082675"/>
            <a:ext cx="1655762" cy="679450"/>
            <a:chOff x="439208" y="1083119"/>
            <a:chExt cx="1655534" cy="678359"/>
          </a:xfrm>
        </p:grpSpPr>
        <p:sp>
          <p:nvSpPr>
            <p:cNvPr id="51" name="Rounded Rectangle 50"/>
            <p:cNvSpPr/>
            <p:nvPr/>
          </p:nvSpPr>
          <p:spPr>
            <a:xfrm>
              <a:off x="755076" y="1083119"/>
              <a:ext cx="1044431" cy="678359"/>
            </a:xfrm>
            <a:prstGeom prst="roundRect">
              <a:avLst>
                <a:gd name="adj" fmla="val 13278"/>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p>
          </p:txBody>
        </p:sp>
        <p:sp>
          <p:nvSpPr>
            <p:cNvPr id="112677" name="TextBox 69"/>
            <p:cNvSpPr txBox="1">
              <a:spLocks noChangeArrowheads="1"/>
            </p:cNvSpPr>
            <p:nvPr/>
          </p:nvSpPr>
          <p:spPr bwMode="auto">
            <a:xfrm>
              <a:off x="439208" y="1138382"/>
              <a:ext cx="1655534" cy="523220"/>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Network</a:t>
              </a:r>
              <a:br>
                <a:rPr lang="en-GB" sz="1400">
                  <a:solidFill>
                    <a:srgbClr val="FFFFFF"/>
                  </a:solidFill>
                  <a:latin typeface="Futura Bk" pitchFamily="34" charset="0"/>
                </a:rPr>
              </a:br>
              <a:r>
                <a:rPr lang="en-GB" sz="1400">
                  <a:solidFill>
                    <a:srgbClr val="FFFFFF"/>
                  </a:solidFill>
                  <a:latin typeface="Futura Bk" pitchFamily="34" charset="0"/>
                </a:rPr>
                <a:t>Security</a:t>
              </a:r>
              <a:endParaRPr lang="en-US" sz="1400">
                <a:solidFill>
                  <a:srgbClr val="FFFFFF"/>
                </a:solidFill>
                <a:latin typeface="Futura Bk" pitchFamily="34" charset="0"/>
              </a:endParaRPr>
            </a:p>
          </p:txBody>
        </p:sp>
      </p:grpSp>
      <p:grpSp>
        <p:nvGrpSpPr>
          <p:cNvPr id="112663" name="Group 84"/>
          <p:cNvGrpSpPr>
            <a:grpSpLocks/>
          </p:cNvGrpSpPr>
          <p:nvPr/>
        </p:nvGrpSpPr>
        <p:grpSpPr bwMode="auto">
          <a:xfrm>
            <a:off x="5700713" y="3625850"/>
            <a:ext cx="1657350" cy="665163"/>
            <a:chOff x="5700702" y="3626400"/>
            <a:chExt cx="1656831" cy="664289"/>
          </a:xfrm>
        </p:grpSpPr>
        <p:sp>
          <p:nvSpPr>
            <p:cNvPr id="56" name="Rounded Rectangle 55"/>
            <p:cNvSpPr/>
            <p:nvPr/>
          </p:nvSpPr>
          <p:spPr>
            <a:xfrm>
              <a:off x="6010167" y="3626400"/>
              <a:ext cx="1037900" cy="664289"/>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p>
          </p:txBody>
        </p:sp>
        <p:sp>
          <p:nvSpPr>
            <p:cNvPr id="112675" name="TextBox 70"/>
            <p:cNvSpPr txBox="1">
              <a:spLocks noChangeArrowheads="1"/>
            </p:cNvSpPr>
            <p:nvPr/>
          </p:nvSpPr>
          <p:spPr bwMode="auto">
            <a:xfrm>
              <a:off x="5700702" y="3678163"/>
              <a:ext cx="1656831" cy="523220"/>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Multiple </a:t>
              </a:r>
            </a:p>
            <a:p>
              <a:pPr algn="ctr" eaLnBrk="0" hangingPunct="0"/>
              <a:r>
                <a:rPr lang="en-GB" sz="1400">
                  <a:solidFill>
                    <a:srgbClr val="FFFFFF"/>
                  </a:solidFill>
                  <a:latin typeface="Futura Bk" pitchFamily="34" charset="0"/>
                </a:rPr>
                <a:t>Regions</a:t>
              </a:r>
              <a:endParaRPr lang="en-US" sz="1400">
                <a:solidFill>
                  <a:srgbClr val="FFFFFF"/>
                </a:solidFill>
                <a:latin typeface="Futura Bk" pitchFamily="34" charset="0"/>
              </a:endParaRPr>
            </a:p>
          </p:txBody>
        </p:sp>
      </p:grpSp>
      <p:grpSp>
        <p:nvGrpSpPr>
          <p:cNvPr id="112664" name="Group 79"/>
          <p:cNvGrpSpPr>
            <a:grpSpLocks/>
          </p:cNvGrpSpPr>
          <p:nvPr/>
        </p:nvGrpSpPr>
        <p:grpSpPr bwMode="auto">
          <a:xfrm>
            <a:off x="787400" y="2070100"/>
            <a:ext cx="1655763" cy="949325"/>
            <a:chOff x="786953" y="2069472"/>
            <a:chExt cx="1656832" cy="949726"/>
          </a:xfrm>
        </p:grpSpPr>
        <p:sp>
          <p:nvSpPr>
            <p:cNvPr id="61" name="Rounded Rectangle 60"/>
            <p:cNvSpPr/>
            <p:nvPr/>
          </p:nvSpPr>
          <p:spPr>
            <a:xfrm>
              <a:off x="861614" y="2069472"/>
              <a:ext cx="1485270" cy="949726"/>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p>
          </p:txBody>
        </p:sp>
        <p:sp>
          <p:nvSpPr>
            <p:cNvPr id="112673" name="TextBox 71"/>
            <p:cNvSpPr txBox="1">
              <a:spLocks noChangeArrowheads="1"/>
            </p:cNvSpPr>
            <p:nvPr/>
          </p:nvSpPr>
          <p:spPr bwMode="auto">
            <a:xfrm>
              <a:off x="786953" y="2174522"/>
              <a:ext cx="1656832" cy="738664"/>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Multiple</a:t>
              </a:r>
              <a:br>
                <a:rPr lang="en-GB" sz="1400">
                  <a:solidFill>
                    <a:srgbClr val="FFFFFF"/>
                  </a:solidFill>
                  <a:latin typeface="Futura Bk" pitchFamily="34" charset="0"/>
                </a:rPr>
              </a:br>
              <a:r>
                <a:rPr lang="en-GB" sz="1400">
                  <a:solidFill>
                    <a:srgbClr val="FFFFFF"/>
                  </a:solidFill>
                  <a:latin typeface="Futura Bk" pitchFamily="34" charset="0"/>
                </a:rPr>
                <a:t>Business Processes</a:t>
              </a:r>
              <a:endParaRPr lang="en-US" sz="1400">
                <a:solidFill>
                  <a:srgbClr val="FFFFFF"/>
                </a:solidFill>
                <a:latin typeface="Futura Bk" pitchFamily="34" charset="0"/>
              </a:endParaRPr>
            </a:p>
          </p:txBody>
        </p:sp>
      </p:grpSp>
      <p:grpSp>
        <p:nvGrpSpPr>
          <p:cNvPr id="112665" name="Group 85"/>
          <p:cNvGrpSpPr>
            <a:grpSpLocks/>
          </p:cNvGrpSpPr>
          <p:nvPr/>
        </p:nvGrpSpPr>
        <p:grpSpPr bwMode="auto">
          <a:xfrm>
            <a:off x="5478463" y="1700213"/>
            <a:ext cx="1817687" cy="596900"/>
            <a:chOff x="5478728" y="1700999"/>
            <a:chExt cx="1817714" cy="596823"/>
          </a:xfrm>
        </p:grpSpPr>
        <p:sp>
          <p:nvSpPr>
            <p:cNvPr id="54" name="Rounded Rectangle 53"/>
            <p:cNvSpPr/>
            <p:nvPr/>
          </p:nvSpPr>
          <p:spPr>
            <a:xfrm>
              <a:off x="5553341" y="1700999"/>
              <a:ext cx="1671663" cy="596823"/>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p>
          </p:txBody>
        </p:sp>
        <p:sp>
          <p:nvSpPr>
            <p:cNvPr id="112671" name="TextBox 72"/>
            <p:cNvSpPr txBox="1">
              <a:spLocks noChangeArrowheads="1"/>
            </p:cNvSpPr>
            <p:nvPr/>
          </p:nvSpPr>
          <p:spPr bwMode="auto">
            <a:xfrm>
              <a:off x="5478728" y="1736503"/>
              <a:ext cx="1817714" cy="523220"/>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Multiple IT</a:t>
              </a:r>
              <a:br>
                <a:rPr lang="en-GB" sz="1400">
                  <a:solidFill>
                    <a:srgbClr val="FFFFFF"/>
                  </a:solidFill>
                  <a:latin typeface="Futura Bk" pitchFamily="34" charset="0"/>
                </a:rPr>
              </a:br>
              <a:r>
                <a:rPr lang="en-GB" sz="1400">
                  <a:solidFill>
                    <a:srgbClr val="FFFFFF"/>
                  </a:solidFill>
                  <a:latin typeface="Futura Bk" pitchFamily="34" charset="0"/>
                </a:rPr>
                <a:t>Environments</a:t>
              </a:r>
              <a:endParaRPr lang="en-US" sz="1400">
                <a:solidFill>
                  <a:srgbClr val="FFFFFF"/>
                </a:solidFill>
                <a:latin typeface="Futura Bk" pitchFamily="34" charset="0"/>
              </a:endParaRPr>
            </a:p>
          </p:txBody>
        </p:sp>
      </p:grpSp>
      <p:grpSp>
        <p:nvGrpSpPr>
          <p:cNvPr id="82" name="Group 81"/>
          <p:cNvGrpSpPr>
            <a:grpSpLocks/>
          </p:cNvGrpSpPr>
          <p:nvPr/>
        </p:nvGrpSpPr>
        <p:grpSpPr bwMode="auto">
          <a:xfrm>
            <a:off x="1697038" y="4192588"/>
            <a:ext cx="1655762" cy="596900"/>
            <a:chOff x="1696428" y="4192084"/>
            <a:chExt cx="1656831" cy="596823"/>
          </a:xfrm>
        </p:grpSpPr>
        <p:sp>
          <p:nvSpPr>
            <p:cNvPr id="59" name="Rounded Rectangle 58"/>
            <p:cNvSpPr/>
            <p:nvPr/>
          </p:nvSpPr>
          <p:spPr>
            <a:xfrm>
              <a:off x="1853691" y="4192084"/>
              <a:ext cx="1355012" cy="596823"/>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p>
          </p:txBody>
        </p:sp>
        <p:sp>
          <p:nvSpPr>
            <p:cNvPr id="112669" name="TextBox 73"/>
            <p:cNvSpPr txBox="1">
              <a:spLocks noChangeArrowheads="1"/>
            </p:cNvSpPr>
            <p:nvPr/>
          </p:nvSpPr>
          <p:spPr bwMode="auto">
            <a:xfrm>
              <a:off x="1696428" y="4227588"/>
              <a:ext cx="1656831" cy="523220"/>
            </a:xfrm>
            <a:prstGeom prst="rect">
              <a:avLst/>
            </a:prstGeom>
            <a:noFill/>
            <a:ln w="9525">
              <a:noFill/>
              <a:miter lim="800000"/>
              <a:headEnd/>
              <a:tailEnd/>
            </a:ln>
          </p:spPr>
          <p:txBody>
            <a:bodyPr anchor="ctr">
              <a:spAutoFit/>
            </a:bodyPr>
            <a:lstStyle/>
            <a:p>
              <a:pPr algn="ctr" eaLnBrk="0" hangingPunct="0"/>
              <a:r>
                <a:rPr lang="en-GB" sz="1400">
                  <a:solidFill>
                    <a:srgbClr val="FFFFFF"/>
                  </a:solidFill>
                  <a:latin typeface="Futura Bk" pitchFamily="34" charset="0"/>
                </a:rPr>
                <a:t>Emergency</a:t>
              </a:r>
              <a:br>
                <a:rPr lang="en-GB" sz="1400">
                  <a:solidFill>
                    <a:srgbClr val="FFFFFF"/>
                  </a:solidFill>
                  <a:latin typeface="Futura Bk" pitchFamily="34" charset="0"/>
                </a:rPr>
              </a:br>
              <a:r>
                <a:rPr lang="en-GB" sz="1400">
                  <a:solidFill>
                    <a:srgbClr val="FFFFFF"/>
                  </a:solidFill>
                  <a:latin typeface="Futura Bk" pitchFamily="34" charset="0"/>
                </a:rPr>
                <a:t>Processes</a:t>
              </a:r>
              <a:endParaRPr lang="en-US" sz="1400">
                <a:solidFill>
                  <a:srgbClr val="FFFFFF"/>
                </a:solidFill>
                <a:latin typeface="Futura Bk" pitchFamily="34" charset="0"/>
              </a:endParaRPr>
            </a:p>
          </p:txBody>
        </p:sp>
      </p:grpSp>
      <p:sp>
        <p:nvSpPr>
          <p:cNvPr id="112667" name="Rectangle 74"/>
          <p:cNvSpPr>
            <a:spLocks noChangeArrowheads="1"/>
          </p:cNvSpPr>
          <p:nvPr/>
        </p:nvSpPr>
        <p:spPr bwMode="auto">
          <a:xfrm>
            <a:off x="2108200" y="2165350"/>
            <a:ext cx="3735388" cy="646113"/>
          </a:xfrm>
          <a:prstGeom prst="rect">
            <a:avLst/>
          </a:prstGeom>
          <a:noFill/>
          <a:ln w="9525">
            <a:noFill/>
            <a:miter lim="800000"/>
            <a:headEnd/>
            <a:tailEnd/>
          </a:ln>
        </p:spPr>
        <p:txBody>
          <a:bodyPr>
            <a:spAutoFit/>
          </a:bodyPr>
          <a:lstStyle/>
          <a:p>
            <a:pPr algn="ctr"/>
            <a:r>
              <a:rPr lang="en-GB">
                <a:solidFill>
                  <a:schemeClr val="bg1"/>
                </a:solidFill>
                <a:latin typeface="Futura Bk" pitchFamily="34" charset="0"/>
              </a:rPr>
              <a:t>Vulnerability &amp;</a:t>
            </a:r>
            <a:br>
              <a:rPr lang="en-GB">
                <a:solidFill>
                  <a:schemeClr val="bg1"/>
                </a:solidFill>
                <a:latin typeface="Futura Bk" pitchFamily="34" charset="0"/>
              </a:rPr>
            </a:br>
            <a:r>
              <a:rPr lang="en-GB">
                <a:solidFill>
                  <a:schemeClr val="bg1"/>
                </a:solidFill>
                <a:latin typeface="Futura Bk" pitchFamily="34" charset="0"/>
              </a:rPr>
              <a:t>Threat Management</a:t>
            </a:r>
            <a:endParaRPr lang="en-US">
              <a:solidFill>
                <a:schemeClr val="bg1"/>
              </a:solidFill>
              <a:latin typeface="Futura B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afterEffect">
                                  <p:stCondLst>
                                    <p:cond delay="1000"/>
                                  </p:stCondLst>
                                  <p:childTnLst>
                                    <p:animScale>
                                      <p:cBhvr>
                                        <p:cTn id="6" dur="500" fill="hold"/>
                                        <p:tgtEl>
                                          <p:spTgt spid="76"/>
                                        </p:tgtEl>
                                      </p:cBhvr>
                                      <p:by x="120000" y="120000"/>
                                    </p:animScale>
                                  </p:childTnLst>
                                </p:cTn>
                              </p:par>
                              <p:par>
                                <p:cTn id="7" presetID="6" presetClass="emph" presetSubtype="0" autoRev="1" fill="hold" nodeType="withEffect">
                                  <p:stCondLst>
                                    <p:cond delay="1000"/>
                                  </p:stCondLst>
                                  <p:childTnLst>
                                    <p:animScale>
                                      <p:cBhvr>
                                        <p:cTn id="8" dur="500" fill="hold"/>
                                        <p:tgtEl>
                                          <p:spTgt spid="77"/>
                                        </p:tgtEl>
                                      </p:cBhvr>
                                      <p:by x="120000" y="120000"/>
                                    </p:animScale>
                                  </p:childTnLst>
                                </p:cTn>
                              </p:par>
                              <p:par>
                                <p:cTn id="9" presetID="6" presetClass="emph" presetSubtype="0" autoRev="1" fill="hold" nodeType="withEffect">
                                  <p:stCondLst>
                                    <p:cond delay="1000"/>
                                  </p:stCondLst>
                                  <p:childTnLst>
                                    <p:animScale>
                                      <p:cBhvr>
                                        <p:cTn id="10" dur="500" fill="hold"/>
                                        <p:tgtEl>
                                          <p:spTgt spid="83"/>
                                        </p:tgtEl>
                                      </p:cBhvr>
                                      <p:by x="120000" y="120000"/>
                                    </p:animScale>
                                  </p:childTnLst>
                                </p:cTn>
                              </p:par>
                            </p:childTnLst>
                          </p:cTn>
                        </p:par>
                        <p:par>
                          <p:cTn id="11" fill="hold">
                            <p:stCondLst>
                              <p:cond delay="2000"/>
                            </p:stCondLst>
                            <p:childTnLst>
                              <p:par>
                                <p:cTn id="12" presetID="6" presetClass="emph" presetSubtype="0" autoRev="1" fill="hold" nodeType="afterEffect">
                                  <p:stCondLst>
                                    <p:cond delay="500"/>
                                  </p:stCondLst>
                                  <p:childTnLst>
                                    <p:animScale>
                                      <p:cBhvr>
                                        <p:cTn id="13" dur="500" fill="hold"/>
                                        <p:tgtEl>
                                          <p:spTgt spid="87"/>
                                        </p:tgtEl>
                                      </p:cBhvr>
                                      <p:by x="120000" y="120000"/>
                                    </p:animScale>
                                  </p:childTnLst>
                                </p:cTn>
                              </p:par>
                              <p:par>
                                <p:cTn id="14" presetID="6" presetClass="emph" presetSubtype="0" autoRev="1" fill="hold" nodeType="withEffect">
                                  <p:stCondLst>
                                    <p:cond delay="500"/>
                                  </p:stCondLst>
                                  <p:childTnLst>
                                    <p:animScale>
                                      <p:cBhvr>
                                        <p:cTn id="15" dur="500" fill="hold"/>
                                        <p:tgtEl>
                                          <p:spTgt spid="78"/>
                                        </p:tgtEl>
                                      </p:cBhvr>
                                      <p:by x="120000" y="120000"/>
                                    </p:animScale>
                                  </p:childTnLst>
                                </p:cTn>
                              </p:par>
                            </p:childTnLst>
                          </p:cTn>
                        </p:par>
                        <p:par>
                          <p:cTn id="16" fill="hold">
                            <p:stCondLst>
                              <p:cond delay="3500"/>
                            </p:stCondLst>
                            <p:childTnLst>
                              <p:par>
                                <p:cTn id="17" presetID="6" presetClass="emph" presetSubtype="0" autoRev="1" fill="hold" nodeType="afterEffect">
                                  <p:stCondLst>
                                    <p:cond delay="500"/>
                                  </p:stCondLst>
                                  <p:childTnLst>
                                    <p:animScale>
                                      <p:cBhvr>
                                        <p:cTn id="18" dur="500" fill="hold"/>
                                        <p:tgtEl>
                                          <p:spTgt spid="81"/>
                                        </p:tgtEl>
                                      </p:cBhvr>
                                      <p:by x="120000" y="120000"/>
                                    </p:animScale>
                                  </p:childTnLst>
                                </p:cTn>
                              </p:par>
                              <p:par>
                                <p:cTn id="19" presetID="6" presetClass="emph" presetSubtype="0" autoRev="1" fill="hold" nodeType="withEffect">
                                  <p:stCondLst>
                                    <p:cond delay="500"/>
                                  </p:stCondLst>
                                  <p:childTnLst>
                                    <p:animScale>
                                      <p:cBhvr>
                                        <p:cTn id="20" dur="500" fill="hold"/>
                                        <p:tgtEl>
                                          <p:spTgt spid="8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idx="4294967295"/>
          </p:nvPr>
        </p:nvSpPr>
        <p:spPr bwMode="auto">
          <a:xfrm>
            <a:off x="234950" y="292100"/>
            <a:ext cx="8375650" cy="504825"/>
          </a:xfrm>
          <a:noFill/>
        </p:spPr>
        <p:txBody>
          <a:bodyPr wrap="square" numCol="1" compatLnSpc="1">
            <a:prstTxWarp prst="textNoShape">
              <a:avLst/>
            </a:prstTxWarp>
          </a:bodyPr>
          <a:lstStyle/>
          <a:p>
            <a:r>
              <a:rPr lang="en-GB" cap="none" smtClean="0"/>
              <a:t>THE SOLUTION: BUILD A MODEL</a:t>
            </a:r>
          </a:p>
        </p:txBody>
      </p:sp>
      <p:sp>
        <p:nvSpPr>
          <p:cNvPr id="114690" name="Rectangle 3"/>
          <p:cNvSpPr>
            <a:spLocks noGrp="1" noChangeArrowheads="1"/>
          </p:cNvSpPr>
          <p:nvPr>
            <p:ph type="body" sz="quarter" idx="4294967295"/>
          </p:nvPr>
        </p:nvSpPr>
        <p:spPr>
          <a:xfrm>
            <a:off x="255588" y="933450"/>
            <a:ext cx="7662862" cy="3665538"/>
          </a:xfrm>
        </p:spPr>
        <p:txBody>
          <a:bodyPr/>
          <a:lstStyle/>
          <a:p>
            <a:pPr>
              <a:lnSpc>
                <a:spcPct val="90000"/>
              </a:lnSpc>
            </a:pPr>
            <a:r>
              <a:rPr lang="en-GB" sz="1700" smtClean="0"/>
              <a:t>Stochastic model of threat environment</a:t>
            </a:r>
          </a:p>
          <a:p>
            <a:pPr>
              <a:lnSpc>
                <a:spcPct val="90000"/>
              </a:lnSpc>
            </a:pPr>
            <a:r>
              <a:rPr lang="en-GB" sz="1700" smtClean="0"/>
              <a:t>Process model of organization’s protections</a:t>
            </a:r>
          </a:p>
          <a:p>
            <a:pPr>
              <a:lnSpc>
                <a:spcPct val="90000"/>
              </a:lnSpc>
            </a:pPr>
            <a:r>
              <a:rPr lang="en-GB" sz="1700" smtClean="0"/>
              <a:t>Validate with experts and against known data sources</a:t>
            </a:r>
          </a:p>
          <a:p>
            <a:pPr>
              <a:lnSpc>
                <a:spcPct val="90000"/>
              </a:lnSpc>
            </a:pPr>
            <a:r>
              <a:rPr lang="en-GB" sz="1700" smtClean="0"/>
              <a:t>Select a metric</a:t>
            </a:r>
          </a:p>
          <a:p>
            <a:pPr marL="338138" lvl="1" indent="-106363">
              <a:lnSpc>
                <a:spcPct val="90000"/>
              </a:lnSpc>
            </a:pPr>
            <a:r>
              <a:rPr lang="en-GB" sz="1400" smtClean="0"/>
              <a:t>Time until “risk mitigated”</a:t>
            </a:r>
          </a:p>
          <a:p>
            <a:pPr>
              <a:lnSpc>
                <a:spcPct val="90000"/>
              </a:lnSpc>
            </a:pPr>
            <a:r>
              <a:rPr lang="en-GB" sz="1700" smtClean="0"/>
              <a:t>Execute the model as a discrete event simulation</a:t>
            </a:r>
          </a:p>
          <a:p>
            <a:pPr marL="338138" lvl="1" indent="-106363">
              <a:lnSpc>
                <a:spcPct val="90000"/>
              </a:lnSpc>
            </a:pPr>
            <a:r>
              <a:rPr lang="en-GB" sz="1400" smtClean="0"/>
              <a:t>~100K vulnerabilities</a:t>
            </a:r>
          </a:p>
          <a:p>
            <a:pPr marL="338138" lvl="1" indent="-106363">
              <a:lnSpc>
                <a:spcPct val="90000"/>
              </a:lnSpc>
            </a:pPr>
            <a:r>
              <a:rPr lang="en-GB" sz="1400" smtClean="0"/>
              <a:t>check for sensitivities in parameters</a:t>
            </a:r>
          </a:p>
          <a:p>
            <a:pPr>
              <a:lnSpc>
                <a:spcPct val="90000"/>
              </a:lnSpc>
            </a:pPr>
            <a:endParaRPr lang="en-GB" sz="1700" smtClean="0"/>
          </a:p>
          <a:p>
            <a:pPr>
              <a:lnSpc>
                <a:spcPct val="90000"/>
              </a:lnSpc>
            </a:pPr>
            <a:r>
              <a:rPr lang="en-GB" sz="1700" smtClean="0"/>
              <a:t>Adjust the model to reflect proposed changes in policy and see how well the changes perform</a:t>
            </a:r>
          </a:p>
          <a:p>
            <a:pPr>
              <a:lnSpc>
                <a:spcPct val="90000"/>
              </a:lnSpc>
            </a:pPr>
            <a:endParaRPr lang="en-GB" sz="1700" smtClean="0"/>
          </a:p>
        </p:txBody>
      </p:sp>
      <p:sp>
        <p:nvSpPr>
          <p:cNvPr id="114691" name="Date Placeholder 4"/>
          <p:cNvSpPr txBox="1">
            <a:spLocks noGrp="1"/>
          </p:cNvSpPr>
          <p:nvPr/>
        </p:nvSpPr>
        <p:spPr bwMode="auto">
          <a:xfrm>
            <a:off x="836613" y="4892675"/>
            <a:ext cx="1441450" cy="163513"/>
          </a:xfrm>
          <a:prstGeom prst="rect">
            <a:avLst/>
          </a:prstGeom>
          <a:noFill/>
          <a:ln w="9525">
            <a:noFill/>
            <a:miter lim="800000"/>
            <a:headEnd/>
            <a:tailEnd/>
          </a:ln>
        </p:spPr>
        <p:txBody>
          <a:bodyPr anchor="b"/>
          <a:lstStyle/>
          <a:p>
            <a:pPr eaLnBrk="0" hangingPunct="0"/>
            <a:endParaRPr lang="en-GB" sz="900">
              <a:solidFill>
                <a:srgbClr val="848589"/>
              </a:solidFill>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9" name="Picture 3"/>
          <p:cNvPicPr>
            <a:picLocks noChangeAspect="1" noChangeArrowheads="1"/>
          </p:cNvPicPr>
          <p:nvPr/>
        </p:nvPicPr>
        <p:blipFill>
          <a:blip r:embed="rId3"/>
          <a:srcRect/>
          <a:stretch>
            <a:fillRect/>
          </a:stretch>
        </p:blipFill>
        <p:spPr bwMode="auto">
          <a:xfrm>
            <a:off x="246063" y="1092200"/>
            <a:ext cx="4578350" cy="3862388"/>
          </a:xfrm>
          <a:prstGeom prst="rect">
            <a:avLst/>
          </a:prstGeom>
          <a:noFill/>
          <a:ln w="9525">
            <a:noFill/>
            <a:miter lim="800000"/>
            <a:headEnd/>
            <a:tailEnd/>
          </a:ln>
        </p:spPr>
      </p:pic>
      <p:grpSp>
        <p:nvGrpSpPr>
          <p:cNvPr id="2" name="Group 19"/>
          <p:cNvGrpSpPr>
            <a:grpSpLocks/>
          </p:cNvGrpSpPr>
          <p:nvPr/>
        </p:nvGrpSpPr>
        <p:grpSpPr bwMode="auto">
          <a:xfrm>
            <a:off x="1992313" y="925513"/>
            <a:ext cx="7151687" cy="3382962"/>
            <a:chOff x="2876990" y="644726"/>
            <a:chExt cx="7150930" cy="4511535"/>
          </a:xfrm>
        </p:grpSpPr>
        <p:sp>
          <p:nvSpPr>
            <p:cNvPr id="116749" name="TextBox 18"/>
            <p:cNvSpPr txBox="1">
              <a:spLocks noChangeArrowheads="1"/>
            </p:cNvSpPr>
            <p:nvPr/>
          </p:nvSpPr>
          <p:spPr bwMode="auto">
            <a:xfrm>
              <a:off x="6186577" y="4220504"/>
              <a:ext cx="3841343" cy="935757"/>
            </a:xfrm>
            <a:prstGeom prst="rect">
              <a:avLst/>
            </a:prstGeom>
            <a:noFill/>
            <a:ln w="9525">
              <a:noFill/>
              <a:miter lim="800000"/>
              <a:headEnd/>
              <a:tailEnd/>
            </a:ln>
          </p:spPr>
          <p:txBody>
            <a:bodyPr>
              <a:spAutoFit/>
            </a:bodyPr>
            <a:lstStyle/>
            <a:p>
              <a:r>
                <a:rPr lang="en-GB" sz="2000">
                  <a:latin typeface="Futura Bk" pitchFamily="34" charset="0"/>
                </a:rPr>
                <a:t>Generates code for the underlying Gnosis Engine</a:t>
              </a:r>
              <a:endParaRPr lang="en-US" sz="2000">
                <a:latin typeface="Futura Bk" pitchFamily="34" charset="0"/>
              </a:endParaRPr>
            </a:p>
          </p:txBody>
        </p:sp>
        <p:pic>
          <p:nvPicPr>
            <p:cNvPr id="116750" name="Picture 4"/>
            <p:cNvPicPr>
              <a:picLocks noChangeAspect="1" noChangeArrowheads="1"/>
            </p:cNvPicPr>
            <p:nvPr/>
          </p:nvPicPr>
          <p:blipFill>
            <a:blip r:embed="rId4"/>
            <a:srcRect/>
            <a:stretch>
              <a:fillRect/>
            </a:stretch>
          </p:blipFill>
          <p:spPr bwMode="auto">
            <a:xfrm>
              <a:off x="2876990" y="644726"/>
              <a:ext cx="4597946" cy="3466057"/>
            </a:xfrm>
            <a:prstGeom prst="rect">
              <a:avLst/>
            </a:prstGeom>
            <a:noFill/>
            <a:ln w="9525">
              <a:noFill/>
              <a:miter lim="800000"/>
              <a:headEnd/>
              <a:tailEnd/>
            </a:ln>
          </p:spPr>
        </p:pic>
      </p:grpSp>
      <p:grpSp>
        <p:nvGrpSpPr>
          <p:cNvPr id="3" name="Group 22"/>
          <p:cNvGrpSpPr>
            <a:grpSpLocks/>
          </p:cNvGrpSpPr>
          <p:nvPr/>
        </p:nvGrpSpPr>
        <p:grpSpPr bwMode="auto">
          <a:xfrm>
            <a:off x="233363" y="763588"/>
            <a:ext cx="8196262" cy="4256087"/>
            <a:chOff x="963392" y="1017973"/>
            <a:chExt cx="8196483" cy="5675916"/>
          </a:xfrm>
        </p:grpSpPr>
        <p:pic>
          <p:nvPicPr>
            <p:cNvPr id="116741" name="Picture 9"/>
            <p:cNvPicPr>
              <a:picLocks noChangeAspect="1" noChangeArrowheads="1"/>
            </p:cNvPicPr>
            <p:nvPr/>
          </p:nvPicPr>
          <p:blipFill>
            <a:blip r:embed="rId5"/>
            <a:srcRect/>
            <a:stretch>
              <a:fillRect/>
            </a:stretch>
          </p:blipFill>
          <p:spPr bwMode="auto">
            <a:xfrm>
              <a:off x="3798246" y="4863846"/>
              <a:ext cx="2657050" cy="1830043"/>
            </a:xfrm>
            <a:prstGeom prst="rect">
              <a:avLst/>
            </a:prstGeom>
            <a:noFill/>
            <a:ln w="9525">
              <a:noFill/>
              <a:miter lim="800000"/>
              <a:headEnd/>
              <a:tailEnd/>
            </a:ln>
          </p:spPr>
        </p:pic>
        <p:grpSp>
          <p:nvGrpSpPr>
            <p:cNvPr id="116742" name="Group 21"/>
            <p:cNvGrpSpPr>
              <a:grpSpLocks/>
            </p:cNvGrpSpPr>
            <p:nvPr/>
          </p:nvGrpSpPr>
          <p:grpSpPr bwMode="auto">
            <a:xfrm>
              <a:off x="963392" y="1017973"/>
              <a:ext cx="8196483" cy="4944237"/>
              <a:chOff x="963392" y="1017973"/>
              <a:chExt cx="8196483" cy="4944237"/>
            </a:xfrm>
          </p:grpSpPr>
          <p:pic>
            <p:nvPicPr>
              <p:cNvPr id="116743" name="Picture 10"/>
              <p:cNvPicPr>
                <a:picLocks noChangeAspect="1" noChangeArrowheads="1"/>
              </p:cNvPicPr>
              <p:nvPr/>
            </p:nvPicPr>
            <p:blipFill>
              <a:blip r:embed="rId6"/>
              <a:srcRect/>
              <a:stretch>
                <a:fillRect/>
              </a:stretch>
            </p:blipFill>
            <p:spPr bwMode="auto">
              <a:xfrm>
                <a:off x="3798246" y="2963578"/>
                <a:ext cx="2677372" cy="1844040"/>
              </a:xfrm>
              <a:prstGeom prst="rect">
                <a:avLst/>
              </a:prstGeom>
              <a:noFill/>
              <a:ln w="9525">
                <a:noFill/>
                <a:miter lim="800000"/>
                <a:headEnd/>
                <a:tailEnd/>
              </a:ln>
            </p:spPr>
          </p:pic>
          <p:pic>
            <p:nvPicPr>
              <p:cNvPr id="116744" name="Picture 11"/>
              <p:cNvPicPr>
                <a:picLocks noChangeAspect="1" noChangeArrowheads="1"/>
              </p:cNvPicPr>
              <p:nvPr/>
            </p:nvPicPr>
            <p:blipFill>
              <a:blip r:embed="rId7"/>
              <a:srcRect/>
              <a:stretch>
                <a:fillRect/>
              </a:stretch>
            </p:blipFill>
            <p:spPr bwMode="auto">
              <a:xfrm>
                <a:off x="3798246" y="1017973"/>
                <a:ext cx="2673575" cy="1889377"/>
              </a:xfrm>
              <a:prstGeom prst="rect">
                <a:avLst/>
              </a:prstGeom>
              <a:noFill/>
              <a:ln w="9525">
                <a:noFill/>
                <a:miter lim="800000"/>
                <a:headEnd/>
                <a:tailEnd/>
              </a:ln>
            </p:spPr>
          </p:pic>
          <p:sp>
            <p:nvSpPr>
              <p:cNvPr id="116745" name="TextBox 13"/>
              <p:cNvSpPr txBox="1">
                <a:spLocks noChangeArrowheads="1"/>
              </p:cNvSpPr>
              <p:nvPr/>
            </p:nvSpPr>
            <p:spPr bwMode="auto">
              <a:xfrm>
                <a:off x="6624570" y="1644737"/>
                <a:ext cx="2535305" cy="529362"/>
              </a:xfrm>
              <a:prstGeom prst="rect">
                <a:avLst/>
              </a:prstGeom>
              <a:noFill/>
              <a:ln w="9525">
                <a:noFill/>
                <a:miter lim="800000"/>
                <a:headEnd/>
                <a:tailEnd/>
              </a:ln>
            </p:spPr>
            <p:txBody>
              <a:bodyPr wrap="none">
                <a:spAutoFit/>
              </a:bodyPr>
              <a:lstStyle/>
              <a:p>
                <a:r>
                  <a:rPr lang="en-GB" sz="2000">
                    <a:latin typeface="Futura Bk" pitchFamily="34" charset="0"/>
                  </a:rPr>
                  <a:t>Current Risk Window</a:t>
                </a:r>
                <a:endParaRPr lang="en-US" sz="2000">
                  <a:latin typeface="Futura Bk" pitchFamily="34" charset="0"/>
                </a:endParaRPr>
              </a:p>
            </p:txBody>
          </p:sp>
          <p:sp>
            <p:nvSpPr>
              <p:cNvPr id="116746" name="TextBox 15"/>
              <p:cNvSpPr txBox="1">
                <a:spLocks noChangeArrowheads="1"/>
              </p:cNvSpPr>
              <p:nvPr/>
            </p:nvSpPr>
            <p:spPr bwMode="auto">
              <a:xfrm>
                <a:off x="6624570" y="3241292"/>
                <a:ext cx="2257485" cy="935911"/>
              </a:xfrm>
              <a:prstGeom prst="rect">
                <a:avLst/>
              </a:prstGeom>
              <a:noFill/>
              <a:ln w="9525">
                <a:noFill/>
                <a:miter lim="800000"/>
                <a:headEnd/>
                <a:tailEnd/>
              </a:ln>
            </p:spPr>
            <p:txBody>
              <a:bodyPr wrap="none">
                <a:spAutoFit/>
              </a:bodyPr>
              <a:lstStyle/>
              <a:p>
                <a:r>
                  <a:rPr lang="en-GB" sz="2000">
                    <a:latin typeface="Futura Bk" pitchFamily="34" charset="0"/>
                  </a:rPr>
                  <a:t>Risk Window with </a:t>
                </a:r>
                <a:br>
                  <a:rPr lang="en-GB" sz="2000">
                    <a:latin typeface="Futura Bk" pitchFamily="34" charset="0"/>
                  </a:rPr>
                </a:br>
                <a:r>
                  <a:rPr lang="en-GB" sz="2000">
                    <a:latin typeface="Futura Bk" pitchFamily="34" charset="0"/>
                  </a:rPr>
                  <a:t>Patch Investment</a:t>
                </a:r>
                <a:endParaRPr lang="en-US" sz="2000">
                  <a:latin typeface="Futura Bk" pitchFamily="34" charset="0"/>
                </a:endParaRPr>
              </a:p>
            </p:txBody>
          </p:sp>
          <p:sp>
            <p:nvSpPr>
              <p:cNvPr id="116747" name="TextBox 16"/>
              <p:cNvSpPr txBox="1">
                <a:spLocks noChangeArrowheads="1"/>
              </p:cNvSpPr>
              <p:nvPr/>
            </p:nvSpPr>
            <p:spPr bwMode="auto">
              <a:xfrm>
                <a:off x="6624570" y="5026299"/>
                <a:ext cx="2257485" cy="935911"/>
              </a:xfrm>
              <a:prstGeom prst="rect">
                <a:avLst/>
              </a:prstGeom>
              <a:noFill/>
              <a:ln w="9525">
                <a:noFill/>
                <a:miter lim="800000"/>
                <a:headEnd/>
                <a:tailEnd/>
              </a:ln>
            </p:spPr>
            <p:txBody>
              <a:bodyPr wrap="none">
                <a:spAutoFit/>
              </a:bodyPr>
              <a:lstStyle/>
              <a:p>
                <a:r>
                  <a:rPr lang="en-GB" sz="2000">
                    <a:latin typeface="Futura Bk" pitchFamily="34" charset="0"/>
                  </a:rPr>
                  <a:t>Risk Window with </a:t>
                </a:r>
                <a:br>
                  <a:rPr lang="en-GB" sz="2000">
                    <a:latin typeface="Futura Bk" pitchFamily="34" charset="0"/>
                  </a:rPr>
                </a:br>
                <a:r>
                  <a:rPr lang="en-GB" sz="2000">
                    <a:latin typeface="Futura Bk" pitchFamily="34" charset="0"/>
                  </a:rPr>
                  <a:t>HIPS investment</a:t>
                </a:r>
                <a:endParaRPr lang="en-US" sz="2000">
                  <a:latin typeface="Futura Bk" pitchFamily="34" charset="0"/>
                </a:endParaRPr>
              </a:p>
            </p:txBody>
          </p:sp>
          <p:sp>
            <p:nvSpPr>
              <p:cNvPr id="116748" name="TextBox 20"/>
              <p:cNvSpPr txBox="1">
                <a:spLocks noChangeArrowheads="1"/>
              </p:cNvSpPr>
              <p:nvPr/>
            </p:nvSpPr>
            <p:spPr bwMode="auto">
              <a:xfrm>
                <a:off x="963392" y="3281523"/>
                <a:ext cx="2636909" cy="935911"/>
              </a:xfrm>
              <a:prstGeom prst="rect">
                <a:avLst/>
              </a:prstGeom>
              <a:noFill/>
              <a:ln w="9525">
                <a:noFill/>
                <a:miter lim="800000"/>
                <a:headEnd/>
                <a:tailEnd/>
              </a:ln>
            </p:spPr>
            <p:txBody>
              <a:bodyPr wrap="none">
                <a:spAutoFit/>
              </a:bodyPr>
              <a:lstStyle/>
              <a:p>
                <a:r>
                  <a:rPr lang="en-GB" sz="2000">
                    <a:latin typeface="Futura Bk" pitchFamily="34" charset="0"/>
                  </a:rPr>
                  <a:t>Generates simulation/</a:t>
                </a:r>
              </a:p>
              <a:p>
                <a:r>
                  <a:rPr lang="en-GB" sz="2000">
                    <a:latin typeface="Futura Bk" pitchFamily="34" charset="0"/>
                  </a:rPr>
                  <a:t>Experiment results</a:t>
                </a:r>
                <a:endParaRPr lang="en-US" sz="2000">
                  <a:latin typeface="Futura Bk" pitchFamily="34" charset="0"/>
                </a:endParaRPr>
              </a:p>
            </p:txBody>
          </p:sp>
        </p:grpSp>
      </p:grpSp>
      <p:sp>
        <p:nvSpPr>
          <p:cNvPr id="116740" name="Title 17"/>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r>
              <a:rPr lang="en-GB" cap="none" smtClean="0"/>
              <a:t>SECURITY ANALYTICS TOOLS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1000"/>
                                        <p:tgtEl>
                                          <p:spTgt spid="2"/>
                                        </p:tgtEl>
                                        <p:attrNameLst>
                                          <p:attrName>ppt_x</p:attrName>
                                        </p:attrNameLst>
                                      </p:cBhvr>
                                      <p:tavLst>
                                        <p:tav tm="0">
                                          <p:val>
                                            <p:strVal val="ppt_x"/>
                                          </p:val>
                                        </p:tav>
                                        <p:tav tm="100000">
                                          <p:val>
                                            <p:strVal val="ppt_x"/>
                                          </p:val>
                                        </p:tav>
                                      </p:tavLst>
                                    </p:anim>
                                    <p:anim calcmode="lin" valueType="num">
                                      <p:cBhvr additive="base">
                                        <p:cTn id="12" dur="1000"/>
                                        <p:tgtEl>
                                          <p:spTgt spid="2"/>
                                        </p:tgtEl>
                                        <p:attrNameLst>
                                          <p:attrName>ppt_y</p:attrName>
                                        </p:attrNameLst>
                                      </p:cBhvr>
                                      <p:tavLst>
                                        <p:tav tm="0">
                                          <p:val>
                                            <p:strVal val="ppt_y"/>
                                          </p:val>
                                        </p:tav>
                                        <p:tav tm="100000">
                                          <p:val>
                                            <p:strVal val="1+ppt_h/2"/>
                                          </p:val>
                                        </p:tav>
                                      </p:tavLst>
                                    </p:anim>
                                    <p:set>
                                      <p:cBhvr>
                                        <p:cTn id="13" dur="1" fill="hold">
                                          <p:stCondLst>
                                            <p:cond delay="999"/>
                                          </p:stCondLst>
                                        </p:cTn>
                                        <p:tgtEl>
                                          <p:spTgt spid="2"/>
                                        </p:tgtEl>
                                        <p:attrNameLst>
                                          <p:attrName>style.visibility</p:attrName>
                                        </p:attrNameLst>
                                      </p:cBhvr>
                                      <p:to>
                                        <p:strVal val="hidden"/>
                                      </p:to>
                                    </p:set>
                                  </p:childTnLst>
                                </p:cTn>
                              </p:par>
                              <p:par>
                                <p:cTn id="14" presetID="9" presetClass="emph" presetSubtype="0" nodeType="withEffect">
                                  <p:stCondLst>
                                    <p:cond delay="0"/>
                                  </p:stCondLst>
                                  <p:childTnLst>
                                    <p:set>
                                      <p:cBhvr rctx="PPT">
                                        <p:cTn id="15" dur="indefinite"/>
                                        <p:tgtEl>
                                          <p:spTgt spid="203779"/>
                                        </p:tgtEl>
                                        <p:attrNameLst>
                                          <p:attrName>style.opacity</p:attrName>
                                        </p:attrNameLst>
                                      </p:cBhvr>
                                      <p:to>
                                        <p:strVal val="0.5"/>
                                      </p:to>
                                    </p:set>
                                    <p:animEffect filter="image" prLst="opacity: 0.5">
                                      <p:cBhvr rctx="IE">
                                        <p:cTn id="16" dur="indefinite"/>
                                        <p:tgtEl>
                                          <p:spTgt spid="203779"/>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ppt_x"/>
                                          </p:val>
                                        </p:tav>
                                        <p:tav tm="100000">
                                          <p:val>
                                            <p:strVal val="#ppt_x"/>
                                          </p:val>
                                        </p:tav>
                                      </p:tavLst>
                                    </p:anim>
                                    <p:anim calcmode="lin" valueType="num">
                                      <p:cBhvr additive="base">
                                        <p:cTn id="2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3"/>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r>
              <a:rPr lang="en-GB" cap="none" smtClean="0">
                <a:solidFill>
                  <a:schemeClr val="bg1"/>
                </a:solidFill>
              </a:rPr>
              <a:t>Security Analytics</a:t>
            </a:r>
            <a:br>
              <a:rPr lang="en-GB" cap="none" smtClean="0">
                <a:solidFill>
                  <a:schemeClr val="bg1"/>
                </a:solidFill>
              </a:rPr>
            </a:br>
            <a:r>
              <a:rPr lang="en-GB" cap="none" smtClean="0">
                <a:solidFill>
                  <a:schemeClr val="bg1"/>
                </a:solidFill>
              </a:rPr>
              <a:t/>
            </a:r>
            <a:br>
              <a:rPr lang="en-GB" cap="none" smtClean="0">
                <a:solidFill>
                  <a:schemeClr val="bg1"/>
                </a:solidFill>
              </a:rPr>
            </a:br>
            <a:r>
              <a:rPr lang="en-GB" sz="2300" cap="none" smtClean="0">
                <a:solidFill>
                  <a:schemeClr val="bg1"/>
                </a:solidFill>
              </a:rPr>
              <a:t>Cybercrime Example</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3"/>
          <p:cNvSpPr txBox="1">
            <a:spLocks noGrp="1"/>
          </p:cNvSpPr>
          <p:nvPr/>
        </p:nvSpPr>
        <p:spPr bwMode="auto">
          <a:xfrm>
            <a:off x="438150" y="4913313"/>
            <a:ext cx="387350" cy="163512"/>
          </a:xfrm>
          <a:prstGeom prst="rect">
            <a:avLst/>
          </a:prstGeom>
          <a:noFill/>
          <a:ln w="9525">
            <a:noFill/>
            <a:miter lim="800000"/>
            <a:headEnd/>
            <a:tailEnd/>
          </a:ln>
        </p:spPr>
        <p:txBody>
          <a:bodyPr anchor="b"/>
          <a:lstStyle/>
          <a:p>
            <a:pPr eaLnBrk="0" hangingPunct="0"/>
            <a:fld id="{A445945C-0A0E-4740-A493-A1BD29ED86D0}" type="slidenum">
              <a:rPr lang="en-GB" sz="900">
                <a:solidFill>
                  <a:srgbClr val="848589"/>
                </a:solidFill>
                <a:latin typeface="Futura Bk" pitchFamily="34" charset="0"/>
              </a:rPr>
              <a:pPr eaLnBrk="0" hangingPunct="0"/>
              <a:t>64</a:t>
            </a:fld>
            <a:endParaRPr lang="en-GB" sz="900">
              <a:solidFill>
                <a:srgbClr val="848589"/>
              </a:solidFill>
              <a:latin typeface="Futura Bk" pitchFamily="34" charset="0"/>
            </a:endParaRPr>
          </a:p>
        </p:txBody>
      </p:sp>
      <p:sp>
        <p:nvSpPr>
          <p:cNvPr id="119810" name="Date Placeholder 4"/>
          <p:cNvSpPr txBox="1">
            <a:spLocks noGrp="1"/>
          </p:cNvSpPr>
          <p:nvPr/>
        </p:nvSpPr>
        <p:spPr bwMode="auto">
          <a:xfrm>
            <a:off x="836613" y="4913313"/>
            <a:ext cx="1441450" cy="163512"/>
          </a:xfrm>
          <a:prstGeom prst="rect">
            <a:avLst/>
          </a:prstGeom>
          <a:noFill/>
          <a:ln w="9525">
            <a:noFill/>
            <a:miter lim="800000"/>
            <a:headEnd/>
            <a:tailEnd/>
          </a:ln>
        </p:spPr>
        <p:txBody>
          <a:bodyPr anchor="b"/>
          <a:lstStyle/>
          <a:p>
            <a:pPr eaLnBrk="0" hangingPunct="0"/>
            <a:fld id="{BC7A8F82-2875-4753-97A6-5538FA049BEF}" type="datetime3">
              <a:rPr lang="en-GB" sz="900">
                <a:solidFill>
                  <a:srgbClr val="848589"/>
                </a:solidFill>
                <a:latin typeface="Futura Bk" pitchFamily="34" charset="0"/>
              </a:rPr>
              <a:pPr eaLnBrk="0" hangingPunct="0"/>
              <a:t>30 June, 2010</a:t>
            </a:fld>
            <a:endParaRPr lang="en-GB" sz="900">
              <a:solidFill>
                <a:srgbClr val="848589"/>
              </a:solidFill>
              <a:latin typeface="Futura Bk" pitchFamily="34" charset="0"/>
            </a:endParaRPr>
          </a:p>
        </p:txBody>
      </p:sp>
      <p:sp>
        <p:nvSpPr>
          <p:cNvPr id="119811" name="Rectangle 2"/>
          <p:cNvSpPr>
            <a:spLocks noGrp="1" noChangeArrowheads="1"/>
          </p:cNvSpPr>
          <p:nvPr>
            <p:ph type="title" idx="4294967295"/>
          </p:nvPr>
        </p:nvSpPr>
        <p:spPr bwMode="auto">
          <a:noFill/>
        </p:spPr>
        <p:txBody>
          <a:bodyPr wrap="square" numCol="1" compatLnSpc="1">
            <a:prstTxWarp prst="textNoShape">
              <a:avLst/>
            </a:prstTxWarp>
          </a:bodyPr>
          <a:lstStyle/>
          <a:p>
            <a:pPr eaLnBrk="1" hangingPunct="1"/>
            <a:r>
              <a:rPr lang="en-GB" cap="none" smtClean="0"/>
              <a:t>Basic Model of Underground Market</a:t>
            </a:r>
          </a:p>
        </p:txBody>
      </p:sp>
      <p:cxnSp>
        <p:nvCxnSpPr>
          <p:cNvPr id="119812" name="AutoShape 28"/>
          <p:cNvCxnSpPr>
            <a:cxnSpLocks noChangeAspect="1" noChangeShapeType="1"/>
            <a:stCxn id="119839" idx="1"/>
          </p:cNvCxnSpPr>
          <p:nvPr/>
        </p:nvCxnSpPr>
        <p:spPr bwMode="auto">
          <a:xfrm rot="10800000">
            <a:off x="5229225" y="1800225"/>
            <a:ext cx="38100" cy="2003425"/>
          </a:xfrm>
          <a:prstGeom prst="straightConnector1">
            <a:avLst/>
          </a:prstGeom>
          <a:noFill/>
          <a:ln w="9525">
            <a:noFill/>
            <a:round/>
            <a:headEnd/>
            <a:tailEnd type="triangle" w="med" len="med"/>
          </a:ln>
        </p:spPr>
      </p:cxnSp>
      <p:cxnSp>
        <p:nvCxnSpPr>
          <p:cNvPr id="119813" name="AutoShape 29"/>
          <p:cNvCxnSpPr>
            <a:cxnSpLocks noChangeAspect="1" noChangeShapeType="1"/>
            <a:stCxn id="119839" idx="1"/>
          </p:cNvCxnSpPr>
          <p:nvPr/>
        </p:nvCxnSpPr>
        <p:spPr bwMode="auto">
          <a:xfrm rot="10800000">
            <a:off x="3729038" y="3802063"/>
            <a:ext cx="1538287" cy="1587"/>
          </a:xfrm>
          <a:prstGeom prst="straightConnector1">
            <a:avLst/>
          </a:prstGeom>
          <a:noFill/>
          <a:ln w="9525">
            <a:solidFill>
              <a:schemeClr val="tx1"/>
            </a:solidFill>
            <a:round/>
            <a:headEnd/>
            <a:tailEnd type="triangle" w="med" len="med"/>
          </a:ln>
        </p:spPr>
      </p:cxnSp>
      <p:cxnSp>
        <p:nvCxnSpPr>
          <p:cNvPr id="119814" name="AutoShape 30"/>
          <p:cNvCxnSpPr>
            <a:cxnSpLocks noChangeAspect="1" noChangeShapeType="1"/>
            <a:endCxn id="119839" idx="3"/>
          </p:cNvCxnSpPr>
          <p:nvPr/>
        </p:nvCxnSpPr>
        <p:spPr bwMode="auto">
          <a:xfrm rot="10800000" flipV="1">
            <a:off x="6556375" y="3282950"/>
            <a:ext cx="706438" cy="520700"/>
          </a:xfrm>
          <a:prstGeom prst="straightConnector1">
            <a:avLst/>
          </a:prstGeom>
          <a:noFill/>
          <a:ln w="9525">
            <a:solidFill>
              <a:schemeClr val="tx1"/>
            </a:solidFill>
            <a:round/>
            <a:headEnd/>
            <a:tailEnd type="triangle" w="med" len="med"/>
          </a:ln>
        </p:spPr>
      </p:cxnSp>
      <p:pic>
        <p:nvPicPr>
          <p:cNvPr id="119815" name="Picture 34" descr="C:\Users\skys\AppData\Local\Microsoft\Windows\Temporary Internet Files\Content.IE5\TYO2Y7RY\MCj04403800000[1].png"/>
          <p:cNvPicPr>
            <a:picLocks noChangeAspect="1" noChangeArrowheads="1"/>
          </p:cNvPicPr>
          <p:nvPr/>
        </p:nvPicPr>
        <p:blipFill>
          <a:blip r:embed="rId2"/>
          <a:srcRect/>
          <a:stretch>
            <a:fillRect/>
          </a:stretch>
        </p:blipFill>
        <p:spPr bwMode="auto">
          <a:xfrm>
            <a:off x="5335588" y="1181100"/>
            <a:ext cx="1196975" cy="1517650"/>
          </a:xfrm>
          <a:prstGeom prst="rect">
            <a:avLst/>
          </a:prstGeom>
          <a:noFill/>
          <a:ln w="9525">
            <a:noFill/>
            <a:miter lim="800000"/>
            <a:headEnd/>
            <a:tailEnd/>
          </a:ln>
        </p:spPr>
      </p:pic>
      <p:pic>
        <p:nvPicPr>
          <p:cNvPr id="119816" name="Picture 38" descr="C:\Users\skys\AppData\Local\Microsoft\Windows\Temporary Internet Files\Content.IE5\EY08ANAY\MCj03264880000[1].wmf"/>
          <p:cNvPicPr>
            <a:picLocks noChangeAspect="1" noChangeArrowheads="1"/>
          </p:cNvPicPr>
          <p:nvPr/>
        </p:nvPicPr>
        <p:blipFill>
          <a:blip r:embed="rId3"/>
          <a:srcRect/>
          <a:stretch>
            <a:fillRect/>
          </a:stretch>
        </p:blipFill>
        <p:spPr bwMode="auto">
          <a:xfrm>
            <a:off x="3732213" y="1257300"/>
            <a:ext cx="668337" cy="852488"/>
          </a:xfrm>
          <a:prstGeom prst="rect">
            <a:avLst/>
          </a:prstGeom>
          <a:noFill/>
          <a:ln w="9525">
            <a:noFill/>
            <a:miter lim="800000"/>
            <a:headEnd/>
            <a:tailEnd/>
          </a:ln>
        </p:spPr>
      </p:pic>
      <p:pic>
        <p:nvPicPr>
          <p:cNvPr id="119817" name="Picture 39" descr="C:\Users\skys\AppData\Local\Microsoft\Windows\Temporary Internet Files\Content.IE5\0E2DELK8\MMj03652630000[1].gif"/>
          <p:cNvPicPr>
            <a:picLocks noChangeAspect="1" noChangeArrowheads="1" noCrop="1"/>
          </p:cNvPicPr>
          <p:nvPr/>
        </p:nvPicPr>
        <p:blipFill>
          <a:blip r:embed="rId4"/>
          <a:srcRect/>
          <a:stretch>
            <a:fillRect/>
          </a:stretch>
        </p:blipFill>
        <p:spPr bwMode="auto">
          <a:xfrm>
            <a:off x="7250113" y="2549525"/>
            <a:ext cx="746125" cy="581025"/>
          </a:xfrm>
          <a:prstGeom prst="rect">
            <a:avLst/>
          </a:prstGeom>
          <a:noFill/>
          <a:ln w="9525">
            <a:noFill/>
            <a:miter lim="800000"/>
            <a:headEnd/>
            <a:tailEnd/>
          </a:ln>
        </p:spPr>
      </p:pic>
      <p:cxnSp>
        <p:nvCxnSpPr>
          <p:cNvPr id="119818" name="AutoShape 26"/>
          <p:cNvCxnSpPr>
            <a:cxnSpLocks noChangeShapeType="1"/>
          </p:cNvCxnSpPr>
          <p:nvPr/>
        </p:nvCxnSpPr>
        <p:spPr bwMode="auto">
          <a:xfrm>
            <a:off x="6532563" y="1939925"/>
            <a:ext cx="717550" cy="900113"/>
          </a:xfrm>
          <a:prstGeom prst="straightConnector1">
            <a:avLst/>
          </a:prstGeom>
          <a:noFill/>
          <a:ln w="9525">
            <a:solidFill>
              <a:schemeClr val="tx1"/>
            </a:solidFill>
            <a:round/>
            <a:headEnd/>
            <a:tailEnd type="triangle" w="med" len="med"/>
          </a:ln>
        </p:spPr>
      </p:cxnSp>
      <p:pic>
        <p:nvPicPr>
          <p:cNvPr id="119819" name="Picture 39" descr="C:\Users\skys\AppData\Local\Microsoft\Windows\Temporary Internet Files\Content.IE5\0E2DELK8\MMj03652630000[1].gif"/>
          <p:cNvPicPr>
            <a:picLocks noChangeAspect="1" noChangeArrowheads="1" noCrop="1"/>
          </p:cNvPicPr>
          <p:nvPr/>
        </p:nvPicPr>
        <p:blipFill>
          <a:blip r:embed="rId4"/>
          <a:srcRect/>
          <a:stretch>
            <a:fillRect/>
          </a:stretch>
        </p:blipFill>
        <p:spPr bwMode="auto">
          <a:xfrm>
            <a:off x="7350125" y="2676525"/>
            <a:ext cx="747713" cy="581025"/>
          </a:xfrm>
          <a:prstGeom prst="rect">
            <a:avLst/>
          </a:prstGeom>
          <a:noFill/>
          <a:ln w="9525">
            <a:noFill/>
            <a:miter lim="800000"/>
            <a:headEnd/>
            <a:tailEnd/>
          </a:ln>
        </p:spPr>
      </p:pic>
      <p:pic>
        <p:nvPicPr>
          <p:cNvPr id="119820" name="Picture 39" descr="C:\Users\skys\AppData\Local\Microsoft\Windows\Temporary Internet Files\Content.IE5\0E2DELK8\MMj03652630000[1].gif"/>
          <p:cNvPicPr>
            <a:picLocks noChangeAspect="1" noChangeArrowheads="1" noCrop="1"/>
          </p:cNvPicPr>
          <p:nvPr/>
        </p:nvPicPr>
        <p:blipFill>
          <a:blip r:embed="rId4"/>
          <a:srcRect/>
          <a:stretch>
            <a:fillRect/>
          </a:stretch>
        </p:blipFill>
        <p:spPr bwMode="auto">
          <a:xfrm>
            <a:off x="7450138" y="2805113"/>
            <a:ext cx="747712" cy="581025"/>
          </a:xfrm>
          <a:prstGeom prst="rect">
            <a:avLst/>
          </a:prstGeom>
          <a:noFill/>
          <a:ln w="9525">
            <a:noFill/>
            <a:miter lim="800000"/>
            <a:headEnd/>
            <a:tailEnd/>
          </a:ln>
        </p:spPr>
      </p:pic>
      <p:sp>
        <p:nvSpPr>
          <p:cNvPr id="119821" name="TextBox 247"/>
          <p:cNvSpPr txBox="1">
            <a:spLocks noChangeAspect="1" noChangeArrowheads="1"/>
          </p:cNvSpPr>
          <p:nvPr/>
        </p:nvSpPr>
        <p:spPr bwMode="auto">
          <a:xfrm>
            <a:off x="7350125" y="3386138"/>
            <a:ext cx="911225" cy="660400"/>
          </a:xfrm>
          <a:prstGeom prst="rect">
            <a:avLst/>
          </a:prstGeom>
          <a:noFill/>
          <a:ln w="9525">
            <a:noFill/>
            <a:miter lim="800000"/>
            <a:headEnd/>
            <a:tailEnd/>
          </a:ln>
        </p:spPr>
        <p:txBody>
          <a:bodyPr wrap="none" lIns="22641" tIns="11320" rIns="22641" bIns="11320">
            <a:spAutoFit/>
          </a:bodyPr>
          <a:lstStyle/>
          <a:p>
            <a:pPr defTabSz="957263"/>
            <a:r>
              <a:rPr lang="en-GB" sz="1400">
                <a:latin typeface="Calibri" pitchFamily="34" charset="0"/>
              </a:rPr>
              <a:t>Sellers </a:t>
            </a:r>
          </a:p>
          <a:p>
            <a:pPr defTabSz="957263"/>
            <a:r>
              <a:rPr lang="en-GB" sz="1400">
                <a:latin typeface="Calibri" pitchFamily="34" charset="0"/>
              </a:rPr>
              <a:t>(eg hackers,</a:t>
            </a:r>
          </a:p>
          <a:p>
            <a:pPr defTabSz="957263"/>
            <a:r>
              <a:rPr lang="en-GB" sz="1400">
                <a:latin typeface="Calibri" pitchFamily="34" charset="0"/>
              </a:rPr>
              <a:t> phishers)</a:t>
            </a:r>
            <a:endParaRPr lang="en-US" sz="1400">
              <a:latin typeface="Calibri" pitchFamily="34" charset="0"/>
            </a:endParaRPr>
          </a:p>
        </p:txBody>
      </p:sp>
      <p:sp>
        <p:nvSpPr>
          <p:cNvPr id="119822" name="TextBox 251"/>
          <p:cNvSpPr txBox="1">
            <a:spLocks noChangeAspect="1" noChangeArrowheads="1"/>
          </p:cNvSpPr>
          <p:nvPr/>
        </p:nvSpPr>
        <p:spPr bwMode="auto">
          <a:xfrm>
            <a:off x="2741613" y="4367213"/>
            <a:ext cx="1433512" cy="234950"/>
          </a:xfrm>
          <a:prstGeom prst="rect">
            <a:avLst/>
          </a:prstGeom>
          <a:noFill/>
          <a:ln w="9525">
            <a:noFill/>
            <a:miter lim="800000"/>
            <a:headEnd/>
            <a:tailEnd/>
          </a:ln>
        </p:spPr>
        <p:txBody>
          <a:bodyPr wrap="none" lIns="22641" tIns="11320" rIns="22641" bIns="11320">
            <a:spAutoFit/>
          </a:bodyPr>
          <a:lstStyle/>
          <a:p>
            <a:pPr defTabSz="957263"/>
            <a:r>
              <a:rPr lang="en-GB" sz="1400">
                <a:latin typeface="Calibri" pitchFamily="34" charset="0"/>
              </a:rPr>
              <a:t>Buyers (eg carders)</a:t>
            </a:r>
            <a:endParaRPr lang="en-US" sz="1400">
              <a:latin typeface="Calibri" pitchFamily="34" charset="0"/>
            </a:endParaRPr>
          </a:p>
        </p:txBody>
      </p:sp>
      <p:pic>
        <p:nvPicPr>
          <p:cNvPr id="119823" name="Picture 38" descr="C:\Users\skys\AppData\Local\Microsoft\Windows\Temporary Internet Files\Content.IE5\EY08ANAY\MCj03264880000[1].wmf"/>
          <p:cNvPicPr>
            <a:picLocks noChangeAspect="1" noChangeArrowheads="1"/>
          </p:cNvPicPr>
          <p:nvPr/>
        </p:nvPicPr>
        <p:blipFill>
          <a:blip r:embed="rId3"/>
          <a:srcRect/>
          <a:stretch>
            <a:fillRect/>
          </a:stretch>
        </p:blipFill>
        <p:spPr bwMode="auto">
          <a:xfrm>
            <a:off x="3832225" y="1384300"/>
            <a:ext cx="668338" cy="852488"/>
          </a:xfrm>
          <a:prstGeom prst="rect">
            <a:avLst/>
          </a:prstGeom>
          <a:noFill/>
          <a:ln w="9525">
            <a:noFill/>
            <a:miter lim="800000"/>
            <a:headEnd/>
            <a:tailEnd/>
          </a:ln>
        </p:spPr>
      </p:pic>
      <p:pic>
        <p:nvPicPr>
          <p:cNvPr id="119824" name="Picture 38" descr="C:\Users\skys\AppData\Local\Microsoft\Windows\Temporary Internet Files\Content.IE5\EY08ANAY\MCj03264880000[1].wmf"/>
          <p:cNvPicPr>
            <a:picLocks noChangeAspect="1" noChangeArrowheads="1"/>
          </p:cNvPicPr>
          <p:nvPr/>
        </p:nvPicPr>
        <p:blipFill>
          <a:blip r:embed="rId3"/>
          <a:srcRect/>
          <a:stretch>
            <a:fillRect/>
          </a:stretch>
        </p:blipFill>
        <p:spPr bwMode="auto">
          <a:xfrm>
            <a:off x="3933825" y="1512888"/>
            <a:ext cx="668338" cy="850900"/>
          </a:xfrm>
          <a:prstGeom prst="rect">
            <a:avLst/>
          </a:prstGeom>
          <a:noFill/>
          <a:ln w="9525">
            <a:noFill/>
            <a:miter lim="800000"/>
            <a:headEnd/>
            <a:tailEnd/>
          </a:ln>
        </p:spPr>
      </p:pic>
      <p:cxnSp>
        <p:nvCxnSpPr>
          <p:cNvPr id="119825" name="AutoShape 26"/>
          <p:cNvCxnSpPr>
            <a:cxnSpLocks noChangeShapeType="1"/>
          </p:cNvCxnSpPr>
          <p:nvPr/>
        </p:nvCxnSpPr>
        <p:spPr bwMode="auto">
          <a:xfrm rot="5400000">
            <a:off x="3347244" y="2312194"/>
            <a:ext cx="868362" cy="971550"/>
          </a:xfrm>
          <a:prstGeom prst="straightConnector1">
            <a:avLst/>
          </a:prstGeom>
          <a:noFill/>
          <a:ln w="9525">
            <a:solidFill>
              <a:schemeClr val="tx1"/>
            </a:solidFill>
            <a:round/>
            <a:headEnd/>
            <a:tailEnd type="triangle" w="med" len="med"/>
          </a:ln>
        </p:spPr>
      </p:cxnSp>
      <p:sp>
        <p:nvSpPr>
          <p:cNvPr id="119826" name="TextBox 256"/>
          <p:cNvSpPr txBox="1">
            <a:spLocks noChangeAspect="1" noChangeArrowheads="1"/>
          </p:cNvSpPr>
          <p:nvPr/>
        </p:nvSpPr>
        <p:spPr bwMode="auto">
          <a:xfrm>
            <a:off x="6794500" y="2125663"/>
            <a:ext cx="434975" cy="234950"/>
          </a:xfrm>
          <a:prstGeom prst="rect">
            <a:avLst/>
          </a:prstGeom>
          <a:noFill/>
          <a:ln w="9525">
            <a:noFill/>
            <a:miter lim="800000"/>
            <a:headEnd/>
            <a:tailEnd/>
          </a:ln>
        </p:spPr>
        <p:txBody>
          <a:bodyPr wrap="none" lIns="22641" tIns="11320" rIns="22641" bIns="11320">
            <a:spAutoFit/>
          </a:bodyPr>
          <a:lstStyle/>
          <a:p>
            <a:pPr defTabSz="957263"/>
            <a:r>
              <a:rPr lang="en-GB" sz="1400" b="1">
                <a:latin typeface="Calibri" pitchFamily="34" charset="0"/>
              </a:rPr>
              <a:t>Scam</a:t>
            </a:r>
            <a:endParaRPr lang="en-US" sz="1400" b="1">
              <a:latin typeface="Calibri" pitchFamily="34" charset="0"/>
            </a:endParaRPr>
          </a:p>
        </p:txBody>
      </p:sp>
      <p:sp>
        <p:nvSpPr>
          <p:cNvPr id="119827" name="TextBox 257"/>
          <p:cNvSpPr txBox="1">
            <a:spLocks noChangeAspect="1" noChangeArrowheads="1"/>
          </p:cNvSpPr>
          <p:nvPr/>
        </p:nvSpPr>
        <p:spPr bwMode="auto">
          <a:xfrm>
            <a:off x="6753225" y="3295650"/>
            <a:ext cx="306388" cy="234950"/>
          </a:xfrm>
          <a:prstGeom prst="rect">
            <a:avLst/>
          </a:prstGeom>
          <a:noFill/>
          <a:ln w="9525">
            <a:noFill/>
            <a:miter lim="800000"/>
            <a:headEnd/>
            <a:tailEnd/>
          </a:ln>
        </p:spPr>
        <p:txBody>
          <a:bodyPr wrap="none" lIns="22641" tIns="11320" rIns="22641" bIns="11320">
            <a:spAutoFit/>
          </a:bodyPr>
          <a:lstStyle/>
          <a:p>
            <a:pPr defTabSz="957263"/>
            <a:r>
              <a:rPr lang="en-GB" sz="1400" b="1">
                <a:latin typeface="Calibri" pitchFamily="34" charset="0"/>
              </a:rPr>
              <a:t>Sell</a:t>
            </a:r>
            <a:endParaRPr lang="en-US" sz="1400" b="1">
              <a:latin typeface="Calibri" pitchFamily="34" charset="0"/>
            </a:endParaRPr>
          </a:p>
        </p:txBody>
      </p:sp>
      <p:sp>
        <p:nvSpPr>
          <p:cNvPr id="119828" name="TextBox 258"/>
          <p:cNvSpPr txBox="1">
            <a:spLocks noChangeAspect="1" noChangeArrowheads="1"/>
          </p:cNvSpPr>
          <p:nvPr/>
        </p:nvSpPr>
        <p:spPr bwMode="auto">
          <a:xfrm>
            <a:off x="4776788" y="1735138"/>
            <a:ext cx="561975" cy="234950"/>
          </a:xfrm>
          <a:prstGeom prst="rect">
            <a:avLst/>
          </a:prstGeom>
          <a:noFill/>
          <a:ln w="9525">
            <a:noFill/>
            <a:miter lim="800000"/>
            <a:headEnd/>
            <a:tailEnd/>
          </a:ln>
        </p:spPr>
        <p:txBody>
          <a:bodyPr wrap="none" lIns="22641" tIns="11320" rIns="22641" bIns="11320">
            <a:spAutoFit/>
          </a:bodyPr>
          <a:lstStyle/>
          <a:p>
            <a:pPr defTabSz="957263"/>
            <a:r>
              <a:rPr lang="en-GB" sz="1400" b="1">
                <a:latin typeface="Calibri" pitchFamily="34" charset="0"/>
              </a:rPr>
              <a:t>Extract</a:t>
            </a:r>
            <a:endParaRPr lang="en-US" sz="1400" b="1">
              <a:latin typeface="Calibri" pitchFamily="34" charset="0"/>
            </a:endParaRPr>
          </a:p>
        </p:txBody>
      </p:sp>
      <p:pic>
        <p:nvPicPr>
          <p:cNvPr id="119829" name="Picture 4" descr="entrust1"/>
          <p:cNvPicPr>
            <a:picLocks noChangeAspect="1" noChangeArrowheads="1"/>
          </p:cNvPicPr>
          <p:nvPr/>
        </p:nvPicPr>
        <p:blipFill>
          <a:blip r:embed="rId5"/>
          <a:srcRect/>
          <a:stretch>
            <a:fillRect/>
          </a:stretch>
        </p:blipFill>
        <p:spPr bwMode="auto">
          <a:xfrm>
            <a:off x="412750" y="1046163"/>
            <a:ext cx="1327150" cy="1792287"/>
          </a:xfrm>
          <a:prstGeom prst="rect">
            <a:avLst/>
          </a:prstGeom>
          <a:noFill/>
          <a:ln w="9525">
            <a:noFill/>
            <a:miter lim="800000"/>
            <a:headEnd/>
            <a:tailEnd/>
          </a:ln>
        </p:spPr>
      </p:pic>
      <p:sp>
        <p:nvSpPr>
          <p:cNvPr id="119830" name="TextBox 265"/>
          <p:cNvSpPr txBox="1">
            <a:spLocks noChangeAspect="1" noChangeArrowheads="1"/>
          </p:cNvSpPr>
          <p:nvPr/>
        </p:nvSpPr>
        <p:spPr bwMode="auto">
          <a:xfrm>
            <a:off x="2141538" y="1495425"/>
            <a:ext cx="1074737" cy="447675"/>
          </a:xfrm>
          <a:prstGeom prst="rect">
            <a:avLst/>
          </a:prstGeom>
          <a:noFill/>
          <a:ln w="9525">
            <a:noFill/>
            <a:miter lim="800000"/>
            <a:headEnd/>
            <a:tailEnd/>
          </a:ln>
        </p:spPr>
        <p:txBody>
          <a:bodyPr lIns="22641" tIns="11320" rIns="22641" bIns="11320">
            <a:spAutoFit/>
          </a:bodyPr>
          <a:lstStyle/>
          <a:p>
            <a:pPr algn="ctr" defTabSz="957263"/>
            <a:r>
              <a:rPr lang="en-GB" sz="1400">
                <a:solidFill>
                  <a:srgbClr val="558ED5"/>
                </a:solidFill>
                <a:latin typeface="Calibri" pitchFamily="34" charset="0"/>
              </a:rPr>
              <a:t>Mule</a:t>
            </a:r>
            <a:br>
              <a:rPr lang="en-GB" sz="1400">
                <a:solidFill>
                  <a:srgbClr val="558ED5"/>
                </a:solidFill>
                <a:latin typeface="Calibri" pitchFamily="34" charset="0"/>
              </a:rPr>
            </a:br>
            <a:r>
              <a:rPr lang="en-GB" sz="1400">
                <a:solidFill>
                  <a:srgbClr val="558ED5"/>
                </a:solidFill>
                <a:latin typeface="Calibri" pitchFamily="34" charset="0"/>
              </a:rPr>
              <a:t>Recruitment</a:t>
            </a:r>
            <a:endParaRPr lang="en-US" sz="1400">
              <a:solidFill>
                <a:srgbClr val="558ED5"/>
              </a:solidFill>
              <a:latin typeface="Calibri" pitchFamily="34" charset="0"/>
            </a:endParaRPr>
          </a:p>
        </p:txBody>
      </p:sp>
      <p:cxnSp>
        <p:nvCxnSpPr>
          <p:cNvPr id="81" name="Straight Arrow Connector 80"/>
          <p:cNvCxnSpPr>
            <a:stCxn id="79" idx="3"/>
            <a:endCxn id="101" idx="1"/>
          </p:cNvCxnSpPr>
          <p:nvPr/>
        </p:nvCxnSpPr>
        <p:spPr>
          <a:xfrm flipV="1">
            <a:off x="1739900" y="1938338"/>
            <a:ext cx="2193925" cy="317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pic>
        <p:nvPicPr>
          <p:cNvPr id="119832" name="Picture 108" descr="F-Secure Dmitry Golubov.jpg"/>
          <p:cNvPicPr>
            <a:picLocks noChangeAspect="1"/>
          </p:cNvPicPr>
          <p:nvPr/>
        </p:nvPicPr>
        <p:blipFill>
          <a:blip r:embed="rId6">
            <a:lum bright="20000"/>
          </a:blip>
          <a:srcRect l="27380" t="3069" r="44360" b="57761"/>
          <a:stretch>
            <a:fillRect/>
          </a:stretch>
        </p:blipFill>
        <p:spPr bwMode="auto">
          <a:xfrm>
            <a:off x="2757488" y="3421063"/>
            <a:ext cx="819150" cy="842962"/>
          </a:xfrm>
          <a:prstGeom prst="rect">
            <a:avLst/>
          </a:prstGeom>
          <a:noFill/>
          <a:ln w="9525">
            <a:noFill/>
            <a:miter lim="800000"/>
            <a:headEnd/>
            <a:tailEnd/>
          </a:ln>
        </p:spPr>
      </p:pic>
      <p:grpSp>
        <p:nvGrpSpPr>
          <p:cNvPr id="119833" name="Group 35"/>
          <p:cNvGrpSpPr>
            <a:grpSpLocks/>
          </p:cNvGrpSpPr>
          <p:nvPr/>
        </p:nvGrpSpPr>
        <p:grpSpPr bwMode="auto">
          <a:xfrm>
            <a:off x="5267325" y="3190875"/>
            <a:ext cx="1289050" cy="1225550"/>
            <a:chOff x="3318" y="2010"/>
            <a:chExt cx="812" cy="772"/>
          </a:xfrm>
        </p:grpSpPr>
        <p:sp>
          <p:nvSpPr>
            <p:cNvPr id="119839" name="Rectangle 14"/>
            <p:cNvSpPr>
              <a:spLocks noChangeAspect="1" noChangeArrowheads="1"/>
            </p:cNvSpPr>
            <p:nvPr/>
          </p:nvSpPr>
          <p:spPr bwMode="auto">
            <a:xfrm>
              <a:off x="3318" y="2010"/>
              <a:ext cx="812" cy="772"/>
            </a:xfrm>
            <a:prstGeom prst="rect">
              <a:avLst/>
            </a:prstGeom>
            <a:solidFill>
              <a:schemeClr val="accent1"/>
            </a:solidFill>
            <a:ln w="9525" algn="ctr">
              <a:solidFill>
                <a:schemeClr val="tx1"/>
              </a:solidFill>
              <a:miter lim="800000"/>
              <a:headEnd/>
              <a:tailEnd/>
            </a:ln>
          </p:spPr>
          <p:txBody>
            <a:bodyPr wrap="none" lIns="22641" tIns="11320" rIns="22641" bIns="11320"/>
            <a:lstStyle/>
            <a:p>
              <a:pPr algn="ctr" defTabSz="957263">
                <a:lnSpc>
                  <a:spcPct val="90000"/>
                </a:lnSpc>
                <a:spcBef>
                  <a:spcPct val="25000"/>
                </a:spcBef>
              </a:pPr>
              <a:r>
                <a:rPr lang="en-GB" sz="1000">
                  <a:solidFill>
                    <a:schemeClr val="bg1"/>
                  </a:solidFill>
                  <a:latin typeface="Futura Bk" pitchFamily="34" charset="0"/>
                </a:rPr>
                <a:t>Marketplace</a:t>
              </a:r>
            </a:p>
          </p:txBody>
        </p:sp>
        <p:cxnSp>
          <p:nvCxnSpPr>
            <p:cNvPr id="119840" name="AutoShape 32"/>
            <p:cNvCxnSpPr>
              <a:cxnSpLocks noChangeAspect="1" noChangeShapeType="1"/>
              <a:stCxn id="119839" idx="2"/>
            </p:cNvCxnSpPr>
            <p:nvPr/>
          </p:nvCxnSpPr>
          <p:spPr bwMode="auto">
            <a:xfrm rot="5400000" flipH="1" flipV="1">
              <a:off x="3472" y="2508"/>
              <a:ext cx="526" cy="21"/>
            </a:xfrm>
            <a:prstGeom prst="straightConnector1">
              <a:avLst/>
            </a:prstGeom>
            <a:noFill/>
            <a:ln w="9525">
              <a:noFill/>
              <a:round/>
              <a:headEnd/>
              <a:tailEnd type="triangle" w="med" len="med"/>
            </a:ln>
          </p:spPr>
        </p:cxnSp>
        <p:pic>
          <p:nvPicPr>
            <p:cNvPr id="119841" name="Picture 112" descr="credit-visa-mastercard.png"/>
            <p:cNvPicPr>
              <a:picLocks noChangeAspect="1"/>
            </p:cNvPicPr>
            <p:nvPr/>
          </p:nvPicPr>
          <p:blipFill>
            <a:blip r:embed="rId7"/>
            <a:srcRect/>
            <a:stretch>
              <a:fillRect/>
            </a:stretch>
          </p:blipFill>
          <p:spPr bwMode="auto">
            <a:xfrm>
              <a:off x="3516" y="2223"/>
              <a:ext cx="590" cy="446"/>
            </a:xfrm>
            <a:prstGeom prst="rect">
              <a:avLst/>
            </a:prstGeom>
            <a:noFill/>
            <a:ln w="9525">
              <a:noFill/>
              <a:miter lim="800000"/>
              <a:headEnd/>
              <a:tailEnd/>
            </a:ln>
          </p:spPr>
        </p:pic>
      </p:grpSp>
      <p:sp>
        <p:nvSpPr>
          <p:cNvPr id="119834" name="TextBox 257"/>
          <p:cNvSpPr txBox="1">
            <a:spLocks noChangeAspect="1" noChangeArrowheads="1"/>
          </p:cNvSpPr>
          <p:nvPr/>
        </p:nvSpPr>
        <p:spPr bwMode="auto">
          <a:xfrm>
            <a:off x="4575175" y="3622675"/>
            <a:ext cx="323850" cy="234950"/>
          </a:xfrm>
          <a:prstGeom prst="rect">
            <a:avLst/>
          </a:prstGeom>
          <a:noFill/>
          <a:ln w="9525">
            <a:noFill/>
            <a:miter lim="800000"/>
            <a:headEnd/>
            <a:tailEnd/>
          </a:ln>
        </p:spPr>
        <p:txBody>
          <a:bodyPr wrap="none" lIns="22641" tIns="11320" rIns="22641" bIns="11320">
            <a:spAutoFit/>
          </a:bodyPr>
          <a:lstStyle/>
          <a:p>
            <a:pPr defTabSz="957263"/>
            <a:r>
              <a:rPr lang="en-GB" sz="1400" b="1">
                <a:latin typeface="Calibri" pitchFamily="34" charset="0"/>
              </a:rPr>
              <a:t>Buy</a:t>
            </a:r>
            <a:endParaRPr lang="en-US" sz="1400" b="1">
              <a:latin typeface="Calibri" pitchFamily="34" charset="0"/>
            </a:endParaRPr>
          </a:p>
        </p:txBody>
      </p:sp>
      <p:cxnSp>
        <p:nvCxnSpPr>
          <p:cNvPr id="119835" name="AutoShape 26"/>
          <p:cNvCxnSpPr>
            <a:cxnSpLocks noChangeShapeType="1"/>
          </p:cNvCxnSpPr>
          <p:nvPr/>
        </p:nvCxnSpPr>
        <p:spPr bwMode="auto">
          <a:xfrm rot="10800000">
            <a:off x="4643438" y="1958975"/>
            <a:ext cx="695325" cy="1588"/>
          </a:xfrm>
          <a:prstGeom prst="straightConnector1">
            <a:avLst/>
          </a:prstGeom>
          <a:noFill/>
          <a:ln w="9525">
            <a:solidFill>
              <a:schemeClr val="tx1"/>
            </a:solidFill>
            <a:round/>
            <a:headEnd/>
            <a:tailEnd type="triangle" w="med" len="med"/>
          </a:ln>
        </p:spPr>
      </p:cxnSp>
      <p:sp>
        <p:nvSpPr>
          <p:cNvPr id="119836" name="TextBox 255"/>
          <p:cNvSpPr txBox="1">
            <a:spLocks noChangeAspect="1" noChangeArrowheads="1"/>
          </p:cNvSpPr>
          <p:nvPr/>
        </p:nvSpPr>
        <p:spPr bwMode="auto">
          <a:xfrm>
            <a:off x="4395788" y="2211388"/>
            <a:ext cx="638175" cy="447675"/>
          </a:xfrm>
          <a:prstGeom prst="rect">
            <a:avLst/>
          </a:prstGeom>
          <a:noFill/>
          <a:ln w="9525">
            <a:noFill/>
            <a:miter lim="800000"/>
            <a:headEnd/>
            <a:tailEnd/>
          </a:ln>
        </p:spPr>
        <p:txBody>
          <a:bodyPr wrap="none" lIns="22641" tIns="11320" rIns="22641" bIns="11320">
            <a:spAutoFit/>
          </a:bodyPr>
          <a:lstStyle/>
          <a:p>
            <a:pPr defTabSz="957263"/>
            <a:r>
              <a:rPr lang="en-GB" sz="1400">
                <a:latin typeface="Calibri" pitchFamily="34" charset="0"/>
              </a:rPr>
              <a:t>Mules / </a:t>
            </a:r>
          </a:p>
          <a:p>
            <a:pPr defTabSz="957263"/>
            <a:r>
              <a:rPr lang="en-GB" sz="1400">
                <a:latin typeface="Calibri" pitchFamily="34" charset="0"/>
              </a:rPr>
              <a:t>Cashers</a:t>
            </a:r>
            <a:endParaRPr lang="en-US" sz="1400">
              <a:latin typeface="Calibri" pitchFamily="34" charset="0"/>
            </a:endParaRPr>
          </a:p>
        </p:txBody>
      </p:sp>
      <p:sp>
        <p:nvSpPr>
          <p:cNvPr id="119837" name="TextBox 259"/>
          <p:cNvSpPr txBox="1">
            <a:spLocks noChangeAspect="1" noChangeArrowheads="1"/>
          </p:cNvSpPr>
          <p:nvPr/>
        </p:nvSpPr>
        <p:spPr bwMode="auto">
          <a:xfrm>
            <a:off x="3654425" y="2914650"/>
            <a:ext cx="654050" cy="234950"/>
          </a:xfrm>
          <a:prstGeom prst="rect">
            <a:avLst/>
          </a:prstGeom>
          <a:noFill/>
          <a:ln w="9525">
            <a:noFill/>
            <a:miter lim="800000"/>
            <a:headEnd/>
            <a:tailEnd/>
          </a:ln>
        </p:spPr>
        <p:txBody>
          <a:bodyPr wrap="none" lIns="22641" tIns="11320" rIns="22641" bIns="11320">
            <a:spAutoFit/>
          </a:bodyPr>
          <a:lstStyle/>
          <a:p>
            <a:pPr defTabSz="957263"/>
            <a:r>
              <a:rPr lang="en-GB" sz="1400" b="1">
                <a:latin typeface="Calibri" pitchFamily="34" charset="0"/>
              </a:rPr>
              <a:t>Payback</a:t>
            </a:r>
            <a:endParaRPr lang="en-US" sz="1400" b="1">
              <a:latin typeface="Calibri" pitchFamily="34" charset="0"/>
            </a:endParaRPr>
          </a:p>
        </p:txBody>
      </p:sp>
      <p:sp>
        <p:nvSpPr>
          <p:cNvPr id="224290" name="Text Box 34"/>
          <p:cNvSpPr txBox="1">
            <a:spLocks noChangeArrowheads="1"/>
          </p:cNvSpPr>
          <p:nvPr/>
        </p:nvSpPr>
        <p:spPr bwMode="auto">
          <a:xfrm>
            <a:off x="163513" y="4664075"/>
            <a:ext cx="4732337"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GB" sz="1400"/>
              <a:t>Source:  Adrian Baldwin, Benedict Addis, HP Labs, Bristol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bwMode="auto">
          <a:noFill/>
        </p:spPr>
        <p:txBody>
          <a:bodyPr wrap="square" numCol="1" compatLnSpc="1">
            <a:prstTxWarp prst="textNoShape">
              <a:avLst/>
            </a:prstTxWarp>
          </a:bodyPr>
          <a:lstStyle/>
          <a:p>
            <a:pPr eaLnBrk="1" hangingPunct="1"/>
            <a:r>
              <a:rPr lang="en-GB" cap="none" smtClean="0"/>
              <a:t>Actions to Disrupt</a:t>
            </a:r>
          </a:p>
        </p:txBody>
      </p:sp>
      <p:sp>
        <p:nvSpPr>
          <p:cNvPr id="120834" name="AutoShape 36"/>
          <p:cNvSpPr>
            <a:spLocks noChangeArrowheads="1"/>
          </p:cNvSpPr>
          <p:nvPr/>
        </p:nvSpPr>
        <p:spPr bwMode="auto">
          <a:xfrm rot="17420788" flipH="1">
            <a:off x="2880519" y="989806"/>
            <a:ext cx="700088" cy="809625"/>
          </a:xfrm>
          <a:prstGeom prst="rightArrow">
            <a:avLst>
              <a:gd name="adj1" fmla="val 50000"/>
              <a:gd name="adj2" fmla="val 25000"/>
            </a:avLst>
          </a:prstGeom>
          <a:solidFill>
            <a:srgbClr val="FFFFFF"/>
          </a:solidFill>
          <a:ln w="9525" algn="ctr">
            <a:solidFill>
              <a:srgbClr val="000000"/>
            </a:solidFill>
            <a:miter lim="800000"/>
            <a:headEnd/>
            <a:tailEnd/>
          </a:ln>
        </p:spPr>
        <p:txBody>
          <a:bodyPr wrap="none" anchor="ctr"/>
          <a:lstStyle/>
          <a:p>
            <a:pPr algn="ctr">
              <a:lnSpc>
                <a:spcPct val="90000"/>
              </a:lnSpc>
              <a:spcBef>
                <a:spcPct val="25000"/>
              </a:spcBef>
            </a:pPr>
            <a:r>
              <a:rPr lang="en-GB" sz="1200">
                <a:latin typeface="Futura Bk" pitchFamily="34" charset="0"/>
              </a:rPr>
              <a:t>Disrupt</a:t>
            </a:r>
            <a:br>
              <a:rPr lang="en-GB" sz="1200">
                <a:latin typeface="Futura Bk" pitchFamily="34" charset="0"/>
              </a:rPr>
            </a:br>
            <a:r>
              <a:rPr lang="en-GB" sz="1200">
                <a:latin typeface="Futura Bk" pitchFamily="34" charset="0"/>
              </a:rPr>
              <a:t>Recruitment</a:t>
            </a:r>
          </a:p>
        </p:txBody>
      </p:sp>
      <p:sp>
        <p:nvSpPr>
          <p:cNvPr id="120835" name="AutoShape 37"/>
          <p:cNvSpPr>
            <a:spLocks noChangeArrowheads="1"/>
          </p:cNvSpPr>
          <p:nvPr/>
        </p:nvSpPr>
        <p:spPr bwMode="auto">
          <a:xfrm rot="17420788" flipH="1">
            <a:off x="4828381" y="997744"/>
            <a:ext cx="893763" cy="809625"/>
          </a:xfrm>
          <a:prstGeom prst="rightArrow">
            <a:avLst>
              <a:gd name="adj1" fmla="val 50000"/>
              <a:gd name="adj2" fmla="val 27598"/>
            </a:avLst>
          </a:prstGeom>
          <a:solidFill>
            <a:srgbClr val="FFFFFF"/>
          </a:solidFill>
          <a:ln w="9525" algn="ctr">
            <a:solidFill>
              <a:srgbClr val="000000"/>
            </a:solidFill>
            <a:miter lim="800000"/>
            <a:headEnd/>
            <a:tailEnd/>
          </a:ln>
        </p:spPr>
        <p:txBody>
          <a:bodyPr wrap="none" anchor="ctr"/>
          <a:lstStyle/>
          <a:p>
            <a:pPr algn="ctr">
              <a:lnSpc>
                <a:spcPct val="90000"/>
              </a:lnSpc>
              <a:spcBef>
                <a:spcPct val="25000"/>
              </a:spcBef>
            </a:pPr>
            <a:r>
              <a:rPr lang="en-GB" sz="1200">
                <a:latin typeface="Futura Bk" pitchFamily="34" charset="0"/>
              </a:rPr>
              <a:t>Block</a:t>
            </a:r>
            <a:br>
              <a:rPr lang="en-GB" sz="1200">
                <a:latin typeface="Futura Bk" pitchFamily="34" charset="0"/>
              </a:rPr>
            </a:br>
            <a:r>
              <a:rPr lang="en-GB" sz="1200">
                <a:latin typeface="Futura Bk" pitchFamily="34" charset="0"/>
              </a:rPr>
              <a:t>credential use</a:t>
            </a:r>
          </a:p>
        </p:txBody>
      </p:sp>
      <p:sp>
        <p:nvSpPr>
          <p:cNvPr id="120836" name="AutoShape 38"/>
          <p:cNvSpPr>
            <a:spLocks noChangeArrowheads="1"/>
          </p:cNvSpPr>
          <p:nvPr/>
        </p:nvSpPr>
        <p:spPr bwMode="auto">
          <a:xfrm rot="-985091">
            <a:off x="2378075" y="2420938"/>
            <a:ext cx="1114425" cy="606425"/>
          </a:xfrm>
          <a:prstGeom prst="rightArrow">
            <a:avLst>
              <a:gd name="adj1" fmla="val 50000"/>
              <a:gd name="adj2" fmla="val 45942"/>
            </a:avLst>
          </a:prstGeom>
          <a:solidFill>
            <a:srgbClr val="FFFFFF"/>
          </a:solidFill>
          <a:ln w="9525" algn="ctr">
            <a:solidFill>
              <a:srgbClr val="000000"/>
            </a:solidFill>
            <a:miter lim="800000"/>
            <a:headEnd/>
            <a:tailEnd/>
          </a:ln>
        </p:spPr>
        <p:txBody>
          <a:bodyPr wrap="none" anchor="ctr"/>
          <a:lstStyle/>
          <a:p>
            <a:pPr algn="ctr">
              <a:lnSpc>
                <a:spcPct val="90000"/>
              </a:lnSpc>
              <a:spcBef>
                <a:spcPct val="25000"/>
              </a:spcBef>
            </a:pPr>
            <a:r>
              <a:rPr lang="en-GB" sz="1200">
                <a:latin typeface="Futura Bk" pitchFamily="34" charset="0"/>
              </a:rPr>
              <a:t>Disrupt </a:t>
            </a:r>
          </a:p>
          <a:p>
            <a:pPr algn="ctr">
              <a:lnSpc>
                <a:spcPct val="90000"/>
              </a:lnSpc>
              <a:spcBef>
                <a:spcPct val="25000"/>
              </a:spcBef>
            </a:pPr>
            <a:r>
              <a:rPr lang="en-GB" sz="1200">
                <a:latin typeface="Futura Bk" pitchFamily="34" charset="0"/>
              </a:rPr>
              <a:t>payment</a:t>
            </a:r>
          </a:p>
        </p:txBody>
      </p:sp>
      <p:grpSp>
        <p:nvGrpSpPr>
          <p:cNvPr id="120837" name="Group 96"/>
          <p:cNvGrpSpPr>
            <a:grpSpLocks noChangeAspect="1"/>
          </p:cNvGrpSpPr>
          <p:nvPr/>
        </p:nvGrpSpPr>
        <p:grpSpPr bwMode="auto">
          <a:xfrm>
            <a:off x="768350" y="1425575"/>
            <a:ext cx="7618413" cy="2628900"/>
            <a:chOff x="25617790" y="9583986"/>
            <a:chExt cx="12224563" cy="4253589"/>
          </a:xfrm>
        </p:grpSpPr>
        <p:grpSp>
          <p:nvGrpSpPr>
            <p:cNvPr id="120843" name="Group 233"/>
            <p:cNvGrpSpPr>
              <a:grpSpLocks noChangeAspect="1"/>
            </p:cNvGrpSpPr>
            <p:nvPr/>
          </p:nvGrpSpPr>
          <p:grpSpPr bwMode="auto">
            <a:xfrm>
              <a:off x="29153857" y="9726421"/>
              <a:ext cx="8688496" cy="4111154"/>
              <a:chOff x="-218169" y="2182645"/>
              <a:chExt cx="8688496" cy="4111154"/>
            </a:xfrm>
          </p:grpSpPr>
          <p:sp>
            <p:nvSpPr>
              <p:cNvPr id="120847" name="Rectangle 14"/>
              <p:cNvSpPr>
                <a:spLocks noChangeAspect="1" noChangeArrowheads="1"/>
              </p:cNvSpPr>
              <p:nvPr/>
            </p:nvSpPr>
            <p:spPr bwMode="auto">
              <a:xfrm>
                <a:off x="3614738" y="4605346"/>
                <a:ext cx="1957393" cy="1466860"/>
              </a:xfrm>
              <a:prstGeom prst="rect">
                <a:avLst/>
              </a:prstGeom>
              <a:solidFill>
                <a:schemeClr val="accent1"/>
              </a:solidFill>
              <a:ln w="9525" algn="ctr">
                <a:solidFill>
                  <a:schemeClr val="tx1"/>
                </a:solidFill>
                <a:miter lim="800000"/>
                <a:headEnd/>
                <a:tailEnd/>
              </a:ln>
            </p:spPr>
            <p:txBody>
              <a:bodyPr wrap="none" lIns="22641" tIns="11320" rIns="22641" bIns="11320"/>
              <a:lstStyle/>
              <a:p>
                <a:pPr algn="ctr" defTabSz="957263">
                  <a:lnSpc>
                    <a:spcPct val="90000"/>
                  </a:lnSpc>
                  <a:spcBef>
                    <a:spcPct val="25000"/>
                  </a:spcBef>
                </a:pPr>
                <a:r>
                  <a:rPr lang="en-GB" sz="1000">
                    <a:solidFill>
                      <a:schemeClr val="tx2"/>
                    </a:solidFill>
                    <a:latin typeface="Futura Bk" pitchFamily="34" charset="0"/>
                  </a:rPr>
                  <a:t>Marketplace</a:t>
                </a:r>
              </a:p>
            </p:txBody>
          </p:sp>
          <p:cxnSp>
            <p:nvCxnSpPr>
              <p:cNvPr id="120848" name="AutoShape 28"/>
              <p:cNvCxnSpPr>
                <a:cxnSpLocks noChangeAspect="1" noChangeShapeType="1"/>
                <a:stCxn id="120847" idx="1"/>
              </p:cNvCxnSpPr>
              <p:nvPr/>
            </p:nvCxnSpPr>
            <p:spPr bwMode="auto">
              <a:xfrm rot="10800000">
                <a:off x="3557574" y="2943218"/>
                <a:ext cx="57165" cy="2395558"/>
              </a:xfrm>
              <a:prstGeom prst="straightConnector1">
                <a:avLst/>
              </a:prstGeom>
              <a:noFill/>
              <a:ln w="9525">
                <a:noFill/>
                <a:round/>
                <a:headEnd/>
                <a:tailEnd type="triangle" w="med" len="med"/>
              </a:ln>
            </p:spPr>
          </p:cxnSp>
          <p:cxnSp>
            <p:nvCxnSpPr>
              <p:cNvPr id="120849" name="AutoShape 29"/>
              <p:cNvCxnSpPr>
                <a:cxnSpLocks noChangeAspect="1" noChangeShapeType="1"/>
                <a:stCxn id="120847" idx="1"/>
              </p:cNvCxnSpPr>
              <p:nvPr/>
            </p:nvCxnSpPr>
            <p:spPr bwMode="auto">
              <a:xfrm rot="10800000">
                <a:off x="1279629" y="5336228"/>
                <a:ext cx="2335112" cy="2548"/>
              </a:xfrm>
              <a:prstGeom prst="straightConnector1">
                <a:avLst/>
              </a:prstGeom>
              <a:noFill/>
              <a:ln w="9525">
                <a:solidFill>
                  <a:schemeClr val="tx1"/>
                </a:solidFill>
                <a:round/>
                <a:headEnd/>
                <a:tailEnd type="triangle" w="med" len="med"/>
              </a:ln>
            </p:spPr>
          </p:cxnSp>
          <p:cxnSp>
            <p:nvCxnSpPr>
              <p:cNvPr id="120850" name="AutoShape 30"/>
              <p:cNvCxnSpPr>
                <a:cxnSpLocks noChangeAspect="1" noChangeShapeType="1"/>
                <a:endCxn id="120847" idx="3"/>
              </p:cNvCxnSpPr>
              <p:nvPr/>
            </p:nvCxnSpPr>
            <p:spPr bwMode="auto">
              <a:xfrm rot="10800000" flipV="1">
                <a:off x="5572132" y="4714884"/>
                <a:ext cx="1071571" cy="623892"/>
              </a:xfrm>
              <a:prstGeom prst="straightConnector1">
                <a:avLst/>
              </a:prstGeom>
              <a:noFill/>
              <a:ln w="9525">
                <a:solidFill>
                  <a:schemeClr val="tx1"/>
                </a:solidFill>
                <a:round/>
                <a:headEnd/>
                <a:tailEnd type="triangle" w="med" len="med"/>
              </a:ln>
            </p:spPr>
          </p:cxnSp>
          <p:cxnSp>
            <p:nvCxnSpPr>
              <p:cNvPr id="120851" name="AutoShape 32"/>
              <p:cNvCxnSpPr>
                <a:cxnSpLocks noChangeAspect="1" noChangeShapeType="1"/>
                <a:stCxn id="120847" idx="2"/>
              </p:cNvCxnSpPr>
              <p:nvPr/>
            </p:nvCxnSpPr>
            <p:spPr bwMode="auto">
              <a:xfrm rot="5400000" flipH="1" flipV="1">
                <a:off x="4118370" y="5547138"/>
                <a:ext cx="1000132" cy="50003"/>
              </a:xfrm>
              <a:prstGeom prst="straightConnector1">
                <a:avLst/>
              </a:prstGeom>
              <a:noFill/>
              <a:ln w="9525">
                <a:noFill/>
                <a:round/>
                <a:headEnd/>
                <a:tailEnd type="triangle" w="med" len="med"/>
              </a:ln>
            </p:spPr>
          </p:cxnSp>
          <p:pic>
            <p:nvPicPr>
              <p:cNvPr id="120852" name="Picture 34" descr="C:\Users\skys\AppData\Local\Microsoft\Windows\Temporary Internet Files\Content.IE5\TYO2Y7RY\MCj04403800000[1].png"/>
              <p:cNvPicPr>
                <a:picLocks noChangeAspect="1" noChangeArrowheads="1"/>
              </p:cNvPicPr>
              <p:nvPr/>
            </p:nvPicPr>
            <p:blipFill>
              <a:blip r:embed="rId2"/>
              <a:srcRect/>
              <a:stretch>
                <a:fillRect/>
              </a:stretch>
            </p:blipFill>
            <p:spPr bwMode="auto">
              <a:xfrm>
                <a:off x="3720069" y="2201881"/>
                <a:ext cx="1814496" cy="1814496"/>
              </a:xfrm>
              <a:prstGeom prst="rect">
                <a:avLst/>
              </a:prstGeom>
              <a:noFill/>
              <a:ln w="9525">
                <a:noFill/>
                <a:miter lim="800000"/>
                <a:headEnd/>
                <a:tailEnd/>
              </a:ln>
            </p:spPr>
          </p:pic>
          <p:pic>
            <p:nvPicPr>
              <p:cNvPr id="120853" name="Picture 38" descr="C:\Users\skys\AppData\Local\Microsoft\Windows\Temporary Internet Files\Content.IE5\EY08ANAY\MCj03264880000[1].wmf"/>
              <p:cNvPicPr>
                <a:picLocks noChangeAspect="1" noChangeArrowheads="1"/>
              </p:cNvPicPr>
              <p:nvPr/>
            </p:nvPicPr>
            <p:blipFill>
              <a:blip r:embed="rId3"/>
              <a:srcRect/>
              <a:stretch>
                <a:fillRect/>
              </a:stretch>
            </p:blipFill>
            <p:spPr bwMode="auto">
              <a:xfrm>
                <a:off x="1285852" y="2293372"/>
                <a:ext cx="1014390" cy="1018797"/>
              </a:xfrm>
              <a:prstGeom prst="rect">
                <a:avLst/>
              </a:prstGeom>
              <a:noFill/>
              <a:ln w="9525">
                <a:noFill/>
                <a:miter lim="800000"/>
                <a:headEnd/>
                <a:tailEnd/>
              </a:ln>
            </p:spPr>
          </p:pic>
          <p:pic>
            <p:nvPicPr>
              <p:cNvPr id="120854" name="Picture 39" descr="C:\Users\skys\AppData\Local\Microsoft\Windows\Temporary Internet Files\Content.IE5\0E2DELK8\MMj03652630000[1].gif"/>
              <p:cNvPicPr>
                <a:picLocks noChangeAspect="1" noChangeArrowheads="1" noCrop="1"/>
              </p:cNvPicPr>
              <p:nvPr/>
            </p:nvPicPr>
            <p:blipFill>
              <a:blip r:embed="rId4"/>
              <a:srcRect/>
              <a:stretch>
                <a:fillRect/>
              </a:stretch>
            </p:blipFill>
            <p:spPr bwMode="auto">
              <a:xfrm>
                <a:off x="6624654" y="3838580"/>
                <a:ext cx="1133475" cy="695325"/>
              </a:xfrm>
              <a:prstGeom prst="rect">
                <a:avLst/>
              </a:prstGeom>
              <a:noFill/>
              <a:ln w="9525">
                <a:noFill/>
                <a:miter lim="800000"/>
                <a:headEnd/>
                <a:tailEnd/>
              </a:ln>
            </p:spPr>
          </p:pic>
          <p:cxnSp>
            <p:nvCxnSpPr>
              <p:cNvPr id="120855" name="AutoShape 26"/>
              <p:cNvCxnSpPr>
                <a:cxnSpLocks noChangeShapeType="1"/>
              </p:cNvCxnSpPr>
              <p:nvPr/>
            </p:nvCxnSpPr>
            <p:spPr bwMode="auto">
              <a:xfrm>
                <a:off x="5534565" y="3109130"/>
                <a:ext cx="1090089" cy="1077113"/>
              </a:xfrm>
              <a:prstGeom prst="straightConnector1">
                <a:avLst/>
              </a:prstGeom>
              <a:noFill/>
              <a:ln w="9525">
                <a:solidFill>
                  <a:schemeClr val="tx1"/>
                </a:solidFill>
                <a:round/>
                <a:headEnd/>
                <a:tailEnd type="triangle" w="med" len="med"/>
              </a:ln>
            </p:spPr>
          </p:cxnSp>
          <p:pic>
            <p:nvPicPr>
              <p:cNvPr id="120856" name="Picture 39" descr="C:\Users\skys\AppData\Local\Microsoft\Windows\Temporary Internet Files\Content.IE5\0E2DELK8\MMj03652630000[1].gif"/>
              <p:cNvPicPr>
                <a:picLocks noChangeAspect="1" noChangeArrowheads="1" noCrop="1"/>
              </p:cNvPicPr>
              <p:nvPr/>
            </p:nvPicPr>
            <p:blipFill>
              <a:blip r:embed="rId4"/>
              <a:srcRect/>
              <a:stretch>
                <a:fillRect/>
              </a:stretch>
            </p:blipFill>
            <p:spPr bwMode="auto">
              <a:xfrm>
                <a:off x="6777054" y="3990980"/>
                <a:ext cx="1133475" cy="695325"/>
              </a:xfrm>
              <a:prstGeom prst="rect">
                <a:avLst/>
              </a:prstGeom>
              <a:noFill/>
              <a:ln w="9525">
                <a:noFill/>
                <a:miter lim="800000"/>
                <a:headEnd/>
                <a:tailEnd/>
              </a:ln>
            </p:spPr>
          </p:pic>
          <p:pic>
            <p:nvPicPr>
              <p:cNvPr id="120857" name="Picture 39" descr="C:\Users\skys\AppData\Local\Microsoft\Windows\Temporary Internet Files\Content.IE5\0E2DELK8\MMj03652630000[1].gif"/>
              <p:cNvPicPr>
                <a:picLocks noChangeAspect="1" noChangeArrowheads="1" noCrop="1"/>
              </p:cNvPicPr>
              <p:nvPr/>
            </p:nvPicPr>
            <p:blipFill>
              <a:blip r:embed="rId4"/>
              <a:srcRect/>
              <a:stretch>
                <a:fillRect/>
              </a:stretch>
            </p:blipFill>
            <p:spPr bwMode="auto">
              <a:xfrm>
                <a:off x="6929454" y="4143380"/>
                <a:ext cx="1133475" cy="695325"/>
              </a:xfrm>
              <a:prstGeom prst="rect">
                <a:avLst/>
              </a:prstGeom>
              <a:noFill/>
              <a:ln w="9525">
                <a:noFill/>
                <a:miter lim="800000"/>
                <a:headEnd/>
                <a:tailEnd/>
              </a:ln>
            </p:spPr>
          </p:pic>
          <p:sp>
            <p:nvSpPr>
              <p:cNvPr id="120858" name="TextBox 247"/>
              <p:cNvSpPr txBox="1">
                <a:spLocks noChangeAspect="1" noChangeArrowheads="1"/>
              </p:cNvSpPr>
              <p:nvPr/>
            </p:nvSpPr>
            <p:spPr bwMode="auto">
              <a:xfrm>
                <a:off x="6776439" y="4840386"/>
                <a:ext cx="1693888" cy="528981"/>
              </a:xfrm>
              <a:prstGeom prst="rect">
                <a:avLst/>
              </a:prstGeom>
              <a:noFill/>
              <a:ln w="9525">
                <a:noFill/>
                <a:miter lim="800000"/>
                <a:headEnd/>
                <a:tailEnd/>
              </a:ln>
            </p:spPr>
            <p:txBody>
              <a:bodyPr wrap="none" lIns="22641" tIns="11320" rIns="22641" bIns="11320">
                <a:spAutoFit/>
              </a:bodyPr>
              <a:lstStyle/>
              <a:p>
                <a:pPr defTabSz="957263"/>
                <a:r>
                  <a:rPr lang="en-GB" sz="1000">
                    <a:latin typeface="Calibri" pitchFamily="34" charset="0"/>
                  </a:rPr>
                  <a:t>Sellers (eg hackers, </a:t>
                </a:r>
              </a:p>
              <a:p>
                <a:pPr defTabSz="957263"/>
                <a:r>
                  <a:rPr lang="en-GB" sz="1000">
                    <a:latin typeface="Calibri" pitchFamily="34" charset="0"/>
                  </a:rPr>
                  <a:t>phishers)</a:t>
                </a:r>
                <a:endParaRPr lang="en-US" sz="1000">
                  <a:latin typeface="Calibri" pitchFamily="34" charset="0"/>
                </a:endParaRPr>
              </a:p>
            </p:txBody>
          </p:sp>
          <p:sp>
            <p:nvSpPr>
              <p:cNvPr id="120859" name="TextBox 251"/>
              <p:cNvSpPr txBox="1">
                <a:spLocks noChangeAspect="1" noChangeArrowheads="1"/>
              </p:cNvSpPr>
              <p:nvPr/>
            </p:nvSpPr>
            <p:spPr bwMode="auto">
              <a:xfrm>
                <a:off x="-218169" y="6011333"/>
                <a:ext cx="1660774" cy="282466"/>
              </a:xfrm>
              <a:prstGeom prst="rect">
                <a:avLst/>
              </a:prstGeom>
              <a:noFill/>
              <a:ln w="9525">
                <a:noFill/>
                <a:miter lim="800000"/>
                <a:headEnd/>
                <a:tailEnd/>
              </a:ln>
            </p:spPr>
            <p:txBody>
              <a:bodyPr wrap="none" lIns="22641" tIns="11320" rIns="22641" bIns="11320">
                <a:spAutoFit/>
              </a:bodyPr>
              <a:lstStyle/>
              <a:p>
                <a:pPr defTabSz="957263"/>
                <a:r>
                  <a:rPr lang="en-GB" sz="1000">
                    <a:latin typeface="Calibri" pitchFamily="34" charset="0"/>
                  </a:rPr>
                  <a:t>Buyers (eg carders)</a:t>
                </a:r>
                <a:endParaRPr lang="en-US" sz="1000">
                  <a:latin typeface="Calibri" pitchFamily="34" charset="0"/>
                </a:endParaRPr>
              </a:p>
            </p:txBody>
          </p:sp>
          <p:pic>
            <p:nvPicPr>
              <p:cNvPr id="120860" name="Picture 38" descr="C:\Users\skys\AppData\Local\Microsoft\Windows\Temporary Internet Files\Content.IE5\EY08ANAY\MCj03264880000[1].wmf"/>
              <p:cNvPicPr>
                <a:picLocks noChangeAspect="1" noChangeArrowheads="1"/>
              </p:cNvPicPr>
              <p:nvPr/>
            </p:nvPicPr>
            <p:blipFill>
              <a:blip r:embed="rId3"/>
              <a:srcRect/>
              <a:stretch>
                <a:fillRect/>
              </a:stretch>
            </p:blipFill>
            <p:spPr bwMode="auto">
              <a:xfrm>
                <a:off x="1438251" y="2445772"/>
                <a:ext cx="1014390" cy="1018797"/>
              </a:xfrm>
              <a:prstGeom prst="rect">
                <a:avLst/>
              </a:prstGeom>
              <a:noFill/>
              <a:ln w="9525">
                <a:noFill/>
                <a:miter lim="800000"/>
                <a:headEnd/>
                <a:tailEnd/>
              </a:ln>
            </p:spPr>
          </p:pic>
          <p:pic>
            <p:nvPicPr>
              <p:cNvPr id="120861" name="Picture 38" descr="C:\Users\skys\AppData\Local\Microsoft\Windows\Temporary Internet Files\Content.IE5\EY08ANAY\MCj03264880000[1].wmf"/>
              <p:cNvPicPr>
                <a:picLocks noChangeAspect="1" noChangeArrowheads="1"/>
              </p:cNvPicPr>
              <p:nvPr/>
            </p:nvPicPr>
            <p:blipFill>
              <a:blip r:embed="rId3"/>
              <a:srcRect/>
              <a:stretch>
                <a:fillRect/>
              </a:stretch>
            </p:blipFill>
            <p:spPr bwMode="auto">
              <a:xfrm>
                <a:off x="1590652" y="2598172"/>
                <a:ext cx="1014390" cy="1018797"/>
              </a:xfrm>
              <a:prstGeom prst="rect">
                <a:avLst/>
              </a:prstGeom>
              <a:noFill/>
              <a:ln w="9525">
                <a:noFill/>
                <a:miter lim="800000"/>
                <a:headEnd/>
                <a:tailEnd/>
              </a:ln>
            </p:spPr>
          </p:pic>
          <p:cxnSp>
            <p:nvCxnSpPr>
              <p:cNvPr id="120862" name="AutoShape 26"/>
              <p:cNvCxnSpPr>
                <a:cxnSpLocks noChangeShapeType="1"/>
              </p:cNvCxnSpPr>
              <p:nvPr/>
            </p:nvCxnSpPr>
            <p:spPr bwMode="auto">
              <a:xfrm rot="5400000">
                <a:off x="841482" y="3397928"/>
                <a:ext cx="1037325" cy="1475407"/>
              </a:xfrm>
              <a:prstGeom prst="straightConnector1">
                <a:avLst/>
              </a:prstGeom>
              <a:noFill/>
              <a:ln w="9525">
                <a:solidFill>
                  <a:schemeClr val="tx1"/>
                </a:solidFill>
                <a:round/>
                <a:headEnd/>
                <a:tailEnd type="triangle" w="med" len="med"/>
              </a:ln>
            </p:spPr>
          </p:cxnSp>
          <p:sp>
            <p:nvSpPr>
              <p:cNvPr id="120863" name="TextBox 255"/>
              <p:cNvSpPr txBox="1">
                <a:spLocks noChangeAspect="1" noChangeArrowheads="1"/>
              </p:cNvSpPr>
              <p:nvPr/>
            </p:nvSpPr>
            <p:spPr bwMode="auto">
              <a:xfrm>
                <a:off x="1697325" y="2182645"/>
                <a:ext cx="748876" cy="528980"/>
              </a:xfrm>
              <a:prstGeom prst="rect">
                <a:avLst/>
              </a:prstGeom>
              <a:noFill/>
              <a:ln w="9525">
                <a:noFill/>
                <a:miter lim="800000"/>
                <a:headEnd/>
                <a:tailEnd/>
              </a:ln>
            </p:spPr>
            <p:txBody>
              <a:bodyPr wrap="none" lIns="22641" tIns="11320" rIns="22641" bIns="11320">
                <a:spAutoFit/>
              </a:bodyPr>
              <a:lstStyle/>
              <a:p>
                <a:pPr defTabSz="957263"/>
                <a:r>
                  <a:rPr lang="en-GB" sz="1000">
                    <a:latin typeface="Calibri" pitchFamily="34" charset="0"/>
                  </a:rPr>
                  <a:t>Mules / </a:t>
                </a:r>
              </a:p>
              <a:p>
                <a:pPr defTabSz="957263"/>
                <a:r>
                  <a:rPr lang="en-GB" sz="1000">
                    <a:latin typeface="Calibri" pitchFamily="34" charset="0"/>
                  </a:rPr>
                  <a:t>Cashers</a:t>
                </a:r>
                <a:endParaRPr lang="en-US" sz="1000">
                  <a:latin typeface="Calibri" pitchFamily="34" charset="0"/>
                </a:endParaRPr>
              </a:p>
            </p:txBody>
          </p:sp>
          <p:sp>
            <p:nvSpPr>
              <p:cNvPr id="120864" name="TextBox 256"/>
              <p:cNvSpPr txBox="1">
                <a:spLocks noChangeAspect="1" noChangeArrowheads="1"/>
              </p:cNvSpPr>
              <p:nvPr/>
            </p:nvSpPr>
            <p:spPr bwMode="auto">
              <a:xfrm>
                <a:off x="5933317" y="3330481"/>
                <a:ext cx="517081" cy="282465"/>
              </a:xfrm>
              <a:prstGeom prst="rect">
                <a:avLst/>
              </a:prstGeom>
              <a:noFill/>
              <a:ln w="9525">
                <a:noFill/>
                <a:miter lim="800000"/>
                <a:headEnd/>
                <a:tailEnd/>
              </a:ln>
            </p:spPr>
            <p:txBody>
              <a:bodyPr wrap="none" lIns="22641" tIns="11320" rIns="22641" bIns="11320">
                <a:spAutoFit/>
              </a:bodyPr>
              <a:lstStyle/>
              <a:p>
                <a:pPr defTabSz="957263"/>
                <a:r>
                  <a:rPr lang="en-GB" sz="1000" b="1">
                    <a:latin typeface="Calibri" pitchFamily="34" charset="0"/>
                  </a:rPr>
                  <a:t>Scam</a:t>
                </a:r>
                <a:endParaRPr lang="en-US" sz="1000" b="1">
                  <a:latin typeface="Calibri" pitchFamily="34" charset="0"/>
                </a:endParaRPr>
              </a:p>
            </p:txBody>
          </p:sp>
          <p:sp>
            <p:nvSpPr>
              <p:cNvPr id="120865" name="TextBox 257"/>
              <p:cNvSpPr txBox="1">
                <a:spLocks noChangeAspect="1" noChangeArrowheads="1"/>
              </p:cNvSpPr>
              <p:nvPr/>
            </p:nvSpPr>
            <p:spPr bwMode="auto">
              <a:xfrm>
                <a:off x="5869637" y="4732536"/>
                <a:ext cx="371891" cy="282465"/>
              </a:xfrm>
              <a:prstGeom prst="rect">
                <a:avLst/>
              </a:prstGeom>
              <a:noFill/>
              <a:ln w="9525">
                <a:noFill/>
                <a:miter lim="800000"/>
                <a:headEnd/>
                <a:tailEnd/>
              </a:ln>
            </p:spPr>
            <p:txBody>
              <a:bodyPr wrap="none" lIns="22641" tIns="11320" rIns="22641" bIns="11320">
                <a:spAutoFit/>
              </a:bodyPr>
              <a:lstStyle/>
              <a:p>
                <a:pPr defTabSz="957263"/>
                <a:r>
                  <a:rPr lang="en-GB" sz="1000" b="1">
                    <a:latin typeface="Calibri" pitchFamily="34" charset="0"/>
                  </a:rPr>
                  <a:t>Sell</a:t>
                </a:r>
                <a:endParaRPr lang="en-US" sz="1000" b="1">
                  <a:latin typeface="Calibri" pitchFamily="34" charset="0"/>
                </a:endParaRPr>
              </a:p>
            </p:txBody>
          </p:sp>
          <p:sp>
            <p:nvSpPr>
              <p:cNvPr id="120866" name="TextBox 258"/>
              <p:cNvSpPr txBox="1">
                <a:spLocks noChangeAspect="1" noChangeArrowheads="1"/>
              </p:cNvSpPr>
              <p:nvPr/>
            </p:nvSpPr>
            <p:spPr bwMode="auto">
              <a:xfrm>
                <a:off x="2843564" y="2935030"/>
                <a:ext cx="662272" cy="282465"/>
              </a:xfrm>
              <a:prstGeom prst="rect">
                <a:avLst/>
              </a:prstGeom>
              <a:noFill/>
              <a:ln w="9525">
                <a:noFill/>
                <a:miter lim="800000"/>
                <a:headEnd/>
                <a:tailEnd/>
              </a:ln>
            </p:spPr>
            <p:txBody>
              <a:bodyPr wrap="none" lIns="22641" tIns="11320" rIns="22641" bIns="11320">
                <a:spAutoFit/>
              </a:bodyPr>
              <a:lstStyle/>
              <a:p>
                <a:pPr defTabSz="957263"/>
                <a:r>
                  <a:rPr lang="en-GB" sz="1000" b="1">
                    <a:latin typeface="Calibri" pitchFamily="34" charset="0"/>
                  </a:rPr>
                  <a:t>Extract</a:t>
                </a:r>
                <a:endParaRPr lang="en-US" sz="1000" b="1">
                  <a:latin typeface="Calibri" pitchFamily="34" charset="0"/>
                </a:endParaRPr>
              </a:p>
            </p:txBody>
          </p:sp>
          <p:sp>
            <p:nvSpPr>
              <p:cNvPr id="120867" name="TextBox 259"/>
              <p:cNvSpPr txBox="1">
                <a:spLocks noChangeAspect="1" noChangeArrowheads="1"/>
              </p:cNvSpPr>
              <p:nvPr/>
            </p:nvSpPr>
            <p:spPr bwMode="auto">
              <a:xfrm>
                <a:off x="754861" y="3833783"/>
                <a:ext cx="766707" cy="282465"/>
              </a:xfrm>
              <a:prstGeom prst="rect">
                <a:avLst/>
              </a:prstGeom>
              <a:noFill/>
              <a:ln w="9525">
                <a:noFill/>
                <a:miter lim="800000"/>
                <a:headEnd/>
                <a:tailEnd/>
              </a:ln>
            </p:spPr>
            <p:txBody>
              <a:bodyPr wrap="none" lIns="22641" tIns="11320" rIns="22641" bIns="11320">
                <a:spAutoFit/>
              </a:bodyPr>
              <a:lstStyle/>
              <a:p>
                <a:pPr defTabSz="957263"/>
                <a:r>
                  <a:rPr lang="en-GB" sz="1000" b="1">
                    <a:latin typeface="Calibri" pitchFamily="34" charset="0"/>
                  </a:rPr>
                  <a:t>Payback</a:t>
                </a:r>
                <a:endParaRPr lang="en-US" sz="1000" b="1">
                  <a:latin typeface="Calibri" pitchFamily="34" charset="0"/>
                </a:endParaRPr>
              </a:p>
            </p:txBody>
          </p:sp>
        </p:grpSp>
        <p:pic>
          <p:nvPicPr>
            <p:cNvPr id="120844" name="Picture 4" descr="entrust1"/>
            <p:cNvPicPr>
              <a:picLocks noChangeAspect="1" noChangeArrowheads="1"/>
            </p:cNvPicPr>
            <p:nvPr/>
          </p:nvPicPr>
          <p:blipFill>
            <a:blip r:embed="rId5"/>
            <a:srcRect/>
            <a:stretch>
              <a:fillRect/>
            </a:stretch>
          </p:blipFill>
          <p:spPr bwMode="auto">
            <a:xfrm>
              <a:off x="25617790" y="9583986"/>
              <a:ext cx="2013805" cy="2143141"/>
            </a:xfrm>
            <a:prstGeom prst="rect">
              <a:avLst/>
            </a:prstGeom>
            <a:noFill/>
            <a:ln w="9525">
              <a:noFill/>
              <a:miter lim="800000"/>
              <a:headEnd/>
              <a:tailEnd/>
            </a:ln>
          </p:spPr>
        </p:pic>
        <p:sp>
          <p:nvSpPr>
            <p:cNvPr id="120845" name="TextBox 265"/>
            <p:cNvSpPr txBox="1">
              <a:spLocks noChangeAspect="1" noChangeArrowheads="1"/>
            </p:cNvSpPr>
            <p:nvPr/>
          </p:nvSpPr>
          <p:spPr bwMode="auto">
            <a:xfrm>
              <a:off x="28809575" y="10200451"/>
              <a:ext cx="1102987" cy="529132"/>
            </a:xfrm>
            <a:prstGeom prst="rect">
              <a:avLst/>
            </a:prstGeom>
            <a:noFill/>
            <a:ln w="9525">
              <a:noFill/>
              <a:miter lim="800000"/>
              <a:headEnd/>
              <a:tailEnd/>
            </a:ln>
          </p:spPr>
          <p:txBody>
            <a:bodyPr wrap="none" lIns="22641" tIns="11320" rIns="22641" bIns="11320">
              <a:spAutoFit/>
            </a:bodyPr>
            <a:lstStyle/>
            <a:p>
              <a:pPr algn="ctr" defTabSz="957263"/>
              <a:r>
                <a:rPr lang="en-GB" sz="1000">
                  <a:solidFill>
                    <a:srgbClr val="558ED5"/>
                  </a:solidFill>
                  <a:latin typeface="Calibri" pitchFamily="34" charset="0"/>
                </a:rPr>
                <a:t>Mule</a:t>
              </a:r>
              <a:br>
                <a:rPr lang="en-GB" sz="1000">
                  <a:solidFill>
                    <a:srgbClr val="558ED5"/>
                  </a:solidFill>
                  <a:latin typeface="Calibri" pitchFamily="34" charset="0"/>
                </a:rPr>
              </a:br>
              <a:r>
                <a:rPr lang="en-GB" sz="1000">
                  <a:solidFill>
                    <a:srgbClr val="558ED5"/>
                  </a:solidFill>
                  <a:latin typeface="Calibri" pitchFamily="34" charset="0"/>
                </a:rPr>
                <a:t>Recruitment</a:t>
              </a:r>
              <a:endParaRPr lang="en-US" sz="1000">
                <a:solidFill>
                  <a:srgbClr val="558ED5"/>
                </a:solidFill>
                <a:latin typeface="Calibri" pitchFamily="34" charset="0"/>
              </a:endParaRPr>
            </a:p>
          </p:txBody>
        </p:sp>
        <p:cxnSp>
          <p:nvCxnSpPr>
            <p:cNvPr id="44" name="Straight Arrow Connector 43"/>
            <p:cNvCxnSpPr>
              <a:stCxn id="42" idx="3"/>
              <a:endCxn id="59" idx="1"/>
            </p:cNvCxnSpPr>
            <p:nvPr/>
          </p:nvCxnSpPr>
          <p:spPr>
            <a:xfrm flipV="1">
              <a:off x="27632717" y="10652520"/>
              <a:ext cx="3329339" cy="2569"/>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120838" name="Picture 65" descr="F-Secure Dmitry Golubov.jpg"/>
          <p:cNvPicPr>
            <a:picLocks noChangeAspect="1"/>
          </p:cNvPicPr>
          <p:nvPr/>
        </p:nvPicPr>
        <p:blipFill>
          <a:blip r:embed="rId6">
            <a:lum bright="20000"/>
          </a:blip>
          <a:srcRect l="27380" t="3069" r="44360" b="57761"/>
          <a:stretch>
            <a:fillRect/>
          </a:stretch>
        </p:blipFill>
        <p:spPr bwMode="auto">
          <a:xfrm>
            <a:off x="3086100" y="3041650"/>
            <a:ext cx="819150" cy="842963"/>
          </a:xfrm>
          <a:prstGeom prst="rect">
            <a:avLst/>
          </a:prstGeom>
          <a:noFill/>
          <a:ln w="9525">
            <a:noFill/>
            <a:miter lim="800000"/>
            <a:headEnd/>
            <a:tailEnd/>
          </a:ln>
        </p:spPr>
      </p:pic>
      <p:pic>
        <p:nvPicPr>
          <p:cNvPr id="120839" name="Picture 66" descr="credit-visa-mastercard.png"/>
          <p:cNvPicPr>
            <a:picLocks noChangeAspect="1"/>
          </p:cNvPicPr>
          <p:nvPr/>
        </p:nvPicPr>
        <p:blipFill>
          <a:blip r:embed="rId7"/>
          <a:srcRect/>
          <a:stretch>
            <a:fillRect/>
          </a:stretch>
        </p:blipFill>
        <p:spPr bwMode="auto">
          <a:xfrm>
            <a:off x="5505450" y="3148013"/>
            <a:ext cx="936625" cy="708025"/>
          </a:xfrm>
          <a:prstGeom prst="rect">
            <a:avLst/>
          </a:prstGeom>
          <a:noFill/>
          <a:ln w="9525">
            <a:noFill/>
            <a:miter lim="800000"/>
            <a:headEnd/>
            <a:tailEnd/>
          </a:ln>
        </p:spPr>
      </p:pic>
      <p:cxnSp>
        <p:nvCxnSpPr>
          <p:cNvPr id="120840" name="AutoShape 26"/>
          <p:cNvCxnSpPr>
            <a:cxnSpLocks noChangeShapeType="1"/>
          </p:cNvCxnSpPr>
          <p:nvPr/>
        </p:nvCxnSpPr>
        <p:spPr bwMode="auto">
          <a:xfrm rot="10800000">
            <a:off x="4740275" y="2252663"/>
            <a:ext cx="695325" cy="1587"/>
          </a:xfrm>
          <a:prstGeom prst="straightConnector1">
            <a:avLst/>
          </a:prstGeom>
          <a:noFill/>
          <a:ln w="9525">
            <a:solidFill>
              <a:schemeClr val="tx1"/>
            </a:solidFill>
            <a:round/>
            <a:headEnd/>
            <a:tailEnd type="triangle" w="med" len="med"/>
          </a:ln>
        </p:spPr>
      </p:cxnSp>
      <p:sp>
        <p:nvSpPr>
          <p:cNvPr id="120841" name="TextBox 257"/>
          <p:cNvSpPr txBox="1">
            <a:spLocks noChangeAspect="1" noChangeArrowheads="1"/>
          </p:cNvSpPr>
          <p:nvPr/>
        </p:nvSpPr>
        <p:spPr bwMode="auto">
          <a:xfrm>
            <a:off x="4498975" y="3317875"/>
            <a:ext cx="244475" cy="174625"/>
          </a:xfrm>
          <a:prstGeom prst="rect">
            <a:avLst/>
          </a:prstGeom>
          <a:noFill/>
          <a:ln w="9525">
            <a:noFill/>
            <a:miter lim="800000"/>
            <a:headEnd/>
            <a:tailEnd/>
          </a:ln>
        </p:spPr>
        <p:txBody>
          <a:bodyPr wrap="none" lIns="22641" tIns="11320" rIns="22641" bIns="11320">
            <a:spAutoFit/>
          </a:bodyPr>
          <a:lstStyle/>
          <a:p>
            <a:pPr defTabSz="957263"/>
            <a:r>
              <a:rPr lang="en-GB" sz="1000" b="1">
                <a:latin typeface="Calibri" pitchFamily="34" charset="0"/>
              </a:rPr>
              <a:t>Buy</a:t>
            </a:r>
            <a:endParaRPr lang="en-US" sz="1000" b="1">
              <a:latin typeface="Calibri" pitchFamily="34" charset="0"/>
            </a:endParaRPr>
          </a:p>
        </p:txBody>
      </p:sp>
      <p:sp>
        <p:nvSpPr>
          <p:cNvPr id="120842" name="Text Box 38"/>
          <p:cNvSpPr txBox="1">
            <a:spLocks noChangeArrowheads="1"/>
          </p:cNvSpPr>
          <p:nvPr/>
        </p:nvSpPr>
        <p:spPr bwMode="auto">
          <a:xfrm>
            <a:off x="260350" y="4191000"/>
            <a:ext cx="5640388" cy="701675"/>
          </a:xfrm>
          <a:prstGeom prst="rect">
            <a:avLst/>
          </a:prstGeom>
          <a:noFill/>
          <a:ln w="9525">
            <a:noFill/>
            <a:miter lim="800000"/>
            <a:headEnd/>
            <a:tailEnd/>
          </a:ln>
        </p:spPr>
        <p:txBody>
          <a:bodyPr wrap="none">
            <a:spAutoFit/>
          </a:bodyPr>
          <a:lstStyle/>
          <a:p>
            <a:r>
              <a:rPr lang="en-GB" sz="2000">
                <a:solidFill>
                  <a:srgbClr val="000099"/>
                </a:solidFill>
              </a:rPr>
              <a:t>What is the actual Impact and Consequences of </a:t>
            </a:r>
          </a:p>
          <a:p>
            <a:r>
              <a:rPr lang="en-GB" sz="2000">
                <a:solidFill>
                  <a:srgbClr val="000099"/>
                </a:solidFill>
              </a:rPr>
              <a:t>these Potential Disruptions?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3"/>
          <p:cNvSpPr txBox="1">
            <a:spLocks noGrp="1"/>
          </p:cNvSpPr>
          <p:nvPr/>
        </p:nvSpPr>
        <p:spPr bwMode="auto">
          <a:xfrm>
            <a:off x="438150" y="4913313"/>
            <a:ext cx="387350" cy="163512"/>
          </a:xfrm>
          <a:prstGeom prst="rect">
            <a:avLst/>
          </a:prstGeom>
          <a:noFill/>
          <a:ln w="9525">
            <a:noFill/>
            <a:miter lim="800000"/>
            <a:headEnd/>
            <a:tailEnd/>
          </a:ln>
        </p:spPr>
        <p:txBody>
          <a:bodyPr anchor="b"/>
          <a:lstStyle/>
          <a:p>
            <a:pPr eaLnBrk="0" hangingPunct="0"/>
            <a:fld id="{0C46067D-69E6-4505-BD96-E51343771586}" type="slidenum">
              <a:rPr lang="en-GB" sz="900">
                <a:solidFill>
                  <a:srgbClr val="848589"/>
                </a:solidFill>
                <a:latin typeface="Futura Bk" pitchFamily="34" charset="0"/>
              </a:rPr>
              <a:pPr eaLnBrk="0" hangingPunct="0"/>
              <a:t>66</a:t>
            </a:fld>
            <a:endParaRPr lang="en-GB" sz="900">
              <a:solidFill>
                <a:srgbClr val="848589"/>
              </a:solidFill>
              <a:latin typeface="Futura Bk" pitchFamily="34" charset="0"/>
            </a:endParaRPr>
          </a:p>
        </p:txBody>
      </p:sp>
      <p:sp>
        <p:nvSpPr>
          <p:cNvPr id="121858" name="Date Placeholder 4"/>
          <p:cNvSpPr txBox="1">
            <a:spLocks noGrp="1"/>
          </p:cNvSpPr>
          <p:nvPr/>
        </p:nvSpPr>
        <p:spPr bwMode="auto">
          <a:xfrm>
            <a:off x="836613" y="4913313"/>
            <a:ext cx="1441450" cy="163512"/>
          </a:xfrm>
          <a:prstGeom prst="rect">
            <a:avLst/>
          </a:prstGeom>
          <a:noFill/>
          <a:ln w="9525">
            <a:noFill/>
            <a:miter lim="800000"/>
            <a:headEnd/>
            <a:tailEnd/>
          </a:ln>
        </p:spPr>
        <p:txBody>
          <a:bodyPr anchor="b"/>
          <a:lstStyle/>
          <a:p>
            <a:pPr eaLnBrk="0" hangingPunct="0"/>
            <a:fld id="{A86B3AFA-BABC-4F45-B6B7-D76B56A8B8DD}" type="datetime3">
              <a:rPr lang="en-GB" sz="900">
                <a:solidFill>
                  <a:srgbClr val="848589"/>
                </a:solidFill>
                <a:latin typeface="Futura Bk" pitchFamily="34" charset="0"/>
              </a:rPr>
              <a:pPr eaLnBrk="0" hangingPunct="0"/>
              <a:t>30 June, 2010</a:t>
            </a:fld>
            <a:endParaRPr lang="en-GB" sz="900">
              <a:solidFill>
                <a:srgbClr val="848589"/>
              </a:solidFill>
              <a:latin typeface="Futura Bk" pitchFamily="34" charset="0"/>
            </a:endParaRPr>
          </a:p>
        </p:txBody>
      </p:sp>
      <p:sp>
        <p:nvSpPr>
          <p:cNvPr id="121859" name="Rectangle 2"/>
          <p:cNvSpPr>
            <a:spLocks noGrp="1" noChangeArrowheads="1"/>
          </p:cNvSpPr>
          <p:nvPr>
            <p:ph type="title" idx="4294967295"/>
          </p:nvPr>
        </p:nvSpPr>
        <p:spPr bwMode="auto">
          <a:noFill/>
        </p:spPr>
        <p:txBody>
          <a:bodyPr wrap="square" numCol="1" compatLnSpc="1">
            <a:prstTxWarp prst="textNoShape">
              <a:avLst/>
            </a:prstTxWarp>
          </a:bodyPr>
          <a:lstStyle/>
          <a:p>
            <a:pPr eaLnBrk="1" hangingPunct="1"/>
            <a:r>
              <a:rPr lang="en-GB" cap="none" smtClean="0"/>
              <a:t>Underground market (more refined)</a:t>
            </a:r>
          </a:p>
        </p:txBody>
      </p:sp>
      <p:pic>
        <p:nvPicPr>
          <p:cNvPr id="121860" name="Picture 6"/>
          <p:cNvPicPr>
            <a:picLocks noChangeAspect="1" noChangeArrowheads="1"/>
          </p:cNvPicPr>
          <p:nvPr/>
        </p:nvPicPr>
        <p:blipFill>
          <a:blip r:embed="rId2"/>
          <a:srcRect/>
          <a:stretch>
            <a:fillRect/>
          </a:stretch>
        </p:blipFill>
        <p:spPr bwMode="auto">
          <a:xfrm>
            <a:off x="293688" y="1257300"/>
            <a:ext cx="8737600" cy="318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4" name="Slide Number Placeholder 3"/>
          <p:cNvSpPr txBox="1">
            <a:spLocks noGrp="1"/>
          </p:cNvSpPr>
          <p:nvPr/>
        </p:nvSpPr>
        <p:spPr bwMode="auto">
          <a:xfrm>
            <a:off x="438150" y="4913313"/>
            <a:ext cx="387350" cy="163512"/>
          </a:xfrm>
          <a:prstGeom prst="rect">
            <a:avLst/>
          </a:prstGeom>
          <a:noFill/>
          <a:ln w="9525">
            <a:noFill/>
            <a:miter lim="800000"/>
            <a:headEnd/>
            <a:tailEnd/>
          </a:ln>
        </p:spPr>
        <p:txBody>
          <a:bodyPr anchor="b"/>
          <a:lstStyle/>
          <a:p>
            <a:pPr eaLnBrk="0" hangingPunct="0"/>
            <a:fld id="{B3DA2F6A-403D-4B61-9DAA-D3B49128F7E1}" type="slidenum">
              <a:rPr lang="en-GB" sz="900">
                <a:solidFill>
                  <a:srgbClr val="848589"/>
                </a:solidFill>
                <a:latin typeface="Futura Bk" pitchFamily="34" charset="0"/>
              </a:rPr>
              <a:pPr eaLnBrk="0" hangingPunct="0"/>
              <a:t>67</a:t>
            </a:fld>
            <a:endParaRPr lang="en-GB" sz="900">
              <a:solidFill>
                <a:srgbClr val="848589"/>
              </a:solidFill>
              <a:latin typeface="Futura Bk" pitchFamily="34" charset="0"/>
            </a:endParaRPr>
          </a:p>
        </p:txBody>
      </p:sp>
      <p:sp>
        <p:nvSpPr>
          <p:cNvPr id="227335" name="Date Placeholder 4"/>
          <p:cNvSpPr txBox="1">
            <a:spLocks noGrp="1"/>
          </p:cNvSpPr>
          <p:nvPr/>
        </p:nvSpPr>
        <p:spPr bwMode="auto">
          <a:xfrm>
            <a:off x="836613" y="4913313"/>
            <a:ext cx="1441450" cy="163512"/>
          </a:xfrm>
          <a:prstGeom prst="rect">
            <a:avLst/>
          </a:prstGeom>
          <a:noFill/>
          <a:ln w="9525">
            <a:noFill/>
            <a:miter lim="800000"/>
            <a:headEnd/>
            <a:tailEnd/>
          </a:ln>
        </p:spPr>
        <p:txBody>
          <a:bodyPr anchor="b"/>
          <a:lstStyle/>
          <a:p>
            <a:pPr eaLnBrk="0" hangingPunct="0"/>
            <a:fld id="{B5181A3B-9044-48BB-81D0-4AA715476684}" type="datetime3">
              <a:rPr lang="en-GB" sz="900">
                <a:solidFill>
                  <a:srgbClr val="848589"/>
                </a:solidFill>
                <a:latin typeface="Futura Bk" pitchFamily="34" charset="0"/>
              </a:rPr>
              <a:pPr eaLnBrk="0" hangingPunct="0"/>
              <a:t>30 June, 2010</a:t>
            </a:fld>
            <a:endParaRPr lang="en-GB" sz="900">
              <a:solidFill>
                <a:srgbClr val="848589"/>
              </a:solidFill>
              <a:latin typeface="Futura Bk" pitchFamily="34" charset="0"/>
            </a:endParaRPr>
          </a:p>
        </p:txBody>
      </p:sp>
      <p:sp>
        <p:nvSpPr>
          <p:cNvPr id="227336" name="Rectangle 2"/>
          <p:cNvSpPr>
            <a:spLocks noGrp="1" noChangeArrowheads="1"/>
          </p:cNvSpPr>
          <p:nvPr>
            <p:ph type="title" idx="4294967295"/>
          </p:nvPr>
        </p:nvSpPr>
        <p:spPr bwMode="auto">
          <a:noFill/>
        </p:spPr>
        <p:txBody>
          <a:bodyPr wrap="square" numCol="1" compatLnSpc="1">
            <a:prstTxWarp prst="textNoShape">
              <a:avLst/>
            </a:prstTxWarp>
          </a:bodyPr>
          <a:lstStyle/>
          <a:p>
            <a:pPr eaLnBrk="1" hangingPunct="1"/>
            <a:r>
              <a:rPr lang="en-GB" cap="none" smtClean="0"/>
              <a:t>Buyer profit</a:t>
            </a:r>
            <a:br>
              <a:rPr lang="en-GB" cap="none" smtClean="0"/>
            </a:br>
            <a:r>
              <a:rPr lang="en-GB" sz="2200" cap="none" smtClean="0"/>
              <a:t>In the baseline model + for 4 disruption strategies</a:t>
            </a:r>
            <a:endParaRPr lang="en-GB" cap="none" smtClean="0"/>
          </a:p>
        </p:txBody>
      </p:sp>
      <p:graphicFrame>
        <p:nvGraphicFramePr>
          <p:cNvPr id="227333" name="Object 4"/>
          <p:cNvGraphicFramePr>
            <a:graphicFrameLocks noGrp="1" noChangeAspect="1"/>
          </p:cNvGraphicFramePr>
          <p:nvPr>
            <p:ph idx="4294967295"/>
          </p:nvPr>
        </p:nvGraphicFramePr>
        <p:xfrm>
          <a:off x="255588" y="1808163"/>
          <a:ext cx="8229600" cy="2300287"/>
        </p:xfrm>
        <a:graphic>
          <a:graphicData uri="http://schemas.openxmlformats.org/presentationml/2006/ole">
            <p:oleObj spid="_x0000_s227333" name="Chart" r:id="rId3" imgW="9048620" imgH="3486101" progId="Excel.Chart.8">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7" name="Slide Number Placeholder 3"/>
          <p:cNvSpPr txBox="1">
            <a:spLocks noGrp="1"/>
          </p:cNvSpPr>
          <p:nvPr/>
        </p:nvSpPr>
        <p:spPr bwMode="auto">
          <a:xfrm>
            <a:off x="438150" y="4913313"/>
            <a:ext cx="387350" cy="163512"/>
          </a:xfrm>
          <a:prstGeom prst="rect">
            <a:avLst/>
          </a:prstGeom>
          <a:noFill/>
          <a:ln w="9525">
            <a:noFill/>
            <a:miter lim="800000"/>
            <a:headEnd/>
            <a:tailEnd/>
          </a:ln>
        </p:spPr>
        <p:txBody>
          <a:bodyPr anchor="b"/>
          <a:lstStyle/>
          <a:p>
            <a:pPr eaLnBrk="0" hangingPunct="0"/>
            <a:fld id="{09D4935F-3B72-4759-9283-98B6A50AD2DD}" type="slidenum">
              <a:rPr lang="en-GB" sz="900">
                <a:solidFill>
                  <a:srgbClr val="848589"/>
                </a:solidFill>
                <a:latin typeface="Futura Bk" pitchFamily="34" charset="0"/>
              </a:rPr>
              <a:pPr eaLnBrk="0" hangingPunct="0"/>
              <a:t>68</a:t>
            </a:fld>
            <a:endParaRPr lang="en-GB" sz="900">
              <a:solidFill>
                <a:srgbClr val="848589"/>
              </a:solidFill>
              <a:latin typeface="Futura Bk" pitchFamily="34" charset="0"/>
            </a:endParaRPr>
          </a:p>
        </p:txBody>
      </p:sp>
      <p:sp>
        <p:nvSpPr>
          <p:cNvPr id="228358" name="Date Placeholder 4"/>
          <p:cNvSpPr txBox="1">
            <a:spLocks noGrp="1"/>
          </p:cNvSpPr>
          <p:nvPr/>
        </p:nvSpPr>
        <p:spPr bwMode="auto">
          <a:xfrm>
            <a:off x="836613" y="4913313"/>
            <a:ext cx="1441450" cy="163512"/>
          </a:xfrm>
          <a:prstGeom prst="rect">
            <a:avLst/>
          </a:prstGeom>
          <a:noFill/>
          <a:ln w="9525">
            <a:noFill/>
            <a:miter lim="800000"/>
            <a:headEnd/>
            <a:tailEnd/>
          </a:ln>
        </p:spPr>
        <p:txBody>
          <a:bodyPr anchor="b"/>
          <a:lstStyle/>
          <a:p>
            <a:pPr eaLnBrk="0" hangingPunct="0"/>
            <a:fld id="{9A34DC31-C376-4F94-AB5E-95478244DDB7}" type="datetime3">
              <a:rPr lang="en-GB" sz="900">
                <a:solidFill>
                  <a:srgbClr val="848589"/>
                </a:solidFill>
                <a:latin typeface="Futura Bk" pitchFamily="34" charset="0"/>
              </a:rPr>
              <a:pPr eaLnBrk="0" hangingPunct="0"/>
              <a:t>30 June, 2010</a:t>
            </a:fld>
            <a:endParaRPr lang="en-GB" sz="900">
              <a:solidFill>
                <a:srgbClr val="848589"/>
              </a:solidFill>
              <a:latin typeface="Futura Bk" pitchFamily="34" charset="0"/>
            </a:endParaRPr>
          </a:p>
        </p:txBody>
      </p:sp>
      <p:graphicFrame>
        <p:nvGraphicFramePr>
          <p:cNvPr id="228356" name="Object 3"/>
          <p:cNvGraphicFramePr>
            <a:graphicFrameLocks noChangeAspect="1"/>
          </p:cNvGraphicFramePr>
          <p:nvPr>
            <p:ph idx="4294967295"/>
          </p:nvPr>
        </p:nvGraphicFramePr>
        <p:xfrm>
          <a:off x="485775" y="1627188"/>
          <a:ext cx="8229600" cy="2043112"/>
        </p:xfrm>
        <a:graphic>
          <a:graphicData uri="http://schemas.openxmlformats.org/presentationml/2006/ole">
            <p:oleObj spid="_x0000_s228356" name="Chart" r:id="rId3" imgW="6848516" imgH="2266836" progId="Excel.Chart.8">
              <p:embed/>
            </p:oleObj>
          </a:graphicData>
        </a:graphic>
      </p:graphicFrame>
      <p:sp>
        <p:nvSpPr>
          <p:cNvPr id="228359" name="Rectangle 5"/>
          <p:cNvSpPr>
            <a:spLocks noGrp="1" noChangeArrowheads="1"/>
          </p:cNvSpPr>
          <p:nvPr>
            <p:ph type="title" idx="4294967295"/>
          </p:nvPr>
        </p:nvSpPr>
        <p:spPr bwMode="auto">
          <a:noFill/>
        </p:spPr>
        <p:txBody>
          <a:bodyPr wrap="square" numCol="1" compatLnSpc="1">
            <a:prstTxWarp prst="textNoShape">
              <a:avLst/>
            </a:prstTxWarp>
          </a:bodyPr>
          <a:lstStyle/>
          <a:p>
            <a:r>
              <a:rPr lang="en-GB" cap="none" smtClean="0"/>
              <a:t>Seller reputation</a:t>
            </a:r>
            <a:br>
              <a:rPr lang="en-GB" cap="none" smtClean="0"/>
            </a:br>
            <a:r>
              <a:rPr lang="en-GB" sz="2000" i="1" cap="none" smtClean="0"/>
              <a:t>Represents the marketplace’s long-term trust in the sellers</a:t>
            </a:r>
            <a:br>
              <a:rPr lang="en-GB" sz="2000" i="1" cap="none" smtClean="0"/>
            </a:br>
            <a:endParaRPr lang="en-GB" sz="2000" i="1" cap="none"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3"/>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r>
              <a:rPr lang="en-GB" cap="none" smtClean="0">
                <a:solidFill>
                  <a:schemeClr val="bg1"/>
                </a:solidFill>
              </a:rPr>
              <a:t>Security Analytics</a:t>
            </a:r>
            <a:br>
              <a:rPr lang="en-GB" cap="none" smtClean="0">
                <a:solidFill>
                  <a:schemeClr val="bg1"/>
                </a:solidFill>
              </a:rPr>
            </a:br>
            <a:r>
              <a:rPr lang="en-GB" cap="none" smtClean="0">
                <a:solidFill>
                  <a:schemeClr val="bg1"/>
                </a:solidFill>
              </a:rPr>
              <a:t/>
            </a:r>
            <a:br>
              <a:rPr lang="en-GB" cap="none" smtClean="0">
                <a:solidFill>
                  <a:schemeClr val="bg1"/>
                </a:solidFill>
              </a:rPr>
            </a:br>
            <a:r>
              <a:rPr lang="en-GB" sz="2300" cap="none" smtClean="0">
                <a:solidFill>
                  <a:schemeClr val="bg1"/>
                </a:solidFill>
              </a:rPr>
              <a:t>Identity and Access</a:t>
            </a:r>
            <a:br>
              <a:rPr lang="en-GB" sz="2300" cap="none" smtClean="0">
                <a:solidFill>
                  <a:schemeClr val="bg1"/>
                </a:solidFill>
              </a:rPr>
            </a:br>
            <a:r>
              <a:rPr lang="en-GB" sz="2300" cap="none" smtClean="0">
                <a:solidFill>
                  <a:schemeClr val="bg1"/>
                </a:solidFill>
              </a:rPr>
              <a:t>Management (IAM) Example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6"/>
          <p:cNvSpPr>
            <a:spLocks noGrp="1"/>
          </p:cNvSpPr>
          <p:nvPr>
            <p:ph type="title"/>
          </p:nvPr>
        </p:nvSpPr>
        <p:spPr bwMode="auto">
          <a:xfrm>
            <a:off x="242888" y="169863"/>
            <a:ext cx="9064625" cy="504825"/>
          </a:xfrm>
        </p:spPr>
        <p:txBody>
          <a:bodyPr wrap="square" numCol="1" compatLnSpc="1">
            <a:prstTxWarp prst="textNoShape">
              <a:avLst/>
            </a:prstTxWarp>
          </a:bodyPr>
          <a:lstStyle/>
          <a:p>
            <a:pPr fontAlgn="base">
              <a:spcAft>
                <a:spcPct val="0"/>
              </a:spcAft>
            </a:pPr>
            <a:r>
              <a:rPr cap="none" smtClean="0"/>
              <a:t>Growing Adoption of Smartphones</a:t>
            </a:r>
          </a:p>
        </p:txBody>
      </p:sp>
      <p:sp>
        <p:nvSpPr>
          <p:cNvPr id="46082" name="Text Box 4"/>
          <p:cNvSpPr txBox="1">
            <a:spLocks noChangeArrowheads="1"/>
          </p:cNvSpPr>
          <p:nvPr/>
        </p:nvSpPr>
        <p:spPr bwMode="auto">
          <a:xfrm>
            <a:off x="0" y="1219200"/>
            <a:ext cx="4929188" cy="3524250"/>
          </a:xfrm>
          <a:prstGeom prst="rect">
            <a:avLst/>
          </a:prstGeom>
          <a:noFill/>
          <a:ln w="9525">
            <a:noFill/>
            <a:miter lim="800000"/>
            <a:headEnd/>
            <a:tailEnd/>
          </a:ln>
        </p:spPr>
        <p:txBody>
          <a:bodyPr wrap="none">
            <a:spAutoFit/>
          </a:bodyPr>
          <a:lstStyle/>
          <a:p>
            <a:pPr>
              <a:buFontTx/>
              <a:buChar char="•"/>
            </a:pPr>
            <a:r>
              <a:rPr lang="en-GB"/>
              <a:t> Adoption of Smartphones is Fast Growing: </a:t>
            </a:r>
          </a:p>
          <a:p>
            <a:r>
              <a:rPr lang="en-GB"/>
              <a:t>  +24% Sales Increase in 2009 </a:t>
            </a:r>
          </a:p>
          <a:p>
            <a:r>
              <a:rPr lang="en-GB"/>
              <a:t>  (Gartner Source)</a:t>
            </a:r>
          </a:p>
          <a:p>
            <a:endParaRPr lang="en-GB"/>
          </a:p>
          <a:p>
            <a:pPr>
              <a:buFontTx/>
              <a:buChar char="•"/>
            </a:pPr>
            <a:r>
              <a:rPr lang="en-GB"/>
              <a:t> Yankee Group Predictions for 2013 (US):</a:t>
            </a:r>
          </a:p>
          <a:p>
            <a:pPr>
              <a:lnSpc>
                <a:spcPct val="120000"/>
              </a:lnSpc>
            </a:pPr>
            <a:r>
              <a:rPr lang="en-GB" sz="1200"/>
              <a:t>     - Estimated number of smartphone users : 160 million</a:t>
            </a:r>
            <a:br>
              <a:rPr lang="en-GB" sz="1200"/>
            </a:br>
            <a:r>
              <a:rPr lang="en-GB" sz="1200"/>
              <a:t>     - Estimated number of smartphone app downloads : 7 billion</a:t>
            </a:r>
          </a:p>
          <a:p>
            <a:pPr>
              <a:lnSpc>
                <a:spcPct val="90000"/>
              </a:lnSpc>
            </a:pPr>
            <a:r>
              <a:rPr lang="en-GB" sz="1200"/>
              <a:t>     - Estimated revenue from smartphone app downloads : $4.2 billion</a:t>
            </a:r>
            <a:r>
              <a:rPr lang="en-GB"/>
              <a:t> </a:t>
            </a:r>
          </a:p>
          <a:p>
            <a:endParaRPr lang="en-GB"/>
          </a:p>
          <a:p>
            <a:pPr>
              <a:buFontTx/>
              <a:buChar char="•"/>
            </a:pPr>
            <a:r>
              <a:rPr lang="en-GB"/>
              <a:t> Prediction of Major Growth of Data Traffic</a:t>
            </a:r>
          </a:p>
          <a:p>
            <a:r>
              <a:rPr lang="en-GB"/>
              <a:t>  (Rysavy Research)</a:t>
            </a:r>
          </a:p>
          <a:p>
            <a:pPr>
              <a:buFontTx/>
              <a:buChar char="•"/>
            </a:pPr>
            <a:endParaRPr lang="en-GB"/>
          </a:p>
          <a:p>
            <a:r>
              <a:rPr lang="en-GB"/>
              <a:t>                </a:t>
            </a:r>
          </a:p>
        </p:txBody>
      </p:sp>
      <p:pic>
        <p:nvPicPr>
          <p:cNvPr id="46083" name="Picture 5"/>
          <p:cNvPicPr>
            <a:picLocks noChangeAspect="1" noChangeArrowheads="1"/>
          </p:cNvPicPr>
          <p:nvPr/>
        </p:nvPicPr>
        <p:blipFill>
          <a:blip r:embed="rId2"/>
          <a:srcRect/>
          <a:stretch>
            <a:fillRect/>
          </a:stretch>
        </p:blipFill>
        <p:spPr bwMode="auto">
          <a:xfrm>
            <a:off x="4875213" y="585788"/>
            <a:ext cx="3149600" cy="2130425"/>
          </a:xfrm>
          <a:prstGeom prst="rect">
            <a:avLst/>
          </a:prstGeom>
          <a:noFill/>
          <a:ln w="9525">
            <a:noFill/>
            <a:miter lim="800000"/>
            <a:headEnd/>
            <a:tailEnd/>
          </a:ln>
        </p:spPr>
      </p:pic>
      <p:sp>
        <p:nvSpPr>
          <p:cNvPr id="46084" name="Text Box 6"/>
          <p:cNvSpPr txBox="1">
            <a:spLocks noChangeArrowheads="1"/>
          </p:cNvSpPr>
          <p:nvPr/>
        </p:nvSpPr>
        <p:spPr bwMode="auto">
          <a:xfrm>
            <a:off x="4818063" y="2676525"/>
            <a:ext cx="3322637" cy="244475"/>
          </a:xfrm>
          <a:prstGeom prst="rect">
            <a:avLst/>
          </a:prstGeom>
          <a:noFill/>
          <a:ln w="9525">
            <a:noFill/>
            <a:miter lim="800000"/>
            <a:headEnd/>
            <a:tailEnd/>
          </a:ln>
        </p:spPr>
        <p:txBody>
          <a:bodyPr wrap="none">
            <a:spAutoFit/>
          </a:bodyPr>
          <a:lstStyle/>
          <a:p>
            <a:r>
              <a:rPr lang="en-GB" sz="1000"/>
              <a:t>Monthly Smartphone Data Consumption per Subscriber </a:t>
            </a:r>
          </a:p>
        </p:txBody>
      </p:sp>
      <p:pic>
        <p:nvPicPr>
          <p:cNvPr id="46085" name="Picture 7"/>
          <p:cNvPicPr>
            <a:picLocks noChangeAspect="1" noChangeArrowheads="1"/>
          </p:cNvPicPr>
          <p:nvPr/>
        </p:nvPicPr>
        <p:blipFill>
          <a:blip r:embed="rId3"/>
          <a:srcRect/>
          <a:stretch>
            <a:fillRect/>
          </a:stretch>
        </p:blipFill>
        <p:spPr bwMode="auto">
          <a:xfrm>
            <a:off x="4829175" y="2986088"/>
            <a:ext cx="3284538" cy="2157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p:cNvSpPr>
          <p:nvPr>
            <p:ph type="title" idx="4294967295"/>
          </p:nvPr>
        </p:nvSpPr>
        <p:spPr bwMode="auto">
          <a:xfrm>
            <a:off x="238125" y="292100"/>
            <a:ext cx="8375650" cy="609600"/>
          </a:xfrm>
          <a:noFill/>
        </p:spPr>
        <p:txBody>
          <a:bodyPr wrap="square" numCol="1" compatLnSpc="1">
            <a:prstTxWarp prst="textNoShape">
              <a:avLst/>
            </a:prstTxWarp>
          </a:bodyPr>
          <a:lstStyle/>
          <a:p>
            <a:r>
              <a:rPr lang="en-GB" cap="none" smtClean="0"/>
              <a:t>IAM Investment Options</a:t>
            </a:r>
          </a:p>
        </p:txBody>
      </p:sp>
      <p:sp>
        <p:nvSpPr>
          <p:cNvPr id="230403" name="Rectangle 3"/>
          <p:cNvSpPr>
            <a:spLocks noChangeArrowheads="1"/>
          </p:cNvSpPr>
          <p:nvPr/>
        </p:nvSpPr>
        <p:spPr bwMode="auto">
          <a:xfrm>
            <a:off x="0" y="1260475"/>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sp>
        <p:nvSpPr>
          <p:cNvPr id="2" name="Rectangle 4"/>
          <p:cNvSpPr>
            <a:spLocks noGrp="1" noChangeArrowheads="1"/>
          </p:cNvSpPr>
          <p:nvPr>
            <p:ph type="body" idx="4294967295"/>
          </p:nvPr>
        </p:nvSpPr>
        <p:spPr>
          <a:xfrm>
            <a:off x="327025" y="782638"/>
            <a:ext cx="8489950" cy="4067175"/>
          </a:xfrm>
        </p:spPr>
        <p:txBody>
          <a:bodyPr/>
          <a:lstStyle/>
          <a:p>
            <a:pPr>
              <a:lnSpc>
                <a:spcPct val="90000"/>
              </a:lnSpc>
            </a:pPr>
            <a:r>
              <a:rPr lang="en-GB" sz="1800" smtClean="0"/>
              <a:t>Focus on Decision Makers within Organisations</a:t>
            </a:r>
          </a:p>
          <a:p>
            <a:pPr lvl="1">
              <a:lnSpc>
                <a:spcPct val="90000"/>
              </a:lnSpc>
            </a:pPr>
            <a:r>
              <a:rPr lang="en-GB" sz="1400" smtClean="0">
                <a:solidFill>
                  <a:schemeClr val="accent1"/>
                </a:solidFill>
              </a:rPr>
              <a:t>Worried about threats</a:t>
            </a:r>
          </a:p>
          <a:p>
            <a:pPr lvl="1">
              <a:lnSpc>
                <a:spcPct val="90000"/>
              </a:lnSpc>
            </a:pPr>
            <a:r>
              <a:rPr lang="en-GB" sz="1400" smtClean="0">
                <a:solidFill>
                  <a:schemeClr val="accent1"/>
                </a:solidFill>
              </a:rPr>
              <a:t>Limited Budget</a:t>
            </a:r>
          </a:p>
          <a:p>
            <a:pPr lvl="1">
              <a:lnSpc>
                <a:spcPct val="90000"/>
              </a:lnSpc>
            </a:pPr>
            <a:r>
              <a:rPr lang="en-GB" sz="1400" smtClean="0">
                <a:solidFill>
                  <a:schemeClr val="accent1"/>
                </a:solidFill>
              </a:rPr>
              <a:t>Need to consider Trade-offs</a:t>
            </a:r>
          </a:p>
          <a:p>
            <a:pPr lvl="1">
              <a:lnSpc>
                <a:spcPct val="90000"/>
              </a:lnSpc>
            </a:pPr>
            <a:endParaRPr lang="en-GB" sz="1400" smtClean="0"/>
          </a:p>
          <a:p>
            <a:pPr>
              <a:lnSpc>
                <a:spcPct val="90000"/>
              </a:lnSpc>
            </a:pPr>
            <a:r>
              <a:rPr lang="en-GB" sz="1800" smtClean="0"/>
              <a:t>IAM Investments Classified in terms of:</a:t>
            </a:r>
          </a:p>
          <a:p>
            <a:pPr lvl="1">
              <a:lnSpc>
                <a:spcPct val="90000"/>
              </a:lnSpc>
            </a:pPr>
            <a:r>
              <a:rPr lang="en-GB" sz="1400" smtClean="0">
                <a:solidFill>
                  <a:schemeClr val="accent1"/>
                </a:solidFill>
              </a:rPr>
              <a:t>Provisioning</a:t>
            </a:r>
          </a:p>
          <a:p>
            <a:pPr lvl="1">
              <a:lnSpc>
                <a:spcPct val="90000"/>
              </a:lnSpc>
            </a:pPr>
            <a:r>
              <a:rPr lang="en-GB" sz="1400" smtClean="0">
                <a:solidFill>
                  <a:schemeClr val="accent1"/>
                </a:solidFill>
              </a:rPr>
              <a:t>Compliance</a:t>
            </a:r>
          </a:p>
          <a:p>
            <a:pPr lvl="1">
              <a:lnSpc>
                <a:spcPct val="90000"/>
              </a:lnSpc>
            </a:pPr>
            <a:r>
              <a:rPr lang="en-GB" sz="1400" smtClean="0">
                <a:solidFill>
                  <a:schemeClr val="accent1"/>
                </a:solidFill>
              </a:rPr>
              <a:t>Enforcement</a:t>
            </a:r>
          </a:p>
          <a:p>
            <a:pPr>
              <a:lnSpc>
                <a:spcPct val="90000"/>
              </a:lnSpc>
            </a:pPr>
            <a:endParaRPr lang="en-GB" sz="1800" smtClean="0">
              <a:solidFill>
                <a:schemeClr val="accent1"/>
              </a:solidFill>
            </a:endParaRPr>
          </a:p>
          <a:p>
            <a:pPr>
              <a:lnSpc>
                <a:spcPct val="90000"/>
              </a:lnSpc>
            </a:pPr>
            <a:r>
              <a:rPr lang="en-GB" sz="1800" smtClean="0"/>
              <a:t>IAM Investments have different Impacts on Strategic Outcomes of Interest:</a:t>
            </a:r>
          </a:p>
          <a:p>
            <a:pPr lvl="1">
              <a:lnSpc>
                <a:spcPct val="90000"/>
              </a:lnSpc>
            </a:pPr>
            <a:r>
              <a:rPr lang="en-GB" sz="1400" smtClean="0">
                <a:solidFill>
                  <a:schemeClr val="accent1"/>
                </a:solidFill>
              </a:rPr>
              <a:t>Provisioning </a:t>
            </a:r>
            <a:r>
              <a:rPr lang="en-GB" sz="1400" smtClean="0">
                <a:solidFill>
                  <a:schemeClr val="accent1"/>
                </a:solidFill>
                <a:sym typeface="Wingdings" pitchFamily="2" charset="2"/>
              </a:rPr>
              <a:t> </a:t>
            </a:r>
            <a:r>
              <a:rPr lang="en-GB" sz="1400" smtClean="0">
                <a:solidFill>
                  <a:schemeClr val="accent1"/>
                </a:solidFill>
              </a:rPr>
              <a:t>Productivity and Security</a:t>
            </a:r>
          </a:p>
          <a:p>
            <a:pPr lvl="1">
              <a:lnSpc>
                <a:spcPct val="90000"/>
              </a:lnSpc>
            </a:pPr>
            <a:r>
              <a:rPr lang="en-GB" sz="1400" smtClean="0">
                <a:solidFill>
                  <a:schemeClr val="accent1"/>
                </a:solidFill>
              </a:rPr>
              <a:t>Compliance </a:t>
            </a:r>
            <a:r>
              <a:rPr lang="en-GB" sz="1400" smtClean="0">
                <a:solidFill>
                  <a:schemeClr val="accent1"/>
                </a:solidFill>
                <a:sym typeface="Wingdings" pitchFamily="2" charset="2"/>
              </a:rPr>
              <a:t> Governance and Security</a:t>
            </a:r>
            <a:endParaRPr lang="en-GB" sz="1400" smtClean="0">
              <a:solidFill>
                <a:schemeClr val="accent1"/>
              </a:solidFill>
            </a:endParaRPr>
          </a:p>
          <a:p>
            <a:pPr lvl="1">
              <a:lnSpc>
                <a:spcPct val="90000"/>
              </a:lnSpc>
            </a:pPr>
            <a:r>
              <a:rPr lang="en-GB" sz="1400" smtClean="0">
                <a:solidFill>
                  <a:schemeClr val="accent1"/>
                </a:solidFill>
              </a:rPr>
              <a:t>Enforcement </a:t>
            </a:r>
            <a:r>
              <a:rPr lang="en-GB" sz="1400" smtClean="0">
                <a:solidFill>
                  <a:schemeClr val="accent1"/>
                </a:solidFill>
                <a:sym typeface="Wingdings" pitchFamily="2" charset="2"/>
              </a:rPr>
              <a:t> Security</a:t>
            </a:r>
            <a:endParaRPr lang="en-GB" sz="1400" smtClean="0">
              <a:solidFill>
                <a:schemeClr val="accent1"/>
              </a:solidFill>
            </a:endParaRPr>
          </a:p>
          <a:p>
            <a:pPr>
              <a:lnSpc>
                <a:spcPct val="90000"/>
              </a:lnSpc>
            </a:pPr>
            <a:endParaRPr lang="en-GB" sz="1800" smtClean="0">
              <a:solidFill>
                <a:schemeClr val="accent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p:cNvSpPr>
          <p:nvPr>
            <p:ph type="title" idx="4294967295"/>
          </p:nvPr>
        </p:nvSpPr>
        <p:spPr bwMode="auto">
          <a:xfrm>
            <a:off x="238125" y="292100"/>
            <a:ext cx="8375650" cy="627063"/>
          </a:xfrm>
          <a:noFill/>
        </p:spPr>
        <p:txBody>
          <a:bodyPr wrap="square" numCol="1" compatLnSpc="1">
            <a:prstTxWarp prst="textNoShape">
              <a:avLst/>
            </a:prstTxWarp>
          </a:bodyPr>
          <a:lstStyle/>
          <a:p>
            <a:r>
              <a:rPr lang="en-GB" sz="3200" cap="none" smtClean="0"/>
              <a:t>Classes of IAM Investments</a:t>
            </a:r>
          </a:p>
        </p:txBody>
      </p:sp>
      <p:sp>
        <p:nvSpPr>
          <p:cNvPr id="231426" name="Rectangle 3"/>
          <p:cNvSpPr>
            <a:spLocks noGrp="1"/>
          </p:cNvSpPr>
          <p:nvPr>
            <p:ph type="body" idx="4294967295"/>
          </p:nvPr>
        </p:nvSpPr>
        <p:spPr>
          <a:xfrm>
            <a:off x="-139700" y="804863"/>
            <a:ext cx="9283700" cy="954087"/>
          </a:xfrm>
        </p:spPr>
        <p:txBody>
          <a:bodyPr/>
          <a:lstStyle/>
          <a:p>
            <a:pPr>
              <a:lnSpc>
                <a:spcPct val="90000"/>
              </a:lnSpc>
              <a:buFont typeface="Futura Bk" pitchFamily="34" charset="0"/>
              <a:buNone/>
            </a:pPr>
            <a:r>
              <a:rPr lang="en-GB" sz="1800" smtClean="0"/>
              <a:t>   Assumptions: </a:t>
            </a:r>
            <a:r>
              <a:rPr lang="en-GB" sz="1800" u="sng" smtClean="0"/>
              <a:t>5 Classes of IAM Investment Levels</a:t>
            </a:r>
            <a:r>
              <a:rPr lang="en-GB" sz="1800" smtClean="0"/>
              <a:t>, in the [1,5] Range, with an increasing Impact in term of Effectiveness of Involved Control Points, Policies and Costs</a:t>
            </a:r>
            <a:r>
              <a:rPr lang="en-GB" sz="1600" smtClean="0"/>
              <a:t>:</a:t>
            </a:r>
            <a:r>
              <a:rPr lang="en-GB" smtClean="0"/>
              <a:t>  </a:t>
            </a:r>
          </a:p>
        </p:txBody>
      </p:sp>
      <p:sp>
        <p:nvSpPr>
          <p:cNvPr id="231427" name="Line 4"/>
          <p:cNvSpPr>
            <a:spLocks noChangeShapeType="1"/>
          </p:cNvSpPr>
          <p:nvPr/>
        </p:nvSpPr>
        <p:spPr bwMode="auto">
          <a:xfrm>
            <a:off x="1946275" y="1811338"/>
            <a:ext cx="6416675" cy="11112"/>
          </a:xfrm>
          <a:prstGeom prst="line">
            <a:avLst/>
          </a:prstGeom>
          <a:noFill/>
          <a:ln w="57150">
            <a:solidFill>
              <a:schemeClr val="accent1"/>
            </a:solidFill>
            <a:round/>
            <a:headEnd/>
            <a:tailEnd type="triangle" w="med" len="med"/>
          </a:ln>
        </p:spPr>
        <p:txBody>
          <a:bodyPr/>
          <a:lstStyle/>
          <a:p>
            <a:endParaRPr lang="en-US"/>
          </a:p>
        </p:txBody>
      </p:sp>
      <p:sp>
        <p:nvSpPr>
          <p:cNvPr id="231428" name="Line 5"/>
          <p:cNvSpPr>
            <a:spLocks noChangeShapeType="1"/>
          </p:cNvSpPr>
          <p:nvPr/>
        </p:nvSpPr>
        <p:spPr bwMode="auto">
          <a:xfrm>
            <a:off x="2301875" y="1757363"/>
            <a:ext cx="0" cy="152400"/>
          </a:xfrm>
          <a:prstGeom prst="line">
            <a:avLst/>
          </a:prstGeom>
          <a:noFill/>
          <a:ln w="57150">
            <a:solidFill>
              <a:schemeClr val="accent1"/>
            </a:solidFill>
            <a:round/>
            <a:headEnd/>
            <a:tailEnd/>
          </a:ln>
        </p:spPr>
        <p:txBody>
          <a:bodyPr/>
          <a:lstStyle/>
          <a:p>
            <a:endParaRPr lang="en-US"/>
          </a:p>
        </p:txBody>
      </p:sp>
      <p:sp>
        <p:nvSpPr>
          <p:cNvPr id="231429" name="Line 6"/>
          <p:cNvSpPr>
            <a:spLocks noChangeShapeType="1"/>
          </p:cNvSpPr>
          <p:nvPr/>
        </p:nvSpPr>
        <p:spPr bwMode="auto">
          <a:xfrm>
            <a:off x="3702050" y="1749425"/>
            <a:ext cx="0" cy="152400"/>
          </a:xfrm>
          <a:prstGeom prst="line">
            <a:avLst/>
          </a:prstGeom>
          <a:noFill/>
          <a:ln w="57150">
            <a:solidFill>
              <a:schemeClr val="accent1"/>
            </a:solidFill>
            <a:round/>
            <a:headEnd/>
            <a:tailEnd/>
          </a:ln>
        </p:spPr>
        <p:txBody>
          <a:bodyPr/>
          <a:lstStyle/>
          <a:p>
            <a:endParaRPr lang="en-US"/>
          </a:p>
        </p:txBody>
      </p:sp>
      <p:sp>
        <p:nvSpPr>
          <p:cNvPr id="231430" name="Line 7"/>
          <p:cNvSpPr>
            <a:spLocks noChangeShapeType="1"/>
          </p:cNvSpPr>
          <p:nvPr/>
        </p:nvSpPr>
        <p:spPr bwMode="auto">
          <a:xfrm>
            <a:off x="5051425" y="1744663"/>
            <a:ext cx="0" cy="152400"/>
          </a:xfrm>
          <a:prstGeom prst="line">
            <a:avLst/>
          </a:prstGeom>
          <a:noFill/>
          <a:ln w="57150">
            <a:solidFill>
              <a:schemeClr val="accent1"/>
            </a:solidFill>
            <a:round/>
            <a:headEnd/>
            <a:tailEnd/>
          </a:ln>
        </p:spPr>
        <p:txBody>
          <a:bodyPr/>
          <a:lstStyle/>
          <a:p>
            <a:endParaRPr lang="en-US"/>
          </a:p>
        </p:txBody>
      </p:sp>
      <p:sp>
        <p:nvSpPr>
          <p:cNvPr id="231431" name="Line 8"/>
          <p:cNvSpPr>
            <a:spLocks noChangeShapeType="1"/>
          </p:cNvSpPr>
          <p:nvPr/>
        </p:nvSpPr>
        <p:spPr bwMode="auto">
          <a:xfrm>
            <a:off x="6411913" y="1754188"/>
            <a:ext cx="0" cy="152400"/>
          </a:xfrm>
          <a:prstGeom prst="line">
            <a:avLst/>
          </a:prstGeom>
          <a:noFill/>
          <a:ln w="57150">
            <a:solidFill>
              <a:schemeClr val="accent1"/>
            </a:solidFill>
            <a:round/>
            <a:headEnd/>
            <a:tailEnd/>
          </a:ln>
        </p:spPr>
        <p:txBody>
          <a:bodyPr/>
          <a:lstStyle/>
          <a:p>
            <a:endParaRPr lang="en-US"/>
          </a:p>
        </p:txBody>
      </p:sp>
      <p:sp>
        <p:nvSpPr>
          <p:cNvPr id="231432" name="Line 9"/>
          <p:cNvSpPr>
            <a:spLocks noChangeShapeType="1"/>
          </p:cNvSpPr>
          <p:nvPr/>
        </p:nvSpPr>
        <p:spPr bwMode="auto">
          <a:xfrm>
            <a:off x="7808913" y="1766888"/>
            <a:ext cx="0" cy="152400"/>
          </a:xfrm>
          <a:prstGeom prst="line">
            <a:avLst/>
          </a:prstGeom>
          <a:noFill/>
          <a:ln w="57150">
            <a:solidFill>
              <a:schemeClr val="accent1"/>
            </a:solidFill>
            <a:round/>
            <a:headEnd/>
            <a:tailEnd/>
          </a:ln>
        </p:spPr>
        <p:txBody>
          <a:bodyPr/>
          <a:lstStyle/>
          <a:p>
            <a:endParaRPr lang="en-US"/>
          </a:p>
        </p:txBody>
      </p:sp>
      <p:sp>
        <p:nvSpPr>
          <p:cNvPr id="231434" name="Text Box 10"/>
          <p:cNvSpPr txBox="1">
            <a:spLocks noChangeArrowheads="1"/>
          </p:cNvSpPr>
          <p:nvPr/>
        </p:nvSpPr>
        <p:spPr bwMode="auto">
          <a:xfrm>
            <a:off x="100013" y="1633538"/>
            <a:ext cx="1760537"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chemeClr val="accent1"/>
                </a:solidFill>
                <a:ea typeface="ＭＳ Ｐゴシック"/>
                <a:cs typeface="ＭＳ Ｐゴシック"/>
              </a:rPr>
              <a:t>Productivity</a:t>
            </a:r>
          </a:p>
        </p:txBody>
      </p:sp>
      <p:sp>
        <p:nvSpPr>
          <p:cNvPr id="231435" name="Text Box 11"/>
          <p:cNvSpPr txBox="1">
            <a:spLocks noChangeArrowheads="1"/>
          </p:cNvSpPr>
          <p:nvPr/>
        </p:nvSpPr>
        <p:spPr bwMode="auto">
          <a:xfrm>
            <a:off x="2120900" y="1863725"/>
            <a:ext cx="3540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chemeClr val="accent1"/>
                </a:solidFill>
                <a:ea typeface="ＭＳ Ｐゴシック"/>
                <a:cs typeface="ＭＳ Ｐゴシック"/>
              </a:rPr>
              <a:t>1</a:t>
            </a:r>
          </a:p>
        </p:txBody>
      </p:sp>
      <p:sp>
        <p:nvSpPr>
          <p:cNvPr id="231436" name="Text Box 12"/>
          <p:cNvSpPr txBox="1">
            <a:spLocks noChangeArrowheads="1"/>
          </p:cNvSpPr>
          <p:nvPr/>
        </p:nvSpPr>
        <p:spPr bwMode="auto">
          <a:xfrm>
            <a:off x="3551238" y="1863725"/>
            <a:ext cx="3540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chemeClr val="accent1"/>
                </a:solidFill>
                <a:ea typeface="ＭＳ Ｐゴシック"/>
                <a:cs typeface="ＭＳ Ｐゴシック"/>
              </a:rPr>
              <a:t>2</a:t>
            </a:r>
          </a:p>
        </p:txBody>
      </p:sp>
      <p:sp>
        <p:nvSpPr>
          <p:cNvPr id="231437" name="Text Box 13"/>
          <p:cNvSpPr txBox="1">
            <a:spLocks noChangeArrowheads="1"/>
          </p:cNvSpPr>
          <p:nvPr/>
        </p:nvSpPr>
        <p:spPr bwMode="auto">
          <a:xfrm>
            <a:off x="4846638" y="1876425"/>
            <a:ext cx="3540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chemeClr val="accent1"/>
                </a:solidFill>
                <a:ea typeface="ＭＳ Ｐゴシック"/>
                <a:cs typeface="ＭＳ Ｐゴシック"/>
              </a:rPr>
              <a:t>3</a:t>
            </a:r>
          </a:p>
        </p:txBody>
      </p:sp>
      <p:sp>
        <p:nvSpPr>
          <p:cNvPr id="231438" name="Text Box 14"/>
          <p:cNvSpPr txBox="1">
            <a:spLocks noChangeArrowheads="1"/>
          </p:cNvSpPr>
          <p:nvPr/>
        </p:nvSpPr>
        <p:spPr bwMode="auto">
          <a:xfrm>
            <a:off x="6219825" y="1849438"/>
            <a:ext cx="3540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chemeClr val="accent1"/>
                </a:solidFill>
                <a:ea typeface="ＭＳ Ｐゴシック"/>
                <a:cs typeface="ＭＳ Ｐゴシック"/>
              </a:rPr>
              <a:t>4</a:t>
            </a:r>
          </a:p>
        </p:txBody>
      </p:sp>
      <p:sp>
        <p:nvSpPr>
          <p:cNvPr id="231439" name="Text Box 15"/>
          <p:cNvSpPr txBox="1">
            <a:spLocks noChangeArrowheads="1"/>
          </p:cNvSpPr>
          <p:nvPr/>
        </p:nvSpPr>
        <p:spPr bwMode="auto">
          <a:xfrm>
            <a:off x="7608888" y="1862138"/>
            <a:ext cx="3540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chemeClr val="accent1"/>
                </a:solidFill>
                <a:ea typeface="ＭＳ Ｐゴシック"/>
                <a:cs typeface="ＭＳ Ｐゴシック"/>
              </a:rPr>
              <a:t>5</a:t>
            </a:r>
          </a:p>
        </p:txBody>
      </p:sp>
      <p:sp>
        <p:nvSpPr>
          <p:cNvPr id="2" name="Line 16"/>
          <p:cNvSpPr>
            <a:spLocks noChangeShapeType="1"/>
          </p:cNvSpPr>
          <p:nvPr/>
        </p:nvSpPr>
        <p:spPr bwMode="auto">
          <a:xfrm>
            <a:off x="1908175" y="2449513"/>
            <a:ext cx="6416675" cy="11112"/>
          </a:xfrm>
          <a:prstGeom prst="line">
            <a:avLst/>
          </a:prstGeom>
          <a:noFill/>
          <a:ln w="57150">
            <a:solidFill>
              <a:srgbClr val="B4011B"/>
            </a:solidFill>
            <a:round/>
            <a:headEnd/>
            <a:tailEnd type="triangle" w="med" len="med"/>
          </a:ln>
        </p:spPr>
        <p:txBody>
          <a:bodyPr/>
          <a:lstStyle/>
          <a:p>
            <a:endParaRPr lang="en-US"/>
          </a:p>
        </p:txBody>
      </p:sp>
      <p:sp>
        <p:nvSpPr>
          <p:cNvPr id="231440" name="Line 17"/>
          <p:cNvSpPr>
            <a:spLocks noChangeShapeType="1"/>
          </p:cNvSpPr>
          <p:nvPr/>
        </p:nvSpPr>
        <p:spPr bwMode="auto">
          <a:xfrm>
            <a:off x="2263775" y="2395538"/>
            <a:ext cx="0" cy="152400"/>
          </a:xfrm>
          <a:prstGeom prst="line">
            <a:avLst/>
          </a:prstGeom>
          <a:noFill/>
          <a:ln w="57150">
            <a:solidFill>
              <a:srgbClr val="B4011B"/>
            </a:solidFill>
            <a:round/>
            <a:headEnd/>
            <a:tailEnd/>
          </a:ln>
        </p:spPr>
        <p:txBody>
          <a:bodyPr/>
          <a:lstStyle/>
          <a:p>
            <a:endParaRPr lang="en-US"/>
          </a:p>
        </p:txBody>
      </p:sp>
      <p:sp>
        <p:nvSpPr>
          <p:cNvPr id="231441" name="Line 18"/>
          <p:cNvSpPr>
            <a:spLocks noChangeShapeType="1"/>
          </p:cNvSpPr>
          <p:nvPr/>
        </p:nvSpPr>
        <p:spPr bwMode="auto">
          <a:xfrm>
            <a:off x="3663950" y="2387600"/>
            <a:ext cx="0" cy="152400"/>
          </a:xfrm>
          <a:prstGeom prst="line">
            <a:avLst/>
          </a:prstGeom>
          <a:noFill/>
          <a:ln w="57150">
            <a:solidFill>
              <a:srgbClr val="B4011B"/>
            </a:solidFill>
            <a:round/>
            <a:headEnd/>
            <a:tailEnd/>
          </a:ln>
        </p:spPr>
        <p:txBody>
          <a:bodyPr/>
          <a:lstStyle/>
          <a:p>
            <a:endParaRPr lang="en-US"/>
          </a:p>
        </p:txBody>
      </p:sp>
      <p:sp>
        <p:nvSpPr>
          <p:cNvPr id="231442" name="Line 19"/>
          <p:cNvSpPr>
            <a:spLocks noChangeShapeType="1"/>
          </p:cNvSpPr>
          <p:nvPr/>
        </p:nvSpPr>
        <p:spPr bwMode="auto">
          <a:xfrm>
            <a:off x="5013325" y="2382838"/>
            <a:ext cx="0" cy="152400"/>
          </a:xfrm>
          <a:prstGeom prst="line">
            <a:avLst/>
          </a:prstGeom>
          <a:noFill/>
          <a:ln w="57150">
            <a:solidFill>
              <a:srgbClr val="B4011B"/>
            </a:solidFill>
            <a:round/>
            <a:headEnd/>
            <a:tailEnd/>
          </a:ln>
        </p:spPr>
        <p:txBody>
          <a:bodyPr/>
          <a:lstStyle/>
          <a:p>
            <a:endParaRPr lang="en-US"/>
          </a:p>
        </p:txBody>
      </p:sp>
      <p:sp>
        <p:nvSpPr>
          <p:cNvPr id="231443" name="Line 20"/>
          <p:cNvSpPr>
            <a:spLocks noChangeShapeType="1"/>
          </p:cNvSpPr>
          <p:nvPr/>
        </p:nvSpPr>
        <p:spPr bwMode="auto">
          <a:xfrm>
            <a:off x="6373813" y="2392363"/>
            <a:ext cx="0" cy="152400"/>
          </a:xfrm>
          <a:prstGeom prst="line">
            <a:avLst/>
          </a:prstGeom>
          <a:noFill/>
          <a:ln w="57150">
            <a:solidFill>
              <a:srgbClr val="B4011B"/>
            </a:solidFill>
            <a:round/>
            <a:headEnd/>
            <a:tailEnd/>
          </a:ln>
        </p:spPr>
        <p:txBody>
          <a:bodyPr/>
          <a:lstStyle/>
          <a:p>
            <a:endParaRPr lang="en-US"/>
          </a:p>
        </p:txBody>
      </p:sp>
      <p:sp>
        <p:nvSpPr>
          <p:cNvPr id="231444" name="Line 21"/>
          <p:cNvSpPr>
            <a:spLocks noChangeShapeType="1"/>
          </p:cNvSpPr>
          <p:nvPr/>
        </p:nvSpPr>
        <p:spPr bwMode="auto">
          <a:xfrm>
            <a:off x="7770813" y="2405063"/>
            <a:ext cx="0" cy="152400"/>
          </a:xfrm>
          <a:prstGeom prst="line">
            <a:avLst/>
          </a:prstGeom>
          <a:noFill/>
          <a:ln w="57150">
            <a:solidFill>
              <a:srgbClr val="B4011B"/>
            </a:solidFill>
            <a:round/>
            <a:headEnd/>
            <a:tailEnd/>
          </a:ln>
        </p:spPr>
        <p:txBody>
          <a:bodyPr/>
          <a:lstStyle/>
          <a:p>
            <a:endParaRPr lang="en-US"/>
          </a:p>
        </p:txBody>
      </p:sp>
      <p:sp>
        <p:nvSpPr>
          <p:cNvPr id="231446" name="Text Box 22"/>
          <p:cNvSpPr txBox="1">
            <a:spLocks noChangeArrowheads="1"/>
          </p:cNvSpPr>
          <p:nvPr/>
        </p:nvSpPr>
        <p:spPr bwMode="auto">
          <a:xfrm>
            <a:off x="61913" y="2271713"/>
            <a:ext cx="17970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B4011B"/>
                </a:solidFill>
                <a:ea typeface="ＭＳ Ｐゴシック"/>
                <a:cs typeface="ＭＳ Ｐゴシック"/>
              </a:rPr>
              <a:t>Compliance</a:t>
            </a:r>
          </a:p>
        </p:txBody>
      </p:sp>
      <p:sp>
        <p:nvSpPr>
          <p:cNvPr id="231447" name="Text Box 23"/>
          <p:cNvSpPr txBox="1">
            <a:spLocks noChangeArrowheads="1"/>
          </p:cNvSpPr>
          <p:nvPr/>
        </p:nvSpPr>
        <p:spPr bwMode="auto">
          <a:xfrm>
            <a:off x="2082800" y="2501900"/>
            <a:ext cx="3540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B4011B"/>
                </a:solidFill>
                <a:ea typeface="ＭＳ Ｐゴシック"/>
                <a:cs typeface="ＭＳ Ｐゴシック"/>
              </a:rPr>
              <a:t>1</a:t>
            </a:r>
          </a:p>
        </p:txBody>
      </p:sp>
      <p:sp>
        <p:nvSpPr>
          <p:cNvPr id="231448" name="Text Box 24"/>
          <p:cNvSpPr txBox="1">
            <a:spLocks noChangeArrowheads="1"/>
          </p:cNvSpPr>
          <p:nvPr/>
        </p:nvSpPr>
        <p:spPr bwMode="auto">
          <a:xfrm>
            <a:off x="3513138" y="2501900"/>
            <a:ext cx="3540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B4011B"/>
                </a:solidFill>
                <a:ea typeface="ＭＳ Ｐゴシック"/>
                <a:cs typeface="ＭＳ Ｐゴシック"/>
              </a:rPr>
              <a:t>2</a:t>
            </a:r>
          </a:p>
        </p:txBody>
      </p:sp>
      <p:sp>
        <p:nvSpPr>
          <p:cNvPr id="231449" name="Text Box 25"/>
          <p:cNvSpPr txBox="1">
            <a:spLocks noChangeArrowheads="1"/>
          </p:cNvSpPr>
          <p:nvPr/>
        </p:nvSpPr>
        <p:spPr bwMode="auto">
          <a:xfrm>
            <a:off x="4808538" y="2514600"/>
            <a:ext cx="3540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B4011B"/>
                </a:solidFill>
                <a:ea typeface="ＭＳ Ｐゴシック"/>
                <a:cs typeface="ＭＳ Ｐゴシック"/>
              </a:rPr>
              <a:t>3</a:t>
            </a:r>
          </a:p>
        </p:txBody>
      </p:sp>
      <p:sp>
        <p:nvSpPr>
          <p:cNvPr id="231450" name="Text Box 26"/>
          <p:cNvSpPr txBox="1">
            <a:spLocks noChangeArrowheads="1"/>
          </p:cNvSpPr>
          <p:nvPr/>
        </p:nvSpPr>
        <p:spPr bwMode="auto">
          <a:xfrm>
            <a:off x="6181725" y="2487613"/>
            <a:ext cx="3540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B4011B"/>
                </a:solidFill>
                <a:ea typeface="ＭＳ Ｐゴシック"/>
                <a:cs typeface="ＭＳ Ｐゴシック"/>
              </a:rPr>
              <a:t>4</a:t>
            </a:r>
          </a:p>
        </p:txBody>
      </p:sp>
      <p:sp>
        <p:nvSpPr>
          <p:cNvPr id="231451" name="Text Box 27"/>
          <p:cNvSpPr txBox="1">
            <a:spLocks noChangeArrowheads="1"/>
          </p:cNvSpPr>
          <p:nvPr/>
        </p:nvSpPr>
        <p:spPr bwMode="auto">
          <a:xfrm>
            <a:off x="7570788" y="2500313"/>
            <a:ext cx="3540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B4011B"/>
                </a:solidFill>
                <a:ea typeface="ＭＳ Ｐゴシック"/>
                <a:cs typeface="ＭＳ Ｐゴシック"/>
              </a:rPr>
              <a:t>5</a:t>
            </a:r>
          </a:p>
        </p:txBody>
      </p:sp>
      <p:sp>
        <p:nvSpPr>
          <p:cNvPr id="3" name="Line 28"/>
          <p:cNvSpPr>
            <a:spLocks noChangeShapeType="1"/>
          </p:cNvSpPr>
          <p:nvPr/>
        </p:nvSpPr>
        <p:spPr bwMode="auto">
          <a:xfrm>
            <a:off x="1901825" y="3111500"/>
            <a:ext cx="6416675" cy="11113"/>
          </a:xfrm>
          <a:prstGeom prst="line">
            <a:avLst/>
          </a:prstGeom>
          <a:noFill/>
          <a:ln w="57150">
            <a:solidFill>
              <a:srgbClr val="0D5F46"/>
            </a:solidFill>
            <a:round/>
            <a:headEnd/>
            <a:tailEnd type="triangle" w="med" len="med"/>
          </a:ln>
        </p:spPr>
        <p:txBody>
          <a:bodyPr/>
          <a:lstStyle/>
          <a:p>
            <a:endParaRPr lang="en-US"/>
          </a:p>
        </p:txBody>
      </p:sp>
      <p:sp>
        <p:nvSpPr>
          <p:cNvPr id="231452" name="Line 29"/>
          <p:cNvSpPr>
            <a:spLocks noChangeShapeType="1"/>
          </p:cNvSpPr>
          <p:nvPr/>
        </p:nvSpPr>
        <p:spPr bwMode="auto">
          <a:xfrm>
            <a:off x="2257425" y="3057525"/>
            <a:ext cx="0" cy="152400"/>
          </a:xfrm>
          <a:prstGeom prst="line">
            <a:avLst/>
          </a:prstGeom>
          <a:noFill/>
          <a:ln w="57150">
            <a:solidFill>
              <a:srgbClr val="0D5F46"/>
            </a:solidFill>
            <a:round/>
            <a:headEnd/>
            <a:tailEnd/>
          </a:ln>
        </p:spPr>
        <p:txBody>
          <a:bodyPr/>
          <a:lstStyle/>
          <a:p>
            <a:endParaRPr lang="en-US"/>
          </a:p>
        </p:txBody>
      </p:sp>
      <p:sp>
        <p:nvSpPr>
          <p:cNvPr id="231453" name="Line 30"/>
          <p:cNvSpPr>
            <a:spLocks noChangeShapeType="1"/>
          </p:cNvSpPr>
          <p:nvPr/>
        </p:nvSpPr>
        <p:spPr bwMode="auto">
          <a:xfrm>
            <a:off x="3657600" y="3049588"/>
            <a:ext cx="0" cy="152400"/>
          </a:xfrm>
          <a:prstGeom prst="line">
            <a:avLst/>
          </a:prstGeom>
          <a:noFill/>
          <a:ln w="57150">
            <a:solidFill>
              <a:srgbClr val="0D5F46"/>
            </a:solidFill>
            <a:round/>
            <a:headEnd/>
            <a:tailEnd/>
          </a:ln>
        </p:spPr>
        <p:txBody>
          <a:bodyPr/>
          <a:lstStyle/>
          <a:p>
            <a:endParaRPr lang="en-US"/>
          </a:p>
        </p:txBody>
      </p:sp>
      <p:sp>
        <p:nvSpPr>
          <p:cNvPr id="231454" name="Line 31"/>
          <p:cNvSpPr>
            <a:spLocks noChangeShapeType="1"/>
          </p:cNvSpPr>
          <p:nvPr/>
        </p:nvSpPr>
        <p:spPr bwMode="auto">
          <a:xfrm>
            <a:off x="5006975" y="3044825"/>
            <a:ext cx="0" cy="152400"/>
          </a:xfrm>
          <a:prstGeom prst="line">
            <a:avLst/>
          </a:prstGeom>
          <a:noFill/>
          <a:ln w="57150">
            <a:solidFill>
              <a:srgbClr val="0D5F46"/>
            </a:solidFill>
            <a:round/>
            <a:headEnd/>
            <a:tailEnd/>
          </a:ln>
        </p:spPr>
        <p:txBody>
          <a:bodyPr/>
          <a:lstStyle/>
          <a:p>
            <a:endParaRPr lang="en-US"/>
          </a:p>
        </p:txBody>
      </p:sp>
      <p:sp>
        <p:nvSpPr>
          <p:cNvPr id="231455" name="Line 32"/>
          <p:cNvSpPr>
            <a:spLocks noChangeShapeType="1"/>
          </p:cNvSpPr>
          <p:nvPr/>
        </p:nvSpPr>
        <p:spPr bwMode="auto">
          <a:xfrm>
            <a:off x="6367463" y="3054350"/>
            <a:ext cx="0" cy="152400"/>
          </a:xfrm>
          <a:prstGeom prst="line">
            <a:avLst/>
          </a:prstGeom>
          <a:noFill/>
          <a:ln w="57150">
            <a:solidFill>
              <a:srgbClr val="0D5F46"/>
            </a:solidFill>
            <a:round/>
            <a:headEnd/>
            <a:tailEnd/>
          </a:ln>
        </p:spPr>
        <p:txBody>
          <a:bodyPr/>
          <a:lstStyle/>
          <a:p>
            <a:endParaRPr lang="en-US"/>
          </a:p>
        </p:txBody>
      </p:sp>
      <p:sp>
        <p:nvSpPr>
          <p:cNvPr id="231456" name="Line 33"/>
          <p:cNvSpPr>
            <a:spLocks noChangeShapeType="1"/>
          </p:cNvSpPr>
          <p:nvPr/>
        </p:nvSpPr>
        <p:spPr bwMode="auto">
          <a:xfrm>
            <a:off x="7764463" y="3067050"/>
            <a:ext cx="0" cy="152400"/>
          </a:xfrm>
          <a:prstGeom prst="line">
            <a:avLst/>
          </a:prstGeom>
          <a:noFill/>
          <a:ln w="57150">
            <a:solidFill>
              <a:srgbClr val="0D5F46"/>
            </a:solidFill>
            <a:round/>
            <a:headEnd/>
            <a:tailEnd/>
          </a:ln>
        </p:spPr>
        <p:txBody>
          <a:bodyPr/>
          <a:lstStyle/>
          <a:p>
            <a:endParaRPr lang="en-US"/>
          </a:p>
        </p:txBody>
      </p:sp>
      <p:sp>
        <p:nvSpPr>
          <p:cNvPr id="231458" name="Text Box 34"/>
          <p:cNvSpPr txBox="1">
            <a:spLocks noChangeArrowheads="1"/>
          </p:cNvSpPr>
          <p:nvPr/>
        </p:nvSpPr>
        <p:spPr bwMode="auto">
          <a:xfrm>
            <a:off x="55563" y="2933700"/>
            <a:ext cx="1912937"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0D5F46"/>
                </a:solidFill>
                <a:ea typeface="ＭＳ Ｐゴシック"/>
                <a:cs typeface="ＭＳ Ｐゴシック"/>
              </a:rPr>
              <a:t>Enforcement</a:t>
            </a:r>
          </a:p>
        </p:txBody>
      </p:sp>
      <p:sp>
        <p:nvSpPr>
          <p:cNvPr id="231459" name="Text Box 35"/>
          <p:cNvSpPr txBox="1">
            <a:spLocks noChangeArrowheads="1"/>
          </p:cNvSpPr>
          <p:nvPr/>
        </p:nvSpPr>
        <p:spPr bwMode="auto">
          <a:xfrm>
            <a:off x="2076450" y="3163888"/>
            <a:ext cx="3540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0D5F46"/>
                </a:solidFill>
                <a:ea typeface="ＭＳ Ｐゴシック"/>
                <a:cs typeface="ＭＳ Ｐゴシック"/>
              </a:rPr>
              <a:t>1</a:t>
            </a:r>
          </a:p>
        </p:txBody>
      </p:sp>
      <p:sp>
        <p:nvSpPr>
          <p:cNvPr id="231460" name="Text Box 36"/>
          <p:cNvSpPr txBox="1">
            <a:spLocks noChangeArrowheads="1"/>
          </p:cNvSpPr>
          <p:nvPr/>
        </p:nvSpPr>
        <p:spPr bwMode="auto">
          <a:xfrm>
            <a:off x="3506788" y="3163888"/>
            <a:ext cx="3540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0D5F46"/>
                </a:solidFill>
                <a:ea typeface="ＭＳ Ｐゴシック"/>
                <a:cs typeface="ＭＳ Ｐゴシック"/>
              </a:rPr>
              <a:t>2</a:t>
            </a:r>
          </a:p>
        </p:txBody>
      </p:sp>
      <p:sp>
        <p:nvSpPr>
          <p:cNvPr id="231461" name="Text Box 37"/>
          <p:cNvSpPr txBox="1">
            <a:spLocks noChangeArrowheads="1"/>
          </p:cNvSpPr>
          <p:nvPr/>
        </p:nvSpPr>
        <p:spPr bwMode="auto">
          <a:xfrm>
            <a:off x="4802188" y="3176588"/>
            <a:ext cx="3540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0D5F46"/>
                </a:solidFill>
                <a:ea typeface="ＭＳ Ｐゴシック"/>
                <a:cs typeface="ＭＳ Ｐゴシック"/>
              </a:rPr>
              <a:t>3</a:t>
            </a:r>
          </a:p>
        </p:txBody>
      </p:sp>
      <p:sp>
        <p:nvSpPr>
          <p:cNvPr id="231462" name="Text Box 38"/>
          <p:cNvSpPr txBox="1">
            <a:spLocks noChangeArrowheads="1"/>
          </p:cNvSpPr>
          <p:nvPr/>
        </p:nvSpPr>
        <p:spPr bwMode="auto">
          <a:xfrm>
            <a:off x="6175375" y="3149600"/>
            <a:ext cx="3540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0D5F46"/>
                </a:solidFill>
                <a:ea typeface="ＭＳ Ｐゴシック"/>
                <a:cs typeface="ＭＳ Ｐゴシック"/>
              </a:rPr>
              <a:t>4</a:t>
            </a:r>
          </a:p>
        </p:txBody>
      </p:sp>
      <p:sp>
        <p:nvSpPr>
          <p:cNvPr id="231463" name="Text Box 39"/>
          <p:cNvSpPr txBox="1">
            <a:spLocks noChangeArrowheads="1"/>
          </p:cNvSpPr>
          <p:nvPr/>
        </p:nvSpPr>
        <p:spPr bwMode="auto">
          <a:xfrm>
            <a:off x="7564438" y="3162300"/>
            <a:ext cx="3540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solidFill>
                  <a:srgbClr val="0D5F46"/>
                </a:solidFill>
                <a:ea typeface="ＭＳ Ｐゴシック"/>
                <a:cs typeface="ＭＳ Ｐゴシック"/>
              </a:rPr>
              <a:t>5</a:t>
            </a:r>
          </a:p>
        </p:txBody>
      </p:sp>
      <p:sp>
        <p:nvSpPr>
          <p:cNvPr id="4" name="AutoShape 40"/>
          <p:cNvSpPr>
            <a:spLocks noChangeArrowheads="1"/>
          </p:cNvSpPr>
          <p:nvPr/>
        </p:nvSpPr>
        <p:spPr bwMode="auto">
          <a:xfrm flipV="1">
            <a:off x="4867275" y="1546225"/>
            <a:ext cx="323850" cy="173038"/>
          </a:xfrm>
          <a:prstGeom prst="triangle">
            <a:avLst>
              <a:gd name="adj" fmla="val 50000"/>
            </a:avLst>
          </a:prstGeom>
          <a:solidFill>
            <a:srgbClr val="00FF00"/>
          </a:solidFill>
          <a:ln w="9525">
            <a:noFill/>
            <a:miter lim="800000"/>
            <a:headEnd/>
            <a:tailEnd/>
          </a:ln>
          <a:effectLst>
            <a:prstShdw prst="shdw17" dist="17961" dir="2700000">
              <a:srgbClr val="009900"/>
            </a:prstShdw>
          </a:effectLst>
        </p:spPr>
        <p:txBody>
          <a:bodyPr rot="10800000" wrap="none" anchor="ctr"/>
          <a:lstStyle/>
          <a:p>
            <a:endParaRPr lang="en-GB"/>
          </a:p>
        </p:txBody>
      </p:sp>
      <p:sp>
        <p:nvSpPr>
          <p:cNvPr id="231464" name="AutoShape 41"/>
          <p:cNvSpPr>
            <a:spLocks noChangeArrowheads="1"/>
          </p:cNvSpPr>
          <p:nvPr/>
        </p:nvSpPr>
        <p:spPr bwMode="auto">
          <a:xfrm flipV="1">
            <a:off x="3506788" y="2178050"/>
            <a:ext cx="323850" cy="171450"/>
          </a:xfrm>
          <a:prstGeom prst="triangle">
            <a:avLst>
              <a:gd name="adj" fmla="val 50000"/>
            </a:avLst>
          </a:prstGeom>
          <a:solidFill>
            <a:srgbClr val="00FF00"/>
          </a:solidFill>
          <a:ln w="9525">
            <a:noFill/>
            <a:miter lim="800000"/>
            <a:headEnd/>
            <a:tailEnd/>
          </a:ln>
          <a:effectLst>
            <a:prstShdw prst="shdw17" dist="17961" dir="2700000">
              <a:srgbClr val="009900"/>
            </a:prstShdw>
          </a:effectLst>
        </p:spPr>
        <p:txBody>
          <a:bodyPr rot="10800000" wrap="none" anchor="ctr"/>
          <a:lstStyle/>
          <a:p>
            <a:endParaRPr lang="en-GB"/>
          </a:p>
        </p:txBody>
      </p:sp>
      <p:sp>
        <p:nvSpPr>
          <p:cNvPr id="231465" name="AutoShape 42"/>
          <p:cNvSpPr>
            <a:spLocks noChangeArrowheads="1"/>
          </p:cNvSpPr>
          <p:nvPr/>
        </p:nvSpPr>
        <p:spPr bwMode="auto">
          <a:xfrm flipV="1">
            <a:off x="6199188" y="2838450"/>
            <a:ext cx="323850" cy="173038"/>
          </a:xfrm>
          <a:prstGeom prst="triangle">
            <a:avLst>
              <a:gd name="adj" fmla="val 50000"/>
            </a:avLst>
          </a:prstGeom>
          <a:solidFill>
            <a:srgbClr val="00FF00"/>
          </a:solidFill>
          <a:ln w="9525">
            <a:noFill/>
            <a:miter lim="800000"/>
            <a:headEnd/>
            <a:tailEnd/>
          </a:ln>
          <a:effectLst>
            <a:prstShdw prst="shdw17" dist="17961" dir="2700000">
              <a:srgbClr val="009900"/>
            </a:prstShdw>
          </a:effectLst>
        </p:spPr>
        <p:txBody>
          <a:bodyPr rot="10800000" wrap="none" anchor="ctr"/>
          <a:lstStyle/>
          <a:p>
            <a:endParaRPr lang="en-GB"/>
          </a:p>
        </p:txBody>
      </p:sp>
      <p:sp>
        <p:nvSpPr>
          <p:cNvPr id="231467" name="Text Box 43"/>
          <p:cNvSpPr txBox="1">
            <a:spLocks noChangeArrowheads="1"/>
          </p:cNvSpPr>
          <p:nvPr/>
        </p:nvSpPr>
        <p:spPr bwMode="auto">
          <a:xfrm>
            <a:off x="1712913" y="3484563"/>
            <a:ext cx="1831975" cy="8255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600">
                <a:ea typeface="ＭＳ Ｐゴシック"/>
                <a:cs typeface="ＭＳ Ｐゴシック"/>
              </a:rPr>
              <a:t>Ad-hoc Processes</a:t>
            </a:r>
          </a:p>
          <a:p>
            <a:pPr eaLnBrk="0" hangingPunct="0">
              <a:defRPr/>
            </a:pPr>
            <a:r>
              <a:rPr lang="en-GB" sz="1600">
                <a:ea typeface="ＭＳ Ｐゴシック"/>
                <a:cs typeface="ＭＳ Ｐゴシック"/>
              </a:rPr>
              <a:t>and Manual </a:t>
            </a:r>
          </a:p>
          <a:p>
            <a:pPr eaLnBrk="0" hangingPunct="0">
              <a:defRPr/>
            </a:pPr>
            <a:r>
              <a:rPr lang="en-GB" sz="1600">
                <a:ea typeface="ＭＳ Ｐゴシック"/>
                <a:cs typeface="ＭＳ Ｐゴシック"/>
              </a:rPr>
              <a:t>Approaches</a:t>
            </a:r>
          </a:p>
        </p:txBody>
      </p:sp>
      <p:sp>
        <p:nvSpPr>
          <p:cNvPr id="231468" name="Text Box 44"/>
          <p:cNvSpPr txBox="1">
            <a:spLocks noChangeArrowheads="1"/>
          </p:cNvSpPr>
          <p:nvPr/>
        </p:nvSpPr>
        <p:spPr bwMode="auto">
          <a:xfrm>
            <a:off x="3736975" y="3511550"/>
            <a:ext cx="2262188" cy="8255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600">
                <a:ea typeface="ＭＳ Ｐゴシック"/>
                <a:cs typeface="ＭＳ Ｐゴシック"/>
              </a:rPr>
              <a:t>Hybrid Approaches</a:t>
            </a:r>
          </a:p>
          <a:p>
            <a:pPr eaLnBrk="0" hangingPunct="0">
              <a:defRPr/>
            </a:pPr>
            <a:r>
              <a:rPr lang="en-GB" sz="1600">
                <a:ea typeface="ＭＳ Ｐゴシック"/>
                <a:cs typeface="ＭＳ Ｐゴシック"/>
              </a:rPr>
              <a:t>Degrees of Automation</a:t>
            </a:r>
          </a:p>
          <a:p>
            <a:pPr eaLnBrk="0" hangingPunct="0">
              <a:defRPr/>
            </a:pPr>
            <a:r>
              <a:rPr lang="en-GB" sz="1600">
                <a:ea typeface="ＭＳ Ｐゴシック"/>
                <a:cs typeface="ＭＳ Ｐゴシック"/>
              </a:rPr>
              <a:t>and Policy Definition</a:t>
            </a:r>
          </a:p>
        </p:txBody>
      </p:sp>
      <p:sp>
        <p:nvSpPr>
          <p:cNvPr id="231469" name="Text Box 45"/>
          <p:cNvSpPr txBox="1">
            <a:spLocks noChangeArrowheads="1"/>
          </p:cNvSpPr>
          <p:nvPr/>
        </p:nvSpPr>
        <p:spPr bwMode="auto">
          <a:xfrm>
            <a:off x="5949950" y="3462338"/>
            <a:ext cx="1957388" cy="10699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600">
                <a:ea typeface="ＭＳ Ｐゴシック"/>
                <a:cs typeface="ＭＳ Ｐゴシック"/>
              </a:rPr>
              <a:t>Strong Automation</a:t>
            </a:r>
          </a:p>
          <a:p>
            <a:pPr eaLnBrk="0" hangingPunct="0">
              <a:defRPr/>
            </a:pPr>
            <a:r>
              <a:rPr lang="en-GB" sz="1600">
                <a:ea typeface="ＭＳ Ｐゴシック"/>
                <a:cs typeface="ＭＳ Ｐゴシック"/>
              </a:rPr>
              <a:t>and Integration with</a:t>
            </a:r>
          </a:p>
          <a:p>
            <a:pPr eaLnBrk="0" hangingPunct="0">
              <a:defRPr/>
            </a:pPr>
            <a:r>
              <a:rPr lang="en-GB" sz="1600">
                <a:ea typeface="ＭＳ Ｐゴシック"/>
                <a:cs typeface="ＭＳ Ｐゴシック"/>
              </a:rPr>
              <a:t>Security and </a:t>
            </a:r>
          </a:p>
          <a:p>
            <a:pPr eaLnBrk="0" hangingPunct="0">
              <a:defRPr/>
            </a:pPr>
            <a:r>
              <a:rPr lang="en-GB" sz="1600">
                <a:ea typeface="ＭＳ Ｐゴシック"/>
                <a:cs typeface="ＭＳ Ｐゴシック"/>
              </a:rPr>
              <a:t>Business Policies</a:t>
            </a:r>
          </a:p>
        </p:txBody>
      </p:sp>
      <p:sp>
        <p:nvSpPr>
          <p:cNvPr id="231470" name="Text Box 46"/>
          <p:cNvSpPr txBox="1">
            <a:spLocks noChangeArrowheads="1"/>
          </p:cNvSpPr>
          <p:nvPr/>
        </p:nvSpPr>
        <p:spPr bwMode="auto">
          <a:xfrm>
            <a:off x="458788" y="4868863"/>
            <a:ext cx="7070725"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GB" sz="1200"/>
              <a:t>Reference: Economics of IAM – HPL TR - </a:t>
            </a:r>
            <a:r>
              <a:rPr lang="en-GB" sz="1200">
                <a:hlinkClick r:id="rId2"/>
              </a:rPr>
              <a:t>http://www.hpl.hp.com/techreports/2010/HPL-2010-12.html</a:t>
            </a:r>
            <a:r>
              <a:rPr lang="en-GB" sz="1200"/>
              <a:t> </a:t>
            </a:r>
            <a:r>
              <a:rPr lang="en-GB" sz="800"/>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p:cNvSpPr>
          <p:nvPr>
            <p:ph type="body" idx="4294967295"/>
          </p:nvPr>
        </p:nvSpPr>
        <p:spPr>
          <a:xfrm>
            <a:off x="300038" y="998538"/>
            <a:ext cx="9218612" cy="3875087"/>
          </a:xfrm>
        </p:spPr>
        <p:txBody>
          <a:bodyPr/>
          <a:lstStyle/>
          <a:p>
            <a:pPr>
              <a:lnSpc>
                <a:spcPct val="60000"/>
              </a:lnSpc>
              <a:buFont typeface="Futura Bk" pitchFamily="34" charset="0"/>
              <a:buNone/>
            </a:pPr>
            <a:r>
              <a:rPr lang="en-GB" sz="1800" smtClean="0"/>
              <a:t>1. Strategic Preferences are Elicited from Decision Makers by </a:t>
            </a:r>
          </a:p>
          <a:p>
            <a:pPr>
              <a:lnSpc>
                <a:spcPct val="60000"/>
              </a:lnSpc>
              <a:buFont typeface="Futura Bk" pitchFamily="34" charset="0"/>
              <a:buNone/>
            </a:pPr>
            <a:r>
              <a:rPr lang="en-GB" sz="1800" smtClean="0"/>
              <a:t>    using Targeted Questionnaires to Identify Priorities and Trade-offs</a:t>
            </a:r>
          </a:p>
          <a:p>
            <a:pPr>
              <a:lnSpc>
                <a:spcPct val="20000"/>
              </a:lnSpc>
              <a:buFont typeface="Futura Bk" pitchFamily="34" charset="0"/>
              <a:buNone/>
            </a:pPr>
            <a:endParaRPr lang="en-GB" smtClean="0"/>
          </a:p>
          <a:p>
            <a:pPr>
              <a:lnSpc>
                <a:spcPct val="20000"/>
              </a:lnSpc>
              <a:buFont typeface="Futura Bk" pitchFamily="34" charset="0"/>
              <a:buNone/>
            </a:pPr>
            <a:endParaRPr lang="en-GB" smtClean="0"/>
          </a:p>
          <a:p>
            <a:pPr>
              <a:buFont typeface="Futura Bk" pitchFamily="34" charset="0"/>
              <a:buNone/>
            </a:pPr>
            <a:r>
              <a:rPr lang="en-GB" sz="1800" smtClean="0"/>
              <a:t>2. Executable Mathematical Models keep into account:</a:t>
            </a:r>
          </a:p>
          <a:p>
            <a:pPr>
              <a:lnSpc>
                <a:spcPct val="50000"/>
              </a:lnSpc>
            </a:pPr>
            <a:r>
              <a:rPr lang="en-GB" sz="1600" smtClean="0">
                <a:solidFill>
                  <a:schemeClr val="accent1"/>
                </a:solidFill>
              </a:rPr>
              <a:t>Strategic Preferences</a:t>
            </a:r>
          </a:p>
          <a:p>
            <a:pPr>
              <a:lnSpc>
                <a:spcPct val="50000"/>
              </a:lnSpc>
            </a:pPr>
            <a:r>
              <a:rPr lang="en-GB" sz="1600" smtClean="0">
                <a:solidFill>
                  <a:schemeClr val="accent1"/>
                </a:solidFill>
              </a:rPr>
              <a:t>Architectural</a:t>
            </a:r>
          </a:p>
          <a:p>
            <a:pPr>
              <a:lnSpc>
                <a:spcPct val="50000"/>
              </a:lnSpc>
            </a:pPr>
            <a:r>
              <a:rPr lang="en-GB" sz="1600" smtClean="0">
                <a:solidFill>
                  <a:schemeClr val="accent1"/>
                </a:solidFill>
              </a:rPr>
              <a:t>Policies </a:t>
            </a:r>
          </a:p>
          <a:p>
            <a:pPr>
              <a:lnSpc>
                <a:spcPct val="50000"/>
              </a:lnSpc>
            </a:pPr>
            <a:r>
              <a:rPr lang="en-GB" sz="1600" smtClean="0">
                <a:solidFill>
                  <a:schemeClr val="accent1"/>
                </a:solidFill>
              </a:rPr>
              <a:t>Business and IT Processes</a:t>
            </a:r>
          </a:p>
          <a:p>
            <a:pPr>
              <a:lnSpc>
                <a:spcPct val="50000"/>
              </a:lnSpc>
            </a:pPr>
            <a:r>
              <a:rPr lang="en-GB" sz="1600" smtClean="0">
                <a:solidFill>
                  <a:schemeClr val="accent1"/>
                </a:solidFill>
              </a:rPr>
              <a:t>Dynamic Threat Environments</a:t>
            </a:r>
          </a:p>
          <a:p>
            <a:pPr>
              <a:lnSpc>
                <a:spcPct val="50000"/>
              </a:lnSpc>
            </a:pPr>
            <a:endParaRPr lang="en-GB" sz="1600" smtClean="0"/>
          </a:p>
          <a:p>
            <a:pPr>
              <a:lnSpc>
                <a:spcPct val="50000"/>
              </a:lnSpc>
              <a:buFont typeface="Futura Bk" pitchFamily="34" charset="0"/>
              <a:buNone/>
            </a:pPr>
            <a:endParaRPr lang="en-GB" sz="1800" smtClean="0"/>
          </a:p>
          <a:p>
            <a:pPr>
              <a:lnSpc>
                <a:spcPct val="50000"/>
              </a:lnSpc>
              <a:buFont typeface="Futura Bk" pitchFamily="34" charset="0"/>
              <a:buNone/>
            </a:pPr>
            <a:r>
              <a:rPr lang="en-GB" sz="1800" smtClean="0"/>
              <a:t>3. Predictions of Models can be Validated against the Targets </a:t>
            </a:r>
          </a:p>
          <a:p>
            <a:pPr>
              <a:lnSpc>
                <a:spcPct val="60000"/>
              </a:lnSpc>
              <a:buFont typeface="Futura Bk" pitchFamily="34" charset="0"/>
              <a:buNone/>
            </a:pPr>
            <a:r>
              <a:rPr lang="en-GB" sz="1800" smtClean="0"/>
              <a:t>    and Preferences of Decision Makers</a:t>
            </a:r>
          </a:p>
          <a:p>
            <a:pPr>
              <a:lnSpc>
                <a:spcPct val="50000"/>
              </a:lnSpc>
              <a:buFont typeface="Futura Bk" pitchFamily="34" charset="0"/>
              <a:buNone/>
            </a:pPr>
            <a:endParaRPr lang="en-GB" sz="1800" smtClean="0"/>
          </a:p>
        </p:txBody>
      </p:sp>
      <p:sp>
        <p:nvSpPr>
          <p:cNvPr id="232450" name="Rectangle 3"/>
          <p:cNvSpPr>
            <a:spLocks noGrp="1" noChangeArrowheads="1"/>
          </p:cNvSpPr>
          <p:nvPr>
            <p:ph type="title" idx="4294967295"/>
          </p:nvPr>
        </p:nvSpPr>
        <p:spPr bwMode="auto">
          <a:xfrm>
            <a:off x="238125" y="136525"/>
            <a:ext cx="8375650" cy="639763"/>
          </a:xfrm>
          <a:noFill/>
        </p:spPr>
        <p:txBody>
          <a:bodyPr wrap="square" numCol="1" anchor="b" compatLnSpc="1">
            <a:prstTxWarp prst="textNoShape">
              <a:avLst/>
            </a:prstTxWarp>
          </a:bodyPr>
          <a:lstStyle/>
          <a:p>
            <a:r>
              <a:rPr lang="en-GB" sz="2700" cap="none" smtClean="0"/>
              <a:t>Security Analytics - Methodology for Decision Support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0" name="Rectangle 2"/>
          <p:cNvSpPr>
            <a:spLocks noGrp="1" noChangeArrowheads="1"/>
          </p:cNvSpPr>
          <p:nvPr>
            <p:ph type="title" idx="4294967295"/>
          </p:nvPr>
        </p:nvSpPr>
        <p:spPr bwMode="auto">
          <a:xfrm>
            <a:off x="238125" y="292100"/>
            <a:ext cx="8375650" cy="450850"/>
          </a:xfrm>
          <a:noFill/>
        </p:spPr>
        <p:txBody>
          <a:bodyPr wrap="square" numCol="1" anchor="b" compatLnSpc="1">
            <a:prstTxWarp prst="textNoShape">
              <a:avLst/>
            </a:prstTxWarp>
          </a:bodyPr>
          <a:lstStyle/>
          <a:p>
            <a:r>
              <a:rPr lang="en-GB" sz="2700" cap="none" smtClean="0"/>
              <a:t>Elicitation of Strategic Preferences</a:t>
            </a:r>
          </a:p>
        </p:txBody>
      </p:sp>
      <p:sp>
        <p:nvSpPr>
          <p:cNvPr id="236548" name="Rectangle 4"/>
          <p:cNvSpPr>
            <a:spLocks noChangeArrowheads="1"/>
          </p:cNvSpPr>
          <p:nvPr/>
        </p:nvSpPr>
        <p:spPr bwMode="auto">
          <a:xfrm>
            <a:off x="0" y="1671638"/>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graphicFrame>
        <p:nvGraphicFramePr>
          <p:cNvPr id="236549" name="Object 5"/>
          <p:cNvGraphicFramePr>
            <a:graphicFrameLocks noChangeAspect="1"/>
          </p:cNvGraphicFramePr>
          <p:nvPr/>
        </p:nvGraphicFramePr>
        <p:xfrm>
          <a:off x="614363" y="922338"/>
          <a:ext cx="7173912" cy="3282950"/>
        </p:xfrm>
        <a:graphic>
          <a:graphicData uri="http://schemas.openxmlformats.org/presentationml/2006/ole">
            <p:oleObj spid="_x0000_s236549" name="Slide" r:id="rId3" imgW="3695886" imgH="2771959" progId="PowerPoint.Slide.8">
              <p:embed/>
            </p:oleObj>
          </a:graphicData>
        </a:graphic>
      </p:graphicFrame>
      <p:sp>
        <p:nvSpPr>
          <p:cNvPr id="2" name="Rectangle 6"/>
          <p:cNvSpPr>
            <a:spLocks noChangeArrowheads="1"/>
          </p:cNvSpPr>
          <p:nvPr/>
        </p:nvSpPr>
        <p:spPr bwMode="auto">
          <a:xfrm>
            <a:off x="0" y="3471863"/>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sp>
        <p:nvSpPr>
          <p:cNvPr id="236551" name="Text Box 7"/>
          <p:cNvSpPr txBox="1">
            <a:spLocks noChangeArrowheads="1"/>
          </p:cNvSpPr>
          <p:nvPr/>
        </p:nvSpPr>
        <p:spPr bwMode="auto">
          <a:xfrm>
            <a:off x="336550" y="4343400"/>
            <a:ext cx="84074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buFontTx/>
              <a:buChar char="•"/>
              <a:defRPr/>
            </a:pPr>
            <a:r>
              <a:rPr lang="en-GB" sz="1600">
                <a:ea typeface="ＭＳ Ｐゴシック"/>
                <a:cs typeface="ＭＳ Ｐゴシック"/>
              </a:rPr>
              <a:t> Understanding Decision Maker’s bias e.g. towards Productivity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p:cNvSpPr>
          <p:nvPr>
            <p:ph type="title" idx="4294967295"/>
          </p:nvPr>
        </p:nvSpPr>
        <p:spPr bwMode="auto">
          <a:xfrm>
            <a:off x="222250" y="0"/>
            <a:ext cx="8375650" cy="547688"/>
          </a:xfrm>
          <a:noFill/>
        </p:spPr>
        <p:txBody>
          <a:bodyPr wrap="square" numCol="1" compatLnSpc="1">
            <a:prstTxWarp prst="textNoShape">
              <a:avLst/>
            </a:prstTxWarp>
          </a:bodyPr>
          <a:lstStyle/>
          <a:p>
            <a:r>
              <a:rPr lang="en-GB" cap="none" smtClean="0"/>
              <a:t>High-level IAM Model</a:t>
            </a:r>
          </a:p>
        </p:txBody>
      </p:sp>
      <p:sp>
        <p:nvSpPr>
          <p:cNvPr id="240642" name="Rectangle 3"/>
          <p:cNvSpPr>
            <a:spLocks noChangeArrowheads="1"/>
          </p:cNvSpPr>
          <p:nvPr/>
        </p:nvSpPr>
        <p:spPr bwMode="auto">
          <a:xfrm>
            <a:off x="1244600" y="1193800"/>
            <a:ext cx="7091363" cy="3817938"/>
          </a:xfrm>
          <a:prstGeom prst="rect">
            <a:avLst/>
          </a:prstGeom>
          <a:solidFill>
            <a:srgbClr val="CCFFCC"/>
          </a:solidFill>
          <a:ln w="9525">
            <a:solidFill>
              <a:schemeClr val="tx1"/>
            </a:solidFill>
            <a:miter lim="800000"/>
            <a:headEnd/>
            <a:tailEnd/>
          </a:ln>
        </p:spPr>
        <p:txBody>
          <a:bodyPr wrap="none" anchor="ctr"/>
          <a:lstStyle/>
          <a:p>
            <a:pPr algn="ctr" eaLnBrk="0" hangingPunct="0"/>
            <a:endParaRPr lang="en-GB">
              <a:ea typeface="ＭＳ Ｐゴシック"/>
              <a:cs typeface="ＭＳ Ｐゴシック"/>
            </a:endParaRPr>
          </a:p>
        </p:txBody>
      </p:sp>
      <p:sp>
        <p:nvSpPr>
          <p:cNvPr id="232452" name="Rectangle 4"/>
          <p:cNvSpPr>
            <a:spLocks noChangeArrowheads="1"/>
          </p:cNvSpPr>
          <p:nvPr/>
        </p:nvSpPr>
        <p:spPr bwMode="auto">
          <a:xfrm>
            <a:off x="1312863" y="717550"/>
            <a:ext cx="885825" cy="381000"/>
          </a:xfrm>
          <a:prstGeom prst="rect">
            <a:avLst/>
          </a:prstGeom>
          <a:solidFill>
            <a:srgbClr val="FF0000">
              <a:alpha val="32941"/>
            </a:srgbClr>
          </a:solidFill>
          <a:ln w="9525">
            <a:solidFill>
              <a:schemeClr val="tx1"/>
            </a:solidFill>
            <a:miter lim="800000"/>
            <a:headEnd/>
            <a:tailEnd/>
          </a:ln>
        </p:spPr>
        <p:txBody>
          <a:bodyPr wrap="none" anchor="ctr"/>
          <a:lstStyle/>
          <a:p>
            <a:pPr algn="ctr"/>
            <a:r>
              <a:rPr lang="en-GB" sz="900">
                <a:ea typeface="ＭＳ Ｐゴシック"/>
                <a:cs typeface="ＭＳ Ｐゴシック"/>
              </a:rPr>
              <a:t>User Joining</a:t>
            </a:r>
          </a:p>
          <a:p>
            <a:pPr algn="ctr"/>
            <a:r>
              <a:rPr lang="en-GB" sz="900">
                <a:ea typeface="ＭＳ Ｐゴシック"/>
                <a:cs typeface="ＭＳ Ｐゴシック"/>
              </a:rPr>
              <a:t>Event</a:t>
            </a:r>
          </a:p>
        </p:txBody>
      </p:sp>
      <p:sp>
        <p:nvSpPr>
          <p:cNvPr id="232453" name="Rectangle 5"/>
          <p:cNvSpPr>
            <a:spLocks noChangeArrowheads="1"/>
          </p:cNvSpPr>
          <p:nvPr/>
        </p:nvSpPr>
        <p:spPr bwMode="auto">
          <a:xfrm>
            <a:off x="2403475" y="717550"/>
            <a:ext cx="885825" cy="381000"/>
          </a:xfrm>
          <a:prstGeom prst="rect">
            <a:avLst/>
          </a:prstGeom>
          <a:solidFill>
            <a:srgbClr val="FF0000">
              <a:alpha val="32941"/>
            </a:srgbClr>
          </a:solidFill>
          <a:ln w="9525">
            <a:solidFill>
              <a:schemeClr val="tx1"/>
            </a:solidFill>
            <a:miter lim="800000"/>
            <a:headEnd/>
            <a:tailEnd/>
          </a:ln>
        </p:spPr>
        <p:txBody>
          <a:bodyPr wrap="none" anchor="ctr"/>
          <a:lstStyle/>
          <a:p>
            <a:pPr algn="ctr"/>
            <a:r>
              <a:rPr lang="en-GB" sz="900">
                <a:ea typeface="ＭＳ Ｐゴシック"/>
                <a:cs typeface="ＭＳ Ｐゴシック"/>
              </a:rPr>
              <a:t>User Changing </a:t>
            </a:r>
          </a:p>
          <a:p>
            <a:pPr algn="ctr"/>
            <a:r>
              <a:rPr lang="en-GB" sz="900">
                <a:ea typeface="ＭＳ Ｐゴシック"/>
                <a:cs typeface="ＭＳ Ｐゴシック"/>
              </a:rPr>
              <a:t>Role(s) Event</a:t>
            </a:r>
          </a:p>
        </p:txBody>
      </p:sp>
      <p:sp>
        <p:nvSpPr>
          <p:cNvPr id="232454" name="Rectangle 6"/>
          <p:cNvSpPr>
            <a:spLocks noChangeArrowheads="1"/>
          </p:cNvSpPr>
          <p:nvPr/>
        </p:nvSpPr>
        <p:spPr bwMode="auto">
          <a:xfrm>
            <a:off x="3562350" y="717550"/>
            <a:ext cx="954088" cy="381000"/>
          </a:xfrm>
          <a:prstGeom prst="rect">
            <a:avLst/>
          </a:prstGeom>
          <a:solidFill>
            <a:srgbClr val="FF0000">
              <a:alpha val="32941"/>
            </a:srgbClr>
          </a:solidFill>
          <a:ln w="9525">
            <a:solidFill>
              <a:schemeClr val="tx1"/>
            </a:solidFill>
            <a:miter lim="800000"/>
            <a:headEnd/>
            <a:tailEnd/>
          </a:ln>
        </p:spPr>
        <p:txBody>
          <a:bodyPr wrap="none" anchor="ctr"/>
          <a:lstStyle/>
          <a:p>
            <a:pPr algn="ctr"/>
            <a:r>
              <a:rPr lang="en-GB" sz="900">
                <a:ea typeface="ＭＳ Ｐゴシック"/>
                <a:cs typeface="ＭＳ Ｐゴシック"/>
              </a:rPr>
              <a:t>User Leaving</a:t>
            </a:r>
          </a:p>
          <a:p>
            <a:pPr algn="ctr"/>
            <a:r>
              <a:rPr lang="en-GB" sz="900">
                <a:ea typeface="ＭＳ Ｐゴシック"/>
                <a:cs typeface="ＭＳ Ｐゴシック"/>
              </a:rPr>
              <a:t>Event</a:t>
            </a:r>
          </a:p>
        </p:txBody>
      </p:sp>
      <p:sp>
        <p:nvSpPr>
          <p:cNvPr id="232455" name="Rectangle 7"/>
          <p:cNvSpPr>
            <a:spLocks noChangeArrowheads="1"/>
          </p:cNvSpPr>
          <p:nvPr/>
        </p:nvSpPr>
        <p:spPr bwMode="auto">
          <a:xfrm>
            <a:off x="1312863" y="1289050"/>
            <a:ext cx="885825" cy="573088"/>
          </a:xfrm>
          <a:prstGeom prst="rect">
            <a:avLst/>
          </a:prstGeom>
          <a:solidFill>
            <a:srgbClr val="CCFFFF"/>
          </a:solidFill>
          <a:ln w="9525">
            <a:solidFill>
              <a:schemeClr val="tx1"/>
            </a:solidFill>
            <a:miter lim="800000"/>
            <a:headEnd/>
            <a:tailEnd/>
          </a:ln>
        </p:spPr>
        <p:txBody>
          <a:bodyPr wrap="none" anchor="ctr"/>
          <a:lstStyle/>
          <a:p>
            <a:pPr algn="ctr"/>
            <a:r>
              <a:rPr lang="en-GB" sz="900">
                <a:ea typeface="ＭＳ Ｐゴシック"/>
                <a:cs typeface="ＭＳ Ｐゴシック"/>
              </a:rPr>
              <a:t>User Joining</a:t>
            </a:r>
          </a:p>
          <a:p>
            <a:pPr algn="ctr"/>
            <a:r>
              <a:rPr lang="en-GB" sz="900">
                <a:ea typeface="ＭＳ Ｐゴシック"/>
                <a:cs typeface="ＭＳ Ｐゴシック"/>
              </a:rPr>
              <a:t>Provisioning</a:t>
            </a:r>
          </a:p>
          <a:p>
            <a:pPr algn="ctr"/>
            <a:r>
              <a:rPr lang="en-GB" sz="900">
                <a:ea typeface="ＭＳ Ｐゴシック"/>
                <a:cs typeface="ＭＳ Ｐゴシック"/>
              </a:rPr>
              <a:t>Process</a:t>
            </a:r>
          </a:p>
        </p:txBody>
      </p:sp>
      <p:sp>
        <p:nvSpPr>
          <p:cNvPr id="232456" name="Rectangle 8"/>
          <p:cNvSpPr>
            <a:spLocks noChangeArrowheads="1"/>
          </p:cNvSpPr>
          <p:nvPr/>
        </p:nvSpPr>
        <p:spPr bwMode="auto">
          <a:xfrm>
            <a:off x="2471738" y="1289050"/>
            <a:ext cx="885825" cy="573088"/>
          </a:xfrm>
          <a:prstGeom prst="rect">
            <a:avLst/>
          </a:prstGeom>
          <a:solidFill>
            <a:srgbClr val="CCFFFF"/>
          </a:solidFill>
          <a:ln w="9525">
            <a:solidFill>
              <a:schemeClr val="tx1"/>
            </a:solidFill>
            <a:miter lim="800000"/>
            <a:headEnd/>
            <a:tailEnd/>
          </a:ln>
        </p:spPr>
        <p:txBody>
          <a:bodyPr wrap="none" anchor="ctr"/>
          <a:lstStyle/>
          <a:p>
            <a:pPr algn="ctr"/>
            <a:endParaRPr lang="en-GB" sz="900">
              <a:ea typeface="ＭＳ Ｐゴシック"/>
              <a:cs typeface="ＭＳ Ｐゴシック"/>
            </a:endParaRPr>
          </a:p>
          <a:p>
            <a:pPr algn="ctr"/>
            <a:r>
              <a:rPr lang="en-GB" sz="900">
                <a:ea typeface="ＭＳ Ｐゴシック"/>
                <a:cs typeface="ＭＳ Ｐゴシック"/>
              </a:rPr>
              <a:t>User Changing </a:t>
            </a:r>
          </a:p>
          <a:p>
            <a:pPr algn="ctr"/>
            <a:r>
              <a:rPr lang="en-GB" sz="900">
                <a:ea typeface="ＭＳ Ｐゴシック"/>
                <a:cs typeface="ＭＳ Ｐゴシック"/>
              </a:rPr>
              <a:t>Role(s)</a:t>
            </a:r>
          </a:p>
          <a:p>
            <a:pPr algn="ctr"/>
            <a:r>
              <a:rPr lang="en-GB" sz="900">
                <a:ea typeface="ＭＳ Ｐゴシック"/>
                <a:cs typeface="ＭＳ Ｐゴシック"/>
              </a:rPr>
              <a:t>Provisioning</a:t>
            </a:r>
          </a:p>
          <a:p>
            <a:pPr algn="ctr"/>
            <a:r>
              <a:rPr lang="en-GB" sz="900">
                <a:ea typeface="ＭＳ Ｐゴシック"/>
                <a:cs typeface="ＭＳ Ｐゴシック"/>
              </a:rPr>
              <a:t>Process</a:t>
            </a:r>
          </a:p>
          <a:p>
            <a:pPr algn="ctr"/>
            <a:endParaRPr lang="en-GB" sz="900">
              <a:ea typeface="ＭＳ Ｐゴシック"/>
              <a:cs typeface="ＭＳ Ｐゴシック"/>
            </a:endParaRPr>
          </a:p>
        </p:txBody>
      </p:sp>
      <p:sp>
        <p:nvSpPr>
          <p:cNvPr id="232457" name="Rectangle 9"/>
          <p:cNvSpPr>
            <a:spLocks noChangeArrowheads="1"/>
          </p:cNvSpPr>
          <p:nvPr/>
        </p:nvSpPr>
        <p:spPr bwMode="auto">
          <a:xfrm>
            <a:off x="3562350" y="1289050"/>
            <a:ext cx="887413" cy="573088"/>
          </a:xfrm>
          <a:prstGeom prst="rect">
            <a:avLst/>
          </a:prstGeom>
          <a:solidFill>
            <a:srgbClr val="CCFFFF"/>
          </a:solidFill>
          <a:ln w="9525">
            <a:solidFill>
              <a:schemeClr val="tx1"/>
            </a:solidFill>
            <a:miter lim="800000"/>
            <a:headEnd/>
            <a:tailEnd/>
          </a:ln>
        </p:spPr>
        <p:txBody>
          <a:bodyPr wrap="none" anchor="ctr"/>
          <a:lstStyle/>
          <a:p>
            <a:pPr algn="ctr"/>
            <a:r>
              <a:rPr lang="en-GB" sz="900">
                <a:ea typeface="ＭＳ Ｐゴシック"/>
                <a:cs typeface="ＭＳ Ｐゴシック"/>
              </a:rPr>
              <a:t>User leaving</a:t>
            </a:r>
          </a:p>
          <a:p>
            <a:pPr algn="ctr"/>
            <a:r>
              <a:rPr lang="en-GB" sz="900">
                <a:ea typeface="ＭＳ Ｐゴシック"/>
                <a:cs typeface="ＭＳ Ｐゴシック"/>
              </a:rPr>
              <a:t>Provisioning</a:t>
            </a:r>
          </a:p>
          <a:p>
            <a:pPr algn="ctr"/>
            <a:r>
              <a:rPr lang="en-GB" sz="900">
                <a:ea typeface="ＭＳ Ｐゴシック"/>
                <a:cs typeface="ＭＳ Ｐゴシック"/>
              </a:rPr>
              <a:t>Process</a:t>
            </a:r>
          </a:p>
        </p:txBody>
      </p:sp>
      <p:sp>
        <p:nvSpPr>
          <p:cNvPr id="232458" name="Rectangle 10"/>
          <p:cNvSpPr>
            <a:spLocks noChangeArrowheads="1"/>
          </p:cNvSpPr>
          <p:nvPr/>
        </p:nvSpPr>
        <p:spPr bwMode="auto">
          <a:xfrm>
            <a:off x="357188" y="2100263"/>
            <a:ext cx="750887" cy="2051050"/>
          </a:xfrm>
          <a:prstGeom prst="rect">
            <a:avLst/>
          </a:prstGeom>
          <a:solidFill>
            <a:srgbClr val="FFCC99"/>
          </a:solidFill>
          <a:ln w="9525">
            <a:solidFill>
              <a:schemeClr val="tx1"/>
            </a:solidFill>
            <a:prstDash val="dash"/>
            <a:miter lim="800000"/>
            <a:headEnd/>
            <a:tailEnd/>
          </a:ln>
        </p:spPr>
        <p:txBody>
          <a:bodyPr wrap="none" anchor="ctr"/>
          <a:lstStyle/>
          <a:p>
            <a:endParaRPr lang="en-GB"/>
          </a:p>
        </p:txBody>
      </p:sp>
      <p:sp>
        <p:nvSpPr>
          <p:cNvPr id="232459" name="Rectangle 11"/>
          <p:cNvSpPr>
            <a:spLocks noChangeArrowheads="1"/>
          </p:cNvSpPr>
          <p:nvPr/>
        </p:nvSpPr>
        <p:spPr bwMode="auto">
          <a:xfrm>
            <a:off x="4652963" y="717550"/>
            <a:ext cx="819150" cy="381000"/>
          </a:xfrm>
          <a:prstGeom prst="rect">
            <a:avLst/>
          </a:prstGeom>
          <a:solidFill>
            <a:srgbClr val="FF0000">
              <a:alpha val="32941"/>
            </a:srgbClr>
          </a:solidFill>
          <a:ln w="9525">
            <a:solidFill>
              <a:schemeClr val="tx1"/>
            </a:solidFill>
            <a:miter lim="800000"/>
            <a:headEnd/>
            <a:tailEnd/>
          </a:ln>
        </p:spPr>
        <p:txBody>
          <a:bodyPr wrap="none" anchor="ctr"/>
          <a:lstStyle/>
          <a:p>
            <a:pPr algn="ctr"/>
            <a:r>
              <a:rPr lang="en-GB" sz="900">
                <a:ea typeface="ＭＳ Ｐゴシック"/>
                <a:cs typeface="ＭＳ Ｐゴシック"/>
              </a:rPr>
              <a:t>Audit Event</a:t>
            </a:r>
          </a:p>
        </p:txBody>
      </p:sp>
      <p:sp>
        <p:nvSpPr>
          <p:cNvPr id="232460" name="Rectangle 12"/>
          <p:cNvSpPr>
            <a:spLocks noChangeArrowheads="1"/>
          </p:cNvSpPr>
          <p:nvPr/>
        </p:nvSpPr>
        <p:spPr bwMode="auto">
          <a:xfrm>
            <a:off x="4721225" y="1289050"/>
            <a:ext cx="750888" cy="573088"/>
          </a:xfrm>
          <a:prstGeom prst="rect">
            <a:avLst/>
          </a:prstGeom>
          <a:solidFill>
            <a:srgbClr val="CCFFFF"/>
          </a:solidFill>
          <a:ln w="9525">
            <a:solidFill>
              <a:schemeClr val="tx1"/>
            </a:solidFill>
            <a:miter lim="800000"/>
            <a:headEnd/>
            <a:tailEnd/>
          </a:ln>
        </p:spPr>
        <p:txBody>
          <a:bodyPr wrap="none" anchor="ctr"/>
          <a:lstStyle/>
          <a:p>
            <a:pPr algn="ctr"/>
            <a:r>
              <a:rPr lang="en-GB" sz="900">
                <a:ea typeface="ＭＳ Ｐゴシック"/>
                <a:cs typeface="ＭＳ Ｐゴシック"/>
              </a:rPr>
              <a:t>Auditing</a:t>
            </a:r>
          </a:p>
          <a:p>
            <a:pPr algn="ctr"/>
            <a:r>
              <a:rPr lang="en-GB" sz="900">
                <a:ea typeface="ＭＳ Ｐゴシック"/>
                <a:cs typeface="ＭＳ Ｐゴシック"/>
              </a:rPr>
              <a:t>Process</a:t>
            </a:r>
          </a:p>
        </p:txBody>
      </p:sp>
      <p:sp>
        <p:nvSpPr>
          <p:cNvPr id="232461" name="Line 13"/>
          <p:cNvSpPr>
            <a:spLocks noChangeShapeType="1"/>
          </p:cNvSpPr>
          <p:nvPr/>
        </p:nvSpPr>
        <p:spPr bwMode="auto">
          <a:xfrm>
            <a:off x="1857375" y="1098550"/>
            <a:ext cx="0" cy="190500"/>
          </a:xfrm>
          <a:prstGeom prst="line">
            <a:avLst/>
          </a:prstGeom>
          <a:noFill/>
          <a:ln w="9525">
            <a:solidFill>
              <a:schemeClr val="tx1"/>
            </a:solidFill>
            <a:round/>
            <a:headEnd/>
            <a:tailEnd type="triangle" w="med" len="med"/>
          </a:ln>
        </p:spPr>
        <p:txBody>
          <a:bodyPr/>
          <a:lstStyle/>
          <a:p>
            <a:endParaRPr lang="en-US"/>
          </a:p>
        </p:txBody>
      </p:sp>
      <p:sp>
        <p:nvSpPr>
          <p:cNvPr id="232462" name="Line 14"/>
          <p:cNvSpPr>
            <a:spLocks noChangeShapeType="1"/>
          </p:cNvSpPr>
          <p:nvPr/>
        </p:nvSpPr>
        <p:spPr bwMode="auto">
          <a:xfrm>
            <a:off x="3016250" y="1098550"/>
            <a:ext cx="0" cy="190500"/>
          </a:xfrm>
          <a:prstGeom prst="line">
            <a:avLst/>
          </a:prstGeom>
          <a:noFill/>
          <a:ln w="9525">
            <a:solidFill>
              <a:schemeClr val="tx1"/>
            </a:solidFill>
            <a:round/>
            <a:headEnd/>
            <a:tailEnd type="triangle" w="med" len="med"/>
          </a:ln>
        </p:spPr>
        <p:txBody>
          <a:bodyPr/>
          <a:lstStyle/>
          <a:p>
            <a:endParaRPr lang="en-US"/>
          </a:p>
        </p:txBody>
      </p:sp>
      <p:sp>
        <p:nvSpPr>
          <p:cNvPr id="232463" name="Line 15"/>
          <p:cNvSpPr>
            <a:spLocks noChangeShapeType="1"/>
          </p:cNvSpPr>
          <p:nvPr/>
        </p:nvSpPr>
        <p:spPr bwMode="auto">
          <a:xfrm>
            <a:off x="4040188" y="1098550"/>
            <a:ext cx="0" cy="190500"/>
          </a:xfrm>
          <a:prstGeom prst="line">
            <a:avLst/>
          </a:prstGeom>
          <a:noFill/>
          <a:ln w="9525">
            <a:solidFill>
              <a:schemeClr val="tx1"/>
            </a:solidFill>
            <a:round/>
            <a:headEnd/>
            <a:tailEnd type="triangle" w="med" len="med"/>
          </a:ln>
        </p:spPr>
        <p:txBody>
          <a:bodyPr/>
          <a:lstStyle/>
          <a:p>
            <a:endParaRPr lang="en-US"/>
          </a:p>
        </p:txBody>
      </p:sp>
      <p:sp>
        <p:nvSpPr>
          <p:cNvPr id="232464" name="Line 16"/>
          <p:cNvSpPr>
            <a:spLocks noChangeShapeType="1"/>
          </p:cNvSpPr>
          <p:nvPr/>
        </p:nvSpPr>
        <p:spPr bwMode="auto">
          <a:xfrm>
            <a:off x="5062538" y="1098550"/>
            <a:ext cx="0" cy="190500"/>
          </a:xfrm>
          <a:prstGeom prst="line">
            <a:avLst/>
          </a:prstGeom>
          <a:noFill/>
          <a:ln w="9525">
            <a:solidFill>
              <a:schemeClr val="tx1"/>
            </a:solidFill>
            <a:round/>
            <a:headEnd/>
            <a:tailEnd type="triangle" w="med" len="med"/>
          </a:ln>
        </p:spPr>
        <p:txBody>
          <a:bodyPr/>
          <a:lstStyle/>
          <a:p>
            <a:endParaRPr lang="en-US"/>
          </a:p>
        </p:txBody>
      </p:sp>
      <p:sp>
        <p:nvSpPr>
          <p:cNvPr id="232465" name="Rectangle 17"/>
          <p:cNvSpPr>
            <a:spLocks noChangeArrowheads="1"/>
          </p:cNvSpPr>
          <p:nvPr/>
        </p:nvSpPr>
        <p:spPr bwMode="auto">
          <a:xfrm>
            <a:off x="5745163" y="717550"/>
            <a:ext cx="817562" cy="381000"/>
          </a:xfrm>
          <a:prstGeom prst="rect">
            <a:avLst/>
          </a:prstGeom>
          <a:solidFill>
            <a:srgbClr val="FF0000">
              <a:alpha val="32941"/>
            </a:srgbClr>
          </a:solidFill>
          <a:ln w="9525">
            <a:solidFill>
              <a:schemeClr val="tx1"/>
            </a:solidFill>
            <a:miter lim="800000"/>
            <a:headEnd/>
            <a:tailEnd/>
          </a:ln>
        </p:spPr>
        <p:txBody>
          <a:bodyPr wrap="none" anchor="ctr"/>
          <a:lstStyle/>
          <a:p>
            <a:pPr algn="ctr"/>
            <a:r>
              <a:rPr lang="en-GB" sz="900">
                <a:ea typeface="ＭＳ Ｐゴシック"/>
                <a:cs typeface="ＭＳ Ｐゴシック"/>
              </a:rPr>
              <a:t>Internal</a:t>
            </a:r>
          </a:p>
          <a:p>
            <a:pPr algn="ctr"/>
            <a:r>
              <a:rPr lang="en-GB" sz="900">
                <a:ea typeface="ＭＳ Ｐゴシック"/>
                <a:cs typeface="ＭＳ Ｐゴシック"/>
              </a:rPr>
              <a:t>Attack Event </a:t>
            </a:r>
          </a:p>
        </p:txBody>
      </p:sp>
      <p:sp>
        <p:nvSpPr>
          <p:cNvPr id="232466" name="Rectangle 18"/>
          <p:cNvSpPr>
            <a:spLocks noChangeArrowheads="1"/>
          </p:cNvSpPr>
          <p:nvPr/>
        </p:nvSpPr>
        <p:spPr bwMode="auto">
          <a:xfrm>
            <a:off x="6630988" y="717550"/>
            <a:ext cx="819150" cy="381000"/>
          </a:xfrm>
          <a:prstGeom prst="rect">
            <a:avLst/>
          </a:prstGeom>
          <a:solidFill>
            <a:srgbClr val="FF0000">
              <a:alpha val="32941"/>
            </a:srgbClr>
          </a:solidFill>
          <a:ln w="9525">
            <a:solidFill>
              <a:schemeClr val="tx1"/>
            </a:solidFill>
            <a:miter lim="800000"/>
            <a:headEnd/>
            <a:tailEnd/>
          </a:ln>
        </p:spPr>
        <p:txBody>
          <a:bodyPr wrap="none" anchor="ctr"/>
          <a:lstStyle/>
          <a:p>
            <a:pPr algn="ctr"/>
            <a:r>
              <a:rPr lang="en-GB" sz="900">
                <a:ea typeface="ＭＳ Ｐゴシック"/>
                <a:cs typeface="ＭＳ Ｐゴシック"/>
              </a:rPr>
              <a:t>External</a:t>
            </a:r>
          </a:p>
          <a:p>
            <a:pPr algn="ctr"/>
            <a:r>
              <a:rPr lang="en-GB" sz="900">
                <a:ea typeface="ＭＳ Ｐゴシック"/>
                <a:cs typeface="ＭＳ Ｐゴシック"/>
              </a:rPr>
              <a:t>Attack Event</a:t>
            </a:r>
          </a:p>
        </p:txBody>
      </p:sp>
      <p:sp>
        <p:nvSpPr>
          <p:cNvPr id="232467" name="Rectangle 19"/>
          <p:cNvSpPr>
            <a:spLocks noChangeArrowheads="1"/>
          </p:cNvSpPr>
          <p:nvPr/>
        </p:nvSpPr>
        <p:spPr bwMode="auto">
          <a:xfrm>
            <a:off x="7586663" y="717550"/>
            <a:ext cx="817562" cy="381000"/>
          </a:xfrm>
          <a:prstGeom prst="rect">
            <a:avLst/>
          </a:prstGeom>
          <a:solidFill>
            <a:srgbClr val="FF0000">
              <a:alpha val="32941"/>
            </a:srgbClr>
          </a:solidFill>
          <a:ln w="9525">
            <a:solidFill>
              <a:schemeClr val="tx1"/>
            </a:solidFill>
            <a:miter lim="800000"/>
            <a:headEnd/>
            <a:tailEnd/>
          </a:ln>
        </p:spPr>
        <p:txBody>
          <a:bodyPr wrap="none" anchor="ctr"/>
          <a:lstStyle/>
          <a:p>
            <a:pPr algn="ctr"/>
            <a:r>
              <a:rPr lang="en-GB" sz="900">
                <a:ea typeface="ＭＳ Ｐゴシック"/>
                <a:cs typeface="ＭＳ Ｐゴシック"/>
              </a:rPr>
              <a:t>Ex-Employee</a:t>
            </a:r>
          </a:p>
          <a:p>
            <a:pPr algn="ctr"/>
            <a:r>
              <a:rPr lang="en-GB" sz="900">
                <a:ea typeface="ＭＳ Ｐゴシック"/>
                <a:cs typeface="ＭＳ Ｐゴシック"/>
              </a:rPr>
              <a:t>Attack</a:t>
            </a:r>
          </a:p>
        </p:txBody>
      </p:sp>
      <p:sp>
        <p:nvSpPr>
          <p:cNvPr id="232468" name="Rectangle 20"/>
          <p:cNvSpPr>
            <a:spLocks noChangeArrowheads="1"/>
          </p:cNvSpPr>
          <p:nvPr/>
        </p:nvSpPr>
        <p:spPr bwMode="auto">
          <a:xfrm>
            <a:off x="6084888" y="1289050"/>
            <a:ext cx="1909762" cy="573088"/>
          </a:xfrm>
          <a:prstGeom prst="rect">
            <a:avLst/>
          </a:prstGeom>
          <a:solidFill>
            <a:srgbClr val="CCFFFF"/>
          </a:solidFill>
          <a:ln w="9525">
            <a:solidFill>
              <a:schemeClr val="tx1"/>
            </a:solidFill>
            <a:miter lim="800000"/>
            <a:headEnd/>
            <a:tailEnd/>
          </a:ln>
        </p:spPr>
        <p:txBody>
          <a:bodyPr wrap="none" anchor="ctr"/>
          <a:lstStyle/>
          <a:p>
            <a:pPr algn="ctr"/>
            <a:r>
              <a:rPr lang="en-GB" sz="1000">
                <a:ea typeface="ＭＳ Ｐゴシック"/>
                <a:cs typeface="ＭＳ Ｐゴシック"/>
              </a:rPr>
              <a:t> </a:t>
            </a:r>
          </a:p>
          <a:p>
            <a:pPr algn="ctr"/>
            <a:r>
              <a:rPr lang="en-GB" sz="1000">
                <a:ea typeface="ＭＳ Ｐゴシック"/>
                <a:cs typeface="ＭＳ Ｐゴシック"/>
              </a:rPr>
              <a:t>Attack</a:t>
            </a:r>
          </a:p>
          <a:p>
            <a:pPr algn="ctr"/>
            <a:r>
              <a:rPr lang="en-GB" sz="1000">
                <a:ea typeface="ＭＳ Ｐゴシック"/>
                <a:cs typeface="ＭＳ Ｐゴシック"/>
              </a:rPr>
              <a:t>Processes</a:t>
            </a:r>
          </a:p>
        </p:txBody>
      </p:sp>
      <p:sp>
        <p:nvSpPr>
          <p:cNvPr id="232469" name="AutoShape 21"/>
          <p:cNvSpPr>
            <a:spLocks noChangeArrowheads="1"/>
          </p:cNvSpPr>
          <p:nvPr/>
        </p:nvSpPr>
        <p:spPr bwMode="auto">
          <a:xfrm>
            <a:off x="3221038" y="2195513"/>
            <a:ext cx="3205162" cy="1527175"/>
          </a:xfrm>
          <a:prstGeom prst="can">
            <a:avLst>
              <a:gd name="adj" fmla="val 12370"/>
            </a:avLst>
          </a:prstGeom>
          <a:solidFill>
            <a:srgbClr val="CCFFFF"/>
          </a:solidFill>
          <a:ln w="9525">
            <a:solidFill>
              <a:schemeClr val="tx1"/>
            </a:solidFill>
            <a:round/>
            <a:headEnd/>
            <a:tailEnd/>
          </a:ln>
        </p:spPr>
        <p:txBody>
          <a:bodyPr wrap="none" anchor="ctr"/>
          <a:lstStyle/>
          <a:p>
            <a:endParaRPr lang="en-GB" sz="1200" b="1">
              <a:ea typeface="ＭＳ Ｐゴシック"/>
              <a:cs typeface="ＭＳ Ｐゴシック"/>
            </a:endParaRPr>
          </a:p>
        </p:txBody>
      </p:sp>
      <p:sp>
        <p:nvSpPr>
          <p:cNvPr id="232470" name="Rectangle 22"/>
          <p:cNvSpPr>
            <a:spLocks noChangeArrowheads="1"/>
          </p:cNvSpPr>
          <p:nvPr/>
        </p:nvSpPr>
        <p:spPr bwMode="auto">
          <a:xfrm>
            <a:off x="3494088" y="2482850"/>
            <a:ext cx="1295400" cy="1096963"/>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32471" name="Rectangle 23"/>
          <p:cNvSpPr>
            <a:spLocks noChangeArrowheads="1"/>
          </p:cNvSpPr>
          <p:nvPr/>
        </p:nvSpPr>
        <p:spPr bwMode="auto">
          <a:xfrm>
            <a:off x="3471863" y="2459038"/>
            <a:ext cx="1295400" cy="1122362"/>
          </a:xfrm>
          <a:prstGeom prst="rect">
            <a:avLst/>
          </a:prstGeom>
          <a:noFill/>
          <a:ln w="9525">
            <a:noFill/>
            <a:miter lim="800000"/>
            <a:headEnd/>
            <a:tailEnd/>
          </a:ln>
        </p:spPr>
        <p:txBody>
          <a:bodyPr>
            <a:spAutoFit/>
          </a:bodyPr>
          <a:lstStyle/>
          <a:p>
            <a:r>
              <a:rPr lang="en-GB" sz="800" b="1">
                <a:ea typeface="ＭＳ Ｐゴシック"/>
                <a:cs typeface="ＭＳ Ｐゴシック"/>
              </a:rPr>
              <a:t>Access Status:</a:t>
            </a:r>
          </a:p>
          <a:p>
            <a:r>
              <a:rPr lang="en-GB" sz="800">
                <a:ea typeface="ＭＳ Ｐゴシック"/>
                <a:cs typeface="ＭＳ Ｐゴシック"/>
              </a:rPr>
              <a:t> # BIZ Access</a:t>
            </a:r>
          </a:p>
          <a:p>
            <a:r>
              <a:rPr lang="en-GB" sz="800">
                <a:ea typeface="ＭＳ Ｐゴシック"/>
                <a:cs typeface="ＭＳ Ｐゴシック"/>
              </a:rPr>
              <a:t> # NONBIZ Access</a:t>
            </a:r>
          </a:p>
          <a:p>
            <a:r>
              <a:rPr lang="en-GB" sz="800">
                <a:ea typeface="ＭＳ Ｐゴシック"/>
                <a:cs typeface="ＭＳ Ｐゴシック"/>
              </a:rPr>
              <a:t> # BAD Access</a:t>
            </a:r>
          </a:p>
          <a:p>
            <a:r>
              <a:rPr lang="en-GB" sz="800">
                <a:ea typeface="ＭＳ Ｐゴシック"/>
                <a:cs typeface="ＭＳ Ｐゴシック"/>
              </a:rPr>
              <a:t> # NON Access</a:t>
            </a:r>
          </a:p>
          <a:p>
            <a:r>
              <a:rPr lang="en-GB" sz="800">
                <a:ea typeface="ＭＳ Ｐゴシック"/>
                <a:cs typeface="ＭＳ Ｐゴシック"/>
              </a:rPr>
              <a:t> # Other Access</a:t>
            </a:r>
          </a:p>
          <a:p>
            <a:r>
              <a:rPr lang="en-GB" sz="800">
                <a:ea typeface="ＭＳ Ｐゴシック"/>
                <a:cs typeface="ＭＳ Ｐゴシック"/>
              </a:rPr>
              <a:t>    (hanging accounts)</a:t>
            </a:r>
          </a:p>
          <a:p>
            <a:endParaRPr lang="en-GB" sz="800">
              <a:ea typeface="ＭＳ Ｐゴシック"/>
              <a:cs typeface="ＭＳ Ｐゴシック"/>
            </a:endParaRPr>
          </a:p>
          <a:p>
            <a:r>
              <a:rPr lang="en-GB" sz="800" b="1">
                <a:ea typeface="ＭＳ Ｐゴシック"/>
                <a:cs typeface="ＭＳ Ｐゴシック"/>
              </a:rPr>
              <a:t>Apps Status:</a:t>
            </a:r>
          </a:p>
          <a:p>
            <a:r>
              <a:rPr lang="en-GB" sz="800">
                <a:ea typeface="ＭＳ Ｐゴシック"/>
                <a:cs typeface="ＭＳ Ｐゴシック"/>
              </a:rPr>
              <a:t> Apps Status: #Weak, </a:t>
            </a:r>
          </a:p>
          <a:p>
            <a:r>
              <a:rPr lang="en-GB" sz="800">
                <a:ea typeface="ＭＳ Ｐゴシック"/>
                <a:cs typeface="ＭＳ Ｐゴシック"/>
              </a:rPr>
              <a:t>  #Medium, #Strong</a:t>
            </a:r>
          </a:p>
          <a:p>
            <a:endParaRPr lang="en-GB" sz="400">
              <a:ea typeface="ＭＳ Ｐゴシック"/>
              <a:cs typeface="ＭＳ Ｐゴシック"/>
            </a:endParaRPr>
          </a:p>
        </p:txBody>
      </p:sp>
      <p:sp>
        <p:nvSpPr>
          <p:cNvPr id="232472" name="Rectangle 24"/>
          <p:cNvSpPr>
            <a:spLocks noChangeArrowheads="1"/>
          </p:cNvSpPr>
          <p:nvPr/>
        </p:nvSpPr>
        <p:spPr bwMode="auto">
          <a:xfrm>
            <a:off x="4926013" y="2482850"/>
            <a:ext cx="1295400" cy="1096963"/>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32473" name="Rectangle 25"/>
          <p:cNvSpPr>
            <a:spLocks noChangeArrowheads="1"/>
          </p:cNvSpPr>
          <p:nvPr/>
        </p:nvSpPr>
        <p:spPr bwMode="auto">
          <a:xfrm>
            <a:off x="4897438" y="2503488"/>
            <a:ext cx="1417637" cy="893762"/>
          </a:xfrm>
          <a:prstGeom prst="rect">
            <a:avLst/>
          </a:prstGeom>
          <a:noFill/>
          <a:ln w="9525">
            <a:noFill/>
            <a:miter lim="800000"/>
            <a:headEnd/>
            <a:tailEnd/>
          </a:ln>
        </p:spPr>
        <p:txBody>
          <a:bodyPr>
            <a:spAutoFit/>
          </a:bodyPr>
          <a:lstStyle/>
          <a:p>
            <a:r>
              <a:rPr lang="en-GB" sz="800" b="1">
                <a:ea typeface="ＭＳ Ｐゴシック"/>
                <a:cs typeface="ＭＳ Ｐゴシック"/>
              </a:rPr>
              <a:t>Measures:</a:t>
            </a:r>
          </a:p>
          <a:p>
            <a:r>
              <a:rPr lang="en-GB" sz="800">
                <a:ea typeface="ＭＳ Ｐゴシック"/>
                <a:cs typeface="ＭＳ Ｐゴシック"/>
              </a:rPr>
              <a:t> # Incidents</a:t>
            </a:r>
          </a:p>
          <a:p>
            <a:r>
              <a:rPr lang="en-GB" sz="800">
                <a:ea typeface="ＭＳ Ｐゴシック"/>
                <a:cs typeface="ＭＳ Ｐゴシック"/>
              </a:rPr>
              <a:t> # Access &amp; Security </a:t>
            </a:r>
          </a:p>
          <a:p>
            <a:r>
              <a:rPr lang="en-GB" sz="800">
                <a:ea typeface="ＭＳ Ｐゴシック"/>
                <a:cs typeface="ＭＳ Ｐゴシック"/>
              </a:rPr>
              <a:t>    Compliance Findings</a:t>
            </a:r>
          </a:p>
          <a:p>
            <a:r>
              <a:rPr lang="en-GB" sz="800">
                <a:ea typeface="ＭＳ Ｐゴシック"/>
                <a:cs typeface="ＭＳ Ｐゴシック"/>
              </a:rPr>
              <a:t> # Access &amp; Security </a:t>
            </a:r>
          </a:p>
          <a:p>
            <a:r>
              <a:rPr lang="en-GB" sz="800">
                <a:ea typeface="ＭＳ Ｐゴシック"/>
                <a:cs typeface="ＭＳ Ｐゴシック"/>
              </a:rPr>
              <a:t>    Remediation</a:t>
            </a:r>
          </a:p>
          <a:p>
            <a:r>
              <a:rPr lang="en-GB" sz="800">
                <a:ea typeface="ＭＳ Ｐゴシック"/>
                <a:cs typeface="ＭＳ Ｐゴシック"/>
              </a:rPr>
              <a:t> # Access &amp; Security</a:t>
            </a:r>
          </a:p>
          <a:p>
            <a:r>
              <a:rPr lang="en-GB" sz="800">
                <a:ea typeface="ＭＳ Ｐゴシック"/>
                <a:cs typeface="ＭＳ Ｐゴシック"/>
              </a:rPr>
              <a:t>    Audit Failures</a:t>
            </a:r>
          </a:p>
          <a:p>
            <a:r>
              <a:rPr lang="en-GB" sz="800">
                <a:ea typeface="ＭＳ Ｐゴシック"/>
                <a:cs typeface="ＭＳ Ｐゴシック"/>
              </a:rPr>
              <a:t> % Productivity</a:t>
            </a:r>
          </a:p>
        </p:txBody>
      </p:sp>
      <p:sp>
        <p:nvSpPr>
          <p:cNvPr id="232474" name="Line 26"/>
          <p:cNvSpPr>
            <a:spLocks noChangeShapeType="1"/>
          </p:cNvSpPr>
          <p:nvPr/>
        </p:nvSpPr>
        <p:spPr bwMode="auto">
          <a:xfrm>
            <a:off x="1857375" y="1862138"/>
            <a:ext cx="1773238" cy="620712"/>
          </a:xfrm>
          <a:prstGeom prst="line">
            <a:avLst/>
          </a:prstGeom>
          <a:noFill/>
          <a:ln w="9525">
            <a:solidFill>
              <a:schemeClr val="accent1"/>
            </a:solidFill>
            <a:round/>
            <a:headEnd type="triangle" w="med" len="med"/>
            <a:tailEnd type="triangle" w="med" len="med"/>
          </a:ln>
        </p:spPr>
        <p:txBody>
          <a:bodyPr/>
          <a:lstStyle/>
          <a:p>
            <a:endParaRPr lang="en-US"/>
          </a:p>
        </p:txBody>
      </p:sp>
      <p:sp>
        <p:nvSpPr>
          <p:cNvPr id="232475" name="Line 27"/>
          <p:cNvSpPr>
            <a:spLocks noChangeShapeType="1"/>
          </p:cNvSpPr>
          <p:nvPr/>
        </p:nvSpPr>
        <p:spPr bwMode="auto">
          <a:xfrm>
            <a:off x="3016250" y="1862138"/>
            <a:ext cx="819150" cy="620712"/>
          </a:xfrm>
          <a:prstGeom prst="line">
            <a:avLst/>
          </a:prstGeom>
          <a:noFill/>
          <a:ln w="9525">
            <a:solidFill>
              <a:schemeClr val="accent1"/>
            </a:solidFill>
            <a:round/>
            <a:headEnd type="triangle" w="med" len="med"/>
            <a:tailEnd type="triangle" w="med" len="med"/>
          </a:ln>
        </p:spPr>
        <p:txBody>
          <a:bodyPr/>
          <a:lstStyle/>
          <a:p>
            <a:endParaRPr lang="en-US"/>
          </a:p>
        </p:txBody>
      </p:sp>
      <p:sp>
        <p:nvSpPr>
          <p:cNvPr id="232476" name="Line 28"/>
          <p:cNvSpPr>
            <a:spLocks noChangeShapeType="1"/>
          </p:cNvSpPr>
          <p:nvPr/>
        </p:nvSpPr>
        <p:spPr bwMode="auto">
          <a:xfrm>
            <a:off x="3767138" y="1862138"/>
            <a:ext cx="273050" cy="620712"/>
          </a:xfrm>
          <a:prstGeom prst="line">
            <a:avLst/>
          </a:prstGeom>
          <a:noFill/>
          <a:ln w="9525">
            <a:solidFill>
              <a:schemeClr val="accent1"/>
            </a:solidFill>
            <a:round/>
            <a:headEnd type="triangle" w="med" len="med"/>
            <a:tailEnd type="triangle" w="med" len="med"/>
          </a:ln>
        </p:spPr>
        <p:txBody>
          <a:bodyPr/>
          <a:lstStyle/>
          <a:p>
            <a:endParaRPr lang="en-US"/>
          </a:p>
        </p:txBody>
      </p:sp>
      <p:sp>
        <p:nvSpPr>
          <p:cNvPr id="232477" name="Line 29"/>
          <p:cNvSpPr>
            <a:spLocks noChangeShapeType="1"/>
          </p:cNvSpPr>
          <p:nvPr/>
        </p:nvSpPr>
        <p:spPr bwMode="auto">
          <a:xfrm flipV="1">
            <a:off x="4108450" y="1862138"/>
            <a:ext cx="681038" cy="620712"/>
          </a:xfrm>
          <a:prstGeom prst="line">
            <a:avLst/>
          </a:prstGeom>
          <a:noFill/>
          <a:ln w="9525">
            <a:solidFill>
              <a:schemeClr val="accent1"/>
            </a:solidFill>
            <a:round/>
            <a:headEnd/>
            <a:tailEnd type="triangle" w="med" len="med"/>
          </a:ln>
        </p:spPr>
        <p:txBody>
          <a:bodyPr/>
          <a:lstStyle/>
          <a:p>
            <a:endParaRPr lang="en-US"/>
          </a:p>
        </p:txBody>
      </p:sp>
      <p:sp>
        <p:nvSpPr>
          <p:cNvPr id="232478" name="Line 30"/>
          <p:cNvSpPr>
            <a:spLocks noChangeShapeType="1"/>
          </p:cNvSpPr>
          <p:nvPr/>
        </p:nvSpPr>
        <p:spPr bwMode="auto">
          <a:xfrm flipV="1">
            <a:off x="4789488" y="1862138"/>
            <a:ext cx="1773237" cy="620712"/>
          </a:xfrm>
          <a:prstGeom prst="line">
            <a:avLst/>
          </a:prstGeom>
          <a:noFill/>
          <a:ln w="9525">
            <a:solidFill>
              <a:schemeClr val="accent1"/>
            </a:solidFill>
            <a:round/>
            <a:headEnd/>
            <a:tailEnd type="triangle" w="med" len="med"/>
          </a:ln>
        </p:spPr>
        <p:txBody>
          <a:bodyPr/>
          <a:lstStyle/>
          <a:p>
            <a:endParaRPr lang="en-US"/>
          </a:p>
        </p:txBody>
      </p:sp>
      <p:sp>
        <p:nvSpPr>
          <p:cNvPr id="232479" name="Line 31"/>
          <p:cNvSpPr>
            <a:spLocks noChangeShapeType="1"/>
          </p:cNvSpPr>
          <p:nvPr/>
        </p:nvSpPr>
        <p:spPr bwMode="auto">
          <a:xfrm flipH="1">
            <a:off x="5267325" y="1862138"/>
            <a:ext cx="0" cy="668337"/>
          </a:xfrm>
          <a:prstGeom prst="line">
            <a:avLst/>
          </a:prstGeom>
          <a:noFill/>
          <a:ln w="9525">
            <a:solidFill>
              <a:schemeClr val="accent1"/>
            </a:solidFill>
            <a:round/>
            <a:headEnd/>
            <a:tailEnd type="triangle" w="med" len="med"/>
          </a:ln>
        </p:spPr>
        <p:txBody>
          <a:bodyPr/>
          <a:lstStyle/>
          <a:p>
            <a:endParaRPr lang="en-US"/>
          </a:p>
        </p:txBody>
      </p:sp>
      <p:sp>
        <p:nvSpPr>
          <p:cNvPr id="232480" name="Line 32"/>
          <p:cNvSpPr>
            <a:spLocks noChangeShapeType="1"/>
          </p:cNvSpPr>
          <p:nvPr/>
        </p:nvSpPr>
        <p:spPr bwMode="auto">
          <a:xfrm flipH="1">
            <a:off x="5676900" y="1862138"/>
            <a:ext cx="1090613" cy="620712"/>
          </a:xfrm>
          <a:prstGeom prst="line">
            <a:avLst/>
          </a:prstGeom>
          <a:noFill/>
          <a:ln w="9525">
            <a:solidFill>
              <a:schemeClr val="accent1"/>
            </a:solidFill>
            <a:round/>
            <a:headEnd/>
            <a:tailEnd type="triangle" w="med" len="med"/>
          </a:ln>
        </p:spPr>
        <p:txBody>
          <a:bodyPr/>
          <a:lstStyle/>
          <a:p>
            <a:endParaRPr lang="en-US"/>
          </a:p>
        </p:txBody>
      </p:sp>
      <p:sp>
        <p:nvSpPr>
          <p:cNvPr id="232481" name="Rectangle 33"/>
          <p:cNvSpPr>
            <a:spLocks noChangeArrowheads="1"/>
          </p:cNvSpPr>
          <p:nvPr/>
        </p:nvSpPr>
        <p:spPr bwMode="auto">
          <a:xfrm>
            <a:off x="2540000" y="3913188"/>
            <a:ext cx="1227138" cy="573087"/>
          </a:xfrm>
          <a:prstGeom prst="rect">
            <a:avLst/>
          </a:prstGeom>
          <a:solidFill>
            <a:srgbClr val="CCFFFF"/>
          </a:solidFill>
          <a:ln w="9525">
            <a:solidFill>
              <a:schemeClr val="tx1"/>
            </a:solidFill>
            <a:miter lim="800000"/>
            <a:headEnd/>
            <a:tailEnd/>
          </a:ln>
        </p:spPr>
        <p:txBody>
          <a:bodyPr wrap="none" anchor="ctr"/>
          <a:lstStyle/>
          <a:p>
            <a:pPr algn="ctr"/>
            <a:r>
              <a:rPr lang="en-GB" sz="1000">
                <a:ea typeface="ＭＳ Ｐゴシック"/>
                <a:cs typeface="ＭＳ Ｐゴシック"/>
              </a:rPr>
              <a:t>Compliance</a:t>
            </a:r>
          </a:p>
          <a:p>
            <a:pPr algn="ctr"/>
            <a:r>
              <a:rPr lang="en-GB" sz="1000">
                <a:ea typeface="ＭＳ Ｐゴシック"/>
                <a:cs typeface="ＭＳ Ｐゴシック"/>
              </a:rPr>
              <a:t>Checking &amp;</a:t>
            </a:r>
          </a:p>
          <a:p>
            <a:pPr algn="ctr"/>
            <a:r>
              <a:rPr lang="en-GB" sz="1000">
                <a:ea typeface="ＭＳ Ｐゴシック"/>
                <a:cs typeface="ＭＳ Ｐゴシック"/>
              </a:rPr>
              <a:t>Remediation</a:t>
            </a:r>
          </a:p>
          <a:p>
            <a:pPr algn="ctr"/>
            <a:r>
              <a:rPr lang="en-GB" sz="1000">
                <a:ea typeface="ＭＳ Ｐゴシック"/>
                <a:cs typeface="ＭＳ Ｐゴシック"/>
              </a:rPr>
              <a:t>Process</a:t>
            </a:r>
          </a:p>
        </p:txBody>
      </p:sp>
      <p:sp>
        <p:nvSpPr>
          <p:cNvPr id="232482" name="Rectangle 34"/>
          <p:cNvSpPr>
            <a:spLocks noChangeArrowheads="1"/>
          </p:cNvSpPr>
          <p:nvPr/>
        </p:nvSpPr>
        <p:spPr bwMode="auto">
          <a:xfrm>
            <a:off x="2676525" y="4581525"/>
            <a:ext cx="885825" cy="430213"/>
          </a:xfrm>
          <a:prstGeom prst="rect">
            <a:avLst/>
          </a:prstGeom>
          <a:solidFill>
            <a:srgbClr val="FF0000">
              <a:alpha val="32941"/>
            </a:srgbClr>
          </a:solidFill>
          <a:ln w="9525">
            <a:solidFill>
              <a:schemeClr val="tx1"/>
            </a:solidFill>
            <a:miter lim="800000"/>
            <a:headEnd/>
            <a:tailEnd/>
          </a:ln>
        </p:spPr>
        <p:txBody>
          <a:bodyPr wrap="none" anchor="ctr"/>
          <a:lstStyle/>
          <a:p>
            <a:pPr algn="ctr"/>
            <a:r>
              <a:rPr lang="en-GB" sz="900">
                <a:ea typeface="ＭＳ Ｐゴシック"/>
                <a:cs typeface="ＭＳ Ｐゴシック"/>
              </a:rPr>
              <a:t>Compliance</a:t>
            </a:r>
          </a:p>
          <a:p>
            <a:pPr algn="ctr"/>
            <a:r>
              <a:rPr lang="en-GB" sz="900">
                <a:ea typeface="ＭＳ Ｐゴシック"/>
                <a:cs typeface="ＭＳ Ｐゴシック"/>
              </a:rPr>
              <a:t>Check Event</a:t>
            </a:r>
          </a:p>
        </p:txBody>
      </p:sp>
      <p:sp>
        <p:nvSpPr>
          <p:cNvPr id="232483" name="Line 35"/>
          <p:cNvSpPr>
            <a:spLocks noChangeShapeType="1"/>
          </p:cNvSpPr>
          <p:nvPr/>
        </p:nvSpPr>
        <p:spPr bwMode="auto">
          <a:xfrm flipV="1">
            <a:off x="3152775" y="4438650"/>
            <a:ext cx="0" cy="142875"/>
          </a:xfrm>
          <a:prstGeom prst="line">
            <a:avLst/>
          </a:prstGeom>
          <a:noFill/>
          <a:ln w="9525">
            <a:solidFill>
              <a:schemeClr val="tx1"/>
            </a:solidFill>
            <a:round/>
            <a:headEnd/>
            <a:tailEnd type="triangle" w="med" len="med"/>
          </a:ln>
        </p:spPr>
        <p:txBody>
          <a:bodyPr/>
          <a:lstStyle/>
          <a:p>
            <a:endParaRPr lang="en-US"/>
          </a:p>
        </p:txBody>
      </p:sp>
      <p:sp>
        <p:nvSpPr>
          <p:cNvPr id="232484" name="Line 36"/>
          <p:cNvSpPr>
            <a:spLocks noChangeShapeType="1"/>
          </p:cNvSpPr>
          <p:nvPr/>
        </p:nvSpPr>
        <p:spPr bwMode="auto">
          <a:xfrm>
            <a:off x="3562350" y="3532188"/>
            <a:ext cx="0" cy="381000"/>
          </a:xfrm>
          <a:prstGeom prst="line">
            <a:avLst/>
          </a:prstGeom>
          <a:noFill/>
          <a:ln w="9525">
            <a:solidFill>
              <a:schemeClr val="accent1"/>
            </a:solidFill>
            <a:round/>
            <a:headEnd type="triangle" w="med" len="med"/>
            <a:tailEnd type="triangle" w="med" len="med"/>
          </a:ln>
        </p:spPr>
        <p:txBody>
          <a:bodyPr/>
          <a:lstStyle/>
          <a:p>
            <a:endParaRPr lang="en-US"/>
          </a:p>
        </p:txBody>
      </p:sp>
      <p:sp>
        <p:nvSpPr>
          <p:cNvPr id="232485" name="Line 37"/>
          <p:cNvSpPr>
            <a:spLocks noChangeShapeType="1"/>
          </p:cNvSpPr>
          <p:nvPr/>
        </p:nvSpPr>
        <p:spPr bwMode="auto">
          <a:xfrm flipV="1">
            <a:off x="3767138" y="3579813"/>
            <a:ext cx="1500187" cy="333375"/>
          </a:xfrm>
          <a:prstGeom prst="line">
            <a:avLst/>
          </a:prstGeom>
          <a:noFill/>
          <a:ln w="9525">
            <a:solidFill>
              <a:schemeClr val="accent1"/>
            </a:solidFill>
            <a:round/>
            <a:headEnd/>
            <a:tailEnd type="triangle" w="med" len="med"/>
          </a:ln>
        </p:spPr>
        <p:txBody>
          <a:bodyPr/>
          <a:lstStyle/>
          <a:p>
            <a:endParaRPr lang="en-US"/>
          </a:p>
        </p:txBody>
      </p:sp>
      <p:sp>
        <p:nvSpPr>
          <p:cNvPr id="232486" name="Rectangle 38"/>
          <p:cNvSpPr>
            <a:spLocks noChangeArrowheads="1"/>
          </p:cNvSpPr>
          <p:nvPr/>
        </p:nvSpPr>
        <p:spPr bwMode="auto">
          <a:xfrm>
            <a:off x="4176713" y="3913188"/>
            <a:ext cx="1227137" cy="573087"/>
          </a:xfrm>
          <a:prstGeom prst="rect">
            <a:avLst/>
          </a:prstGeom>
          <a:solidFill>
            <a:srgbClr val="CCFFFF"/>
          </a:solidFill>
          <a:ln w="9525">
            <a:solidFill>
              <a:schemeClr val="tx1"/>
            </a:solidFill>
            <a:miter lim="800000"/>
            <a:headEnd/>
            <a:tailEnd/>
          </a:ln>
        </p:spPr>
        <p:txBody>
          <a:bodyPr wrap="none" anchor="ctr"/>
          <a:lstStyle/>
          <a:p>
            <a:pPr algn="ctr"/>
            <a:r>
              <a:rPr lang="en-GB" sz="1000">
                <a:ea typeface="ＭＳ Ｐゴシック"/>
                <a:cs typeface="ＭＳ Ｐゴシック"/>
              </a:rPr>
              <a:t>Application </a:t>
            </a:r>
          </a:p>
          <a:p>
            <a:pPr algn="ctr"/>
            <a:r>
              <a:rPr lang="en-GB" sz="1000">
                <a:ea typeface="ＭＳ Ｐゴシック"/>
                <a:cs typeface="ＭＳ Ｐゴシック"/>
              </a:rPr>
              <a:t>Security </a:t>
            </a:r>
          </a:p>
          <a:p>
            <a:pPr algn="ctr"/>
            <a:r>
              <a:rPr lang="en-GB" sz="1000">
                <a:ea typeface="ＭＳ Ｐゴシック"/>
                <a:cs typeface="ＭＳ Ｐゴシック"/>
              </a:rPr>
              <a:t>Weakening</a:t>
            </a:r>
          </a:p>
          <a:p>
            <a:pPr algn="ctr"/>
            <a:r>
              <a:rPr lang="en-GB" sz="1000">
                <a:ea typeface="ＭＳ Ｐゴシック"/>
                <a:cs typeface="ＭＳ Ｐゴシック"/>
              </a:rPr>
              <a:t>Process</a:t>
            </a:r>
          </a:p>
        </p:txBody>
      </p:sp>
      <p:sp>
        <p:nvSpPr>
          <p:cNvPr id="232487" name="Rectangle 39"/>
          <p:cNvSpPr>
            <a:spLocks noChangeArrowheads="1"/>
          </p:cNvSpPr>
          <p:nvPr/>
        </p:nvSpPr>
        <p:spPr bwMode="auto">
          <a:xfrm>
            <a:off x="5813425" y="3913188"/>
            <a:ext cx="1227138" cy="573087"/>
          </a:xfrm>
          <a:prstGeom prst="rect">
            <a:avLst/>
          </a:prstGeom>
          <a:solidFill>
            <a:srgbClr val="CCFFFF"/>
          </a:solidFill>
          <a:ln w="9525">
            <a:solidFill>
              <a:schemeClr val="tx1"/>
            </a:solidFill>
            <a:miter lim="800000"/>
            <a:headEnd/>
            <a:tailEnd/>
          </a:ln>
        </p:spPr>
        <p:txBody>
          <a:bodyPr wrap="none" anchor="ctr"/>
          <a:lstStyle/>
          <a:p>
            <a:pPr algn="ctr"/>
            <a:r>
              <a:rPr lang="en-GB" sz="1000">
                <a:ea typeface="ＭＳ Ｐゴシック"/>
                <a:cs typeface="ＭＳ Ｐゴシック"/>
              </a:rPr>
              <a:t>Application </a:t>
            </a:r>
          </a:p>
          <a:p>
            <a:pPr algn="ctr"/>
            <a:r>
              <a:rPr lang="en-GB" sz="1000">
                <a:ea typeface="ＭＳ Ｐゴシック"/>
                <a:cs typeface="ＭＳ Ｐゴシック"/>
              </a:rPr>
              <a:t>Security </a:t>
            </a:r>
          </a:p>
          <a:p>
            <a:pPr algn="ctr"/>
            <a:r>
              <a:rPr lang="en-GB" sz="1000">
                <a:ea typeface="ＭＳ Ｐゴシック"/>
                <a:cs typeface="ＭＳ Ｐゴシック"/>
              </a:rPr>
              <a:t>Strengthening</a:t>
            </a:r>
          </a:p>
          <a:p>
            <a:pPr algn="ctr"/>
            <a:r>
              <a:rPr lang="en-GB" sz="1000">
                <a:ea typeface="ＭＳ Ｐゴシック"/>
                <a:cs typeface="ＭＳ Ｐゴシック"/>
              </a:rPr>
              <a:t>Process</a:t>
            </a:r>
          </a:p>
        </p:txBody>
      </p:sp>
      <p:sp>
        <p:nvSpPr>
          <p:cNvPr id="232488" name="Rectangle 40"/>
          <p:cNvSpPr>
            <a:spLocks noChangeArrowheads="1"/>
          </p:cNvSpPr>
          <p:nvPr/>
        </p:nvSpPr>
        <p:spPr bwMode="auto">
          <a:xfrm>
            <a:off x="4124325" y="4581525"/>
            <a:ext cx="1222375" cy="430213"/>
          </a:xfrm>
          <a:prstGeom prst="rect">
            <a:avLst/>
          </a:prstGeom>
          <a:solidFill>
            <a:srgbClr val="FF0000">
              <a:alpha val="32941"/>
            </a:srgbClr>
          </a:solidFill>
          <a:ln w="9525">
            <a:solidFill>
              <a:schemeClr val="tx1"/>
            </a:solidFill>
            <a:miter lim="800000"/>
            <a:headEnd/>
            <a:tailEnd/>
          </a:ln>
        </p:spPr>
        <p:txBody>
          <a:bodyPr wrap="none" anchor="ctr"/>
          <a:lstStyle/>
          <a:p>
            <a:pPr algn="ctr"/>
            <a:r>
              <a:rPr lang="en-GB" sz="900">
                <a:ea typeface="ＭＳ Ｐゴシック"/>
                <a:cs typeface="ＭＳ Ｐゴシック"/>
              </a:rPr>
              <a:t>App. Security</a:t>
            </a:r>
          </a:p>
          <a:p>
            <a:pPr algn="ctr"/>
            <a:r>
              <a:rPr lang="en-GB" sz="900">
                <a:ea typeface="ＭＳ Ｐゴシック"/>
                <a:cs typeface="ＭＳ Ｐゴシック"/>
              </a:rPr>
              <a:t>Weakening Event</a:t>
            </a:r>
          </a:p>
        </p:txBody>
      </p:sp>
      <p:sp>
        <p:nvSpPr>
          <p:cNvPr id="232489" name="Line 41"/>
          <p:cNvSpPr>
            <a:spLocks noChangeShapeType="1"/>
          </p:cNvSpPr>
          <p:nvPr/>
        </p:nvSpPr>
        <p:spPr bwMode="auto">
          <a:xfrm flipV="1">
            <a:off x="4789488" y="4438650"/>
            <a:ext cx="0" cy="142875"/>
          </a:xfrm>
          <a:prstGeom prst="line">
            <a:avLst/>
          </a:prstGeom>
          <a:noFill/>
          <a:ln w="9525">
            <a:solidFill>
              <a:schemeClr val="tx1"/>
            </a:solidFill>
            <a:round/>
            <a:headEnd/>
            <a:tailEnd type="triangle" w="med" len="med"/>
          </a:ln>
        </p:spPr>
        <p:txBody>
          <a:bodyPr/>
          <a:lstStyle/>
          <a:p>
            <a:endParaRPr lang="en-US"/>
          </a:p>
        </p:txBody>
      </p:sp>
      <p:sp>
        <p:nvSpPr>
          <p:cNvPr id="232490" name="Rectangle 42"/>
          <p:cNvSpPr>
            <a:spLocks noChangeArrowheads="1"/>
          </p:cNvSpPr>
          <p:nvPr/>
        </p:nvSpPr>
        <p:spPr bwMode="auto">
          <a:xfrm>
            <a:off x="5862638" y="4622800"/>
            <a:ext cx="1223962" cy="404813"/>
          </a:xfrm>
          <a:prstGeom prst="rect">
            <a:avLst/>
          </a:prstGeom>
          <a:solidFill>
            <a:srgbClr val="FF0000">
              <a:alpha val="32941"/>
            </a:srgbClr>
          </a:solidFill>
          <a:ln w="9525">
            <a:solidFill>
              <a:schemeClr val="tx1"/>
            </a:solidFill>
            <a:miter lim="800000"/>
            <a:headEnd/>
            <a:tailEnd/>
          </a:ln>
        </p:spPr>
        <p:txBody>
          <a:bodyPr wrap="none" anchor="ctr"/>
          <a:lstStyle/>
          <a:p>
            <a:pPr algn="ctr"/>
            <a:r>
              <a:rPr lang="en-GB" sz="900">
                <a:ea typeface="ＭＳ Ｐゴシック"/>
                <a:cs typeface="ＭＳ Ｐゴシック"/>
              </a:rPr>
              <a:t>App. Security</a:t>
            </a:r>
          </a:p>
          <a:p>
            <a:pPr algn="ctr"/>
            <a:r>
              <a:rPr lang="en-GB" sz="900">
                <a:ea typeface="ＭＳ Ｐゴシック"/>
                <a:cs typeface="ＭＳ Ｐゴシック"/>
              </a:rPr>
              <a:t>Strengthening</a:t>
            </a:r>
          </a:p>
          <a:p>
            <a:pPr algn="ctr"/>
            <a:r>
              <a:rPr lang="en-GB" sz="900">
                <a:ea typeface="ＭＳ Ｐゴシック"/>
                <a:cs typeface="ＭＳ Ｐゴシック"/>
              </a:rPr>
              <a:t>Event</a:t>
            </a:r>
          </a:p>
        </p:txBody>
      </p:sp>
      <p:sp>
        <p:nvSpPr>
          <p:cNvPr id="232491" name="Line 43"/>
          <p:cNvSpPr>
            <a:spLocks noChangeShapeType="1"/>
          </p:cNvSpPr>
          <p:nvPr/>
        </p:nvSpPr>
        <p:spPr bwMode="auto">
          <a:xfrm flipV="1">
            <a:off x="6494463" y="4438650"/>
            <a:ext cx="0" cy="142875"/>
          </a:xfrm>
          <a:prstGeom prst="line">
            <a:avLst/>
          </a:prstGeom>
          <a:noFill/>
          <a:ln w="9525">
            <a:solidFill>
              <a:schemeClr val="tx1"/>
            </a:solidFill>
            <a:round/>
            <a:headEnd/>
            <a:tailEnd type="triangle" w="med" len="med"/>
          </a:ln>
        </p:spPr>
        <p:txBody>
          <a:bodyPr/>
          <a:lstStyle/>
          <a:p>
            <a:endParaRPr lang="en-US"/>
          </a:p>
        </p:txBody>
      </p:sp>
      <p:sp>
        <p:nvSpPr>
          <p:cNvPr id="232492" name="Line 44"/>
          <p:cNvSpPr>
            <a:spLocks noChangeShapeType="1"/>
          </p:cNvSpPr>
          <p:nvPr/>
        </p:nvSpPr>
        <p:spPr bwMode="auto">
          <a:xfrm>
            <a:off x="4108450" y="3579813"/>
            <a:ext cx="612775" cy="333375"/>
          </a:xfrm>
          <a:prstGeom prst="line">
            <a:avLst/>
          </a:prstGeom>
          <a:noFill/>
          <a:ln w="9525">
            <a:solidFill>
              <a:schemeClr val="accent1"/>
            </a:solidFill>
            <a:round/>
            <a:headEnd type="triangle" w="med" len="med"/>
            <a:tailEnd type="triangle" w="med" len="med"/>
          </a:ln>
        </p:spPr>
        <p:txBody>
          <a:bodyPr/>
          <a:lstStyle/>
          <a:p>
            <a:endParaRPr lang="en-US"/>
          </a:p>
        </p:txBody>
      </p:sp>
      <p:sp>
        <p:nvSpPr>
          <p:cNvPr id="232493" name="Line 45"/>
          <p:cNvSpPr>
            <a:spLocks noChangeShapeType="1"/>
          </p:cNvSpPr>
          <p:nvPr/>
        </p:nvSpPr>
        <p:spPr bwMode="auto">
          <a:xfrm>
            <a:off x="4652963" y="3579813"/>
            <a:ext cx="1636712" cy="333375"/>
          </a:xfrm>
          <a:prstGeom prst="line">
            <a:avLst/>
          </a:prstGeom>
          <a:noFill/>
          <a:ln w="9525">
            <a:solidFill>
              <a:schemeClr val="accent1"/>
            </a:solidFill>
            <a:round/>
            <a:headEnd type="triangle" w="med" len="med"/>
            <a:tailEnd type="triangle" w="med" len="med"/>
          </a:ln>
        </p:spPr>
        <p:txBody>
          <a:bodyPr/>
          <a:lstStyle/>
          <a:p>
            <a:endParaRPr lang="en-US"/>
          </a:p>
        </p:txBody>
      </p:sp>
      <p:sp>
        <p:nvSpPr>
          <p:cNvPr id="232494" name="Line 46"/>
          <p:cNvSpPr>
            <a:spLocks noChangeShapeType="1"/>
          </p:cNvSpPr>
          <p:nvPr/>
        </p:nvSpPr>
        <p:spPr bwMode="auto">
          <a:xfrm>
            <a:off x="6221413" y="1098550"/>
            <a:ext cx="0" cy="190500"/>
          </a:xfrm>
          <a:prstGeom prst="line">
            <a:avLst/>
          </a:prstGeom>
          <a:noFill/>
          <a:ln w="9525">
            <a:solidFill>
              <a:schemeClr val="tx1"/>
            </a:solidFill>
            <a:round/>
            <a:headEnd/>
            <a:tailEnd type="triangle" w="med" len="med"/>
          </a:ln>
        </p:spPr>
        <p:txBody>
          <a:bodyPr/>
          <a:lstStyle/>
          <a:p>
            <a:endParaRPr lang="en-US"/>
          </a:p>
        </p:txBody>
      </p:sp>
      <p:sp>
        <p:nvSpPr>
          <p:cNvPr id="232495" name="Line 47"/>
          <p:cNvSpPr>
            <a:spLocks noChangeShapeType="1"/>
          </p:cNvSpPr>
          <p:nvPr/>
        </p:nvSpPr>
        <p:spPr bwMode="auto">
          <a:xfrm>
            <a:off x="7040563" y="1098550"/>
            <a:ext cx="0" cy="190500"/>
          </a:xfrm>
          <a:prstGeom prst="line">
            <a:avLst/>
          </a:prstGeom>
          <a:noFill/>
          <a:ln w="9525">
            <a:solidFill>
              <a:schemeClr val="tx1"/>
            </a:solidFill>
            <a:round/>
            <a:headEnd/>
            <a:tailEnd type="triangle" w="med" len="med"/>
          </a:ln>
        </p:spPr>
        <p:txBody>
          <a:bodyPr/>
          <a:lstStyle/>
          <a:p>
            <a:endParaRPr lang="en-US"/>
          </a:p>
        </p:txBody>
      </p:sp>
      <p:sp>
        <p:nvSpPr>
          <p:cNvPr id="232496" name="Line 48"/>
          <p:cNvSpPr>
            <a:spLocks noChangeShapeType="1"/>
          </p:cNvSpPr>
          <p:nvPr/>
        </p:nvSpPr>
        <p:spPr bwMode="auto">
          <a:xfrm>
            <a:off x="7858125" y="1098550"/>
            <a:ext cx="0" cy="190500"/>
          </a:xfrm>
          <a:prstGeom prst="line">
            <a:avLst/>
          </a:prstGeom>
          <a:noFill/>
          <a:ln w="9525">
            <a:solidFill>
              <a:schemeClr val="tx1"/>
            </a:solidFill>
            <a:round/>
            <a:headEnd/>
            <a:tailEnd type="triangle" w="med" len="med"/>
          </a:ln>
        </p:spPr>
        <p:txBody>
          <a:bodyPr/>
          <a:lstStyle/>
          <a:p>
            <a:endParaRPr lang="en-US"/>
          </a:p>
        </p:txBody>
      </p:sp>
      <p:sp>
        <p:nvSpPr>
          <p:cNvPr id="232497" name="Text Box 49"/>
          <p:cNvSpPr txBox="1">
            <a:spLocks noChangeArrowheads="1"/>
          </p:cNvSpPr>
          <p:nvPr/>
        </p:nvSpPr>
        <p:spPr bwMode="auto">
          <a:xfrm>
            <a:off x="4516438" y="2147888"/>
            <a:ext cx="833437" cy="274637"/>
          </a:xfrm>
          <a:prstGeom prst="rect">
            <a:avLst/>
          </a:prstGeom>
          <a:noFill/>
          <a:ln w="9525">
            <a:noFill/>
            <a:miter lim="800000"/>
            <a:headEnd/>
            <a:tailEnd/>
          </a:ln>
        </p:spPr>
        <p:txBody>
          <a:bodyPr wrap="none">
            <a:spAutoFit/>
          </a:bodyPr>
          <a:lstStyle/>
          <a:p>
            <a:r>
              <a:rPr lang="en-GB">
                <a:ea typeface="ＭＳ Ｐゴシック"/>
                <a:cs typeface="ＭＳ Ｐゴシック"/>
              </a:rPr>
              <a:t>Status</a:t>
            </a:r>
          </a:p>
        </p:txBody>
      </p:sp>
      <p:sp>
        <p:nvSpPr>
          <p:cNvPr id="232498" name="Text Box 50"/>
          <p:cNvSpPr txBox="1">
            <a:spLocks noChangeArrowheads="1"/>
          </p:cNvSpPr>
          <p:nvPr/>
        </p:nvSpPr>
        <p:spPr bwMode="auto">
          <a:xfrm rot="-5400000">
            <a:off x="-218281" y="2763044"/>
            <a:ext cx="1806575" cy="731837"/>
          </a:xfrm>
          <a:prstGeom prst="rect">
            <a:avLst/>
          </a:prstGeom>
          <a:noFill/>
          <a:ln w="9525">
            <a:noFill/>
            <a:miter lim="800000"/>
            <a:headEnd/>
            <a:tailEnd/>
          </a:ln>
        </p:spPr>
        <p:txBody>
          <a:bodyPr wrap="none">
            <a:spAutoFit/>
          </a:bodyPr>
          <a:lstStyle/>
          <a:p>
            <a:r>
              <a:rPr lang="en-GB" sz="1200">
                <a:ea typeface="ＭＳ Ｐゴシック"/>
                <a:cs typeface="ＭＳ Ｐゴシック"/>
              </a:rPr>
              <a:t>Investment Options [Parameters]</a:t>
            </a:r>
          </a:p>
          <a:p>
            <a:pPr>
              <a:buFontTx/>
              <a:buChar char="-"/>
            </a:pPr>
            <a:r>
              <a:rPr lang="en-GB" sz="1000">
                <a:ea typeface="ＭＳ Ｐゴシック"/>
                <a:cs typeface="ＭＳ Ｐゴシック"/>
              </a:rPr>
              <a:t> Provisioning Level</a:t>
            </a:r>
          </a:p>
          <a:p>
            <a:pPr>
              <a:buFontTx/>
              <a:buChar char="-"/>
            </a:pPr>
            <a:r>
              <a:rPr lang="en-GB" sz="1000">
                <a:ea typeface="ＭＳ Ｐゴシック"/>
                <a:cs typeface="ＭＳ Ｐゴシック"/>
              </a:rPr>
              <a:t> Compliance Level</a:t>
            </a:r>
          </a:p>
          <a:p>
            <a:pPr>
              <a:buFontTx/>
              <a:buChar char="-"/>
            </a:pPr>
            <a:r>
              <a:rPr lang="en-GB" sz="1000">
                <a:ea typeface="ＭＳ Ｐゴシック"/>
                <a:cs typeface="ＭＳ Ｐゴシック"/>
              </a:rPr>
              <a:t> Enforcement Level</a:t>
            </a:r>
          </a:p>
        </p:txBody>
      </p:sp>
      <p:sp>
        <p:nvSpPr>
          <p:cNvPr id="232499" name="AutoShape 51"/>
          <p:cNvSpPr>
            <a:spLocks noChangeArrowheads="1"/>
          </p:cNvSpPr>
          <p:nvPr/>
        </p:nvSpPr>
        <p:spPr bwMode="auto">
          <a:xfrm>
            <a:off x="1039813" y="3008313"/>
            <a:ext cx="204787" cy="190500"/>
          </a:xfrm>
          <a:prstGeom prst="rightArrow">
            <a:avLst>
              <a:gd name="adj1" fmla="val 56250"/>
              <a:gd name="adj2" fmla="val 53003"/>
            </a:avLst>
          </a:prstGeom>
          <a:solidFill>
            <a:schemeClr val="accent1"/>
          </a:solidFill>
          <a:ln w="9525">
            <a:solidFill>
              <a:schemeClr val="tx1"/>
            </a:solidFill>
            <a:miter lim="800000"/>
            <a:headEnd/>
            <a:tailEnd/>
          </a:ln>
        </p:spPr>
        <p:txBody>
          <a:bodyPr wrap="none" anchor="ctr"/>
          <a:lstStyle/>
          <a:p>
            <a:endParaRPr lang="en-GB"/>
          </a:p>
        </p:txBody>
      </p:sp>
      <p:sp>
        <p:nvSpPr>
          <p:cNvPr id="232500" name="Line 52"/>
          <p:cNvSpPr>
            <a:spLocks noChangeShapeType="1"/>
          </p:cNvSpPr>
          <p:nvPr/>
        </p:nvSpPr>
        <p:spPr bwMode="auto">
          <a:xfrm>
            <a:off x="4789488" y="3055938"/>
            <a:ext cx="204787"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24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4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4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24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4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24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24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24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24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24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24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24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24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24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24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24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24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24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24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24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24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24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24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24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249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2482"/>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23248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2488"/>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23248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2490"/>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3249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324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24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3247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24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247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324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3247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3247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247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3247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3247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3248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3248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3248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3249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3249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3249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32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animBg="1"/>
      <p:bldP spid="232453" grpId="0" animBg="1"/>
      <p:bldP spid="232454" grpId="0" animBg="1"/>
      <p:bldP spid="232455" grpId="0" animBg="1"/>
      <p:bldP spid="232456" grpId="0" animBg="1"/>
      <p:bldP spid="232457" grpId="0" animBg="1"/>
      <p:bldP spid="232458" grpId="0" animBg="1"/>
      <p:bldP spid="232459" grpId="0" animBg="1"/>
      <p:bldP spid="232460" grpId="0" animBg="1"/>
      <p:bldP spid="232461" grpId="0" animBg="1"/>
      <p:bldP spid="232462" grpId="0" animBg="1"/>
      <p:bldP spid="232463" grpId="0" animBg="1"/>
      <p:bldP spid="232464" grpId="0" animBg="1"/>
      <p:bldP spid="232465" grpId="0" animBg="1"/>
      <p:bldP spid="232466" grpId="0" animBg="1"/>
      <p:bldP spid="232467" grpId="0" animBg="1"/>
      <p:bldP spid="232468" grpId="0" animBg="1"/>
      <p:bldP spid="232469" grpId="0" animBg="1"/>
      <p:bldP spid="232470" grpId="0" animBg="1"/>
      <p:bldP spid="232471" grpId="0"/>
      <p:bldP spid="232472" grpId="0" animBg="1"/>
      <p:bldP spid="232473" grpId="0"/>
      <p:bldP spid="232474" grpId="0" animBg="1"/>
      <p:bldP spid="232475" grpId="0" animBg="1"/>
      <p:bldP spid="232476" grpId="0" animBg="1"/>
      <p:bldP spid="232477" grpId="0" animBg="1"/>
      <p:bldP spid="232478" grpId="0" animBg="1"/>
      <p:bldP spid="232479" grpId="0" animBg="1"/>
      <p:bldP spid="232480" grpId="0" animBg="1"/>
      <p:bldP spid="232481" grpId="0" animBg="1"/>
      <p:bldP spid="232482" grpId="0" animBg="1"/>
      <p:bldP spid="232483" grpId="0" animBg="1"/>
      <p:bldP spid="232483" grpId="1" animBg="1"/>
      <p:bldP spid="232484" grpId="0" animBg="1"/>
      <p:bldP spid="232485" grpId="0" animBg="1"/>
      <p:bldP spid="232486" grpId="0" animBg="1"/>
      <p:bldP spid="232487" grpId="0" animBg="1"/>
      <p:bldP spid="232488" grpId="0" animBg="1"/>
      <p:bldP spid="232489" grpId="0" animBg="1"/>
      <p:bldP spid="232489" grpId="1" animBg="1"/>
      <p:bldP spid="232490" grpId="0" animBg="1"/>
      <p:bldP spid="232491" grpId="0" animBg="1"/>
      <p:bldP spid="232491" grpId="1" animBg="1"/>
      <p:bldP spid="232492" grpId="0" animBg="1"/>
      <p:bldP spid="232493" grpId="0" animBg="1"/>
      <p:bldP spid="232494" grpId="0" animBg="1"/>
      <p:bldP spid="232495" grpId="0" animBg="1"/>
      <p:bldP spid="232496" grpId="0" animBg="1"/>
      <p:bldP spid="232497" grpId="0"/>
      <p:bldP spid="232498" grpId="0"/>
      <p:bldP spid="232499" grpId="0" animBg="1"/>
      <p:bldP spid="23250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3" name="Rectangle 2"/>
          <p:cNvSpPr>
            <a:spLocks noGrp="1"/>
          </p:cNvSpPr>
          <p:nvPr>
            <p:ph type="title" idx="4294967295"/>
          </p:nvPr>
        </p:nvSpPr>
        <p:spPr bwMode="auto">
          <a:xfrm>
            <a:off x="238125" y="292100"/>
            <a:ext cx="8375650" cy="573088"/>
          </a:xfrm>
          <a:noFill/>
        </p:spPr>
        <p:txBody>
          <a:bodyPr wrap="square" numCol="1" compatLnSpc="1">
            <a:prstTxWarp prst="textNoShape">
              <a:avLst/>
            </a:prstTxWarp>
          </a:bodyPr>
          <a:lstStyle/>
          <a:p>
            <a:r>
              <a:rPr lang="en-GB" cap="none" smtClean="0"/>
              <a:t>Simulation: Outcomes for Productivity, Security Incidents and Audit Failures </a:t>
            </a:r>
          </a:p>
        </p:txBody>
      </p:sp>
      <p:sp>
        <p:nvSpPr>
          <p:cNvPr id="233475" name="Rectangle 3"/>
          <p:cNvSpPr>
            <a:spLocks noChangeArrowheads="1"/>
          </p:cNvSpPr>
          <p:nvPr/>
        </p:nvSpPr>
        <p:spPr bwMode="auto">
          <a:xfrm>
            <a:off x="0" y="2074863"/>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graphicFrame>
        <p:nvGraphicFramePr>
          <p:cNvPr id="233476" name="Object 4"/>
          <p:cNvGraphicFramePr>
            <a:graphicFrameLocks noChangeAspect="1"/>
          </p:cNvGraphicFramePr>
          <p:nvPr/>
        </p:nvGraphicFramePr>
        <p:xfrm>
          <a:off x="0" y="1268413"/>
          <a:ext cx="3929063" cy="3262312"/>
        </p:xfrm>
        <a:graphic>
          <a:graphicData uri="http://schemas.openxmlformats.org/presentationml/2006/ole">
            <p:oleObj spid="_x0000_s233476" name="Slide" r:id="rId3" imgW="4571967" imgH="3428837" progId="PowerPoint.Slide.8">
              <p:embed/>
            </p:oleObj>
          </a:graphicData>
        </a:graphic>
      </p:graphicFrame>
      <p:sp>
        <p:nvSpPr>
          <p:cNvPr id="2" name="Rectangle 5"/>
          <p:cNvSpPr>
            <a:spLocks noChangeArrowheads="1"/>
          </p:cNvSpPr>
          <p:nvPr/>
        </p:nvSpPr>
        <p:spPr bwMode="auto">
          <a:xfrm>
            <a:off x="0" y="3068638"/>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graphicFrame>
        <p:nvGraphicFramePr>
          <p:cNvPr id="233482" name="Object 10"/>
          <p:cNvGraphicFramePr>
            <a:graphicFrameLocks noChangeAspect="1"/>
          </p:cNvGraphicFramePr>
          <p:nvPr/>
        </p:nvGraphicFramePr>
        <p:xfrm>
          <a:off x="3962400" y="1201738"/>
          <a:ext cx="4230688" cy="3340100"/>
        </p:xfrm>
        <a:graphic>
          <a:graphicData uri="http://schemas.openxmlformats.org/presentationml/2006/ole">
            <p:oleObj spid="_x0000_s233482" name="Slide" r:id="rId4" imgW="4571967" imgH="3428837" progId="PowerPoint.Slide.8">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6" name="Rectangle 2"/>
          <p:cNvSpPr>
            <a:spLocks noGrp="1"/>
          </p:cNvSpPr>
          <p:nvPr>
            <p:ph type="title" idx="4294967295"/>
          </p:nvPr>
        </p:nvSpPr>
        <p:spPr bwMode="auto">
          <a:xfrm>
            <a:off x="214313" y="114300"/>
            <a:ext cx="8375650" cy="444500"/>
          </a:xfrm>
          <a:noFill/>
        </p:spPr>
        <p:txBody>
          <a:bodyPr wrap="square" numCol="1" compatLnSpc="1">
            <a:prstTxWarp prst="textNoShape">
              <a:avLst/>
            </a:prstTxWarp>
          </a:bodyPr>
          <a:lstStyle/>
          <a:p>
            <a:r>
              <a:rPr lang="en-GB" sz="2700" cap="none" smtClean="0"/>
              <a:t>Strategic Decision Support – Mapping Simulation Outcomes against Preferences </a:t>
            </a:r>
          </a:p>
        </p:txBody>
      </p:sp>
      <p:graphicFrame>
        <p:nvGraphicFramePr>
          <p:cNvPr id="237571" name="Object 3"/>
          <p:cNvGraphicFramePr>
            <a:graphicFrameLocks noChangeAspect="1"/>
          </p:cNvGraphicFramePr>
          <p:nvPr/>
        </p:nvGraphicFramePr>
        <p:xfrm>
          <a:off x="160338" y="944563"/>
          <a:ext cx="2606675" cy="1514475"/>
        </p:xfrm>
        <a:graphic>
          <a:graphicData uri="http://schemas.openxmlformats.org/presentationml/2006/ole">
            <p:oleObj spid="_x0000_s237571" name="Slide" r:id="rId3" imgW="4571967" imgH="3428837" progId="PowerPoint.Slide.8">
              <p:embed/>
            </p:oleObj>
          </a:graphicData>
        </a:graphic>
      </p:graphicFrame>
      <p:sp>
        <p:nvSpPr>
          <p:cNvPr id="237572" name="Text Box 4"/>
          <p:cNvSpPr txBox="1">
            <a:spLocks noChangeArrowheads="1"/>
          </p:cNvSpPr>
          <p:nvPr/>
        </p:nvSpPr>
        <p:spPr bwMode="auto">
          <a:xfrm>
            <a:off x="196850" y="2427288"/>
            <a:ext cx="2216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a:ea typeface="ＭＳ Ｐゴシック"/>
                <a:cs typeface="ＭＳ Ｐゴシック"/>
              </a:rPr>
              <a:t>Elicited Preferences</a:t>
            </a:r>
          </a:p>
        </p:txBody>
      </p:sp>
      <p:sp>
        <p:nvSpPr>
          <p:cNvPr id="237578" name="Oval 5"/>
          <p:cNvSpPr>
            <a:spLocks noChangeArrowheads="1"/>
          </p:cNvSpPr>
          <p:nvPr/>
        </p:nvSpPr>
        <p:spPr bwMode="auto">
          <a:xfrm>
            <a:off x="628650" y="1281113"/>
            <a:ext cx="454025" cy="285750"/>
          </a:xfrm>
          <a:prstGeom prst="ellipse">
            <a:avLst/>
          </a:prstGeom>
          <a:noFill/>
          <a:ln w="9525">
            <a:solidFill>
              <a:schemeClr val="accent1"/>
            </a:solidFill>
            <a:round/>
            <a:headEnd/>
            <a:tailEnd/>
          </a:ln>
        </p:spPr>
        <p:txBody>
          <a:bodyPr wrap="none" anchor="ctr"/>
          <a:lstStyle/>
          <a:p>
            <a:endParaRPr lang="en-GB"/>
          </a:p>
        </p:txBody>
      </p:sp>
      <p:sp>
        <p:nvSpPr>
          <p:cNvPr id="237574" name="Rectangle 6"/>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graphicFrame>
        <p:nvGraphicFramePr>
          <p:cNvPr id="237575" name="Object 7"/>
          <p:cNvGraphicFramePr>
            <a:graphicFrameLocks noChangeAspect="1"/>
          </p:cNvGraphicFramePr>
          <p:nvPr/>
        </p:nvGraphicFramePr>
        <p:xfrm>
          <a:off x="2944813" y="1285875"/>
          <a:ext cx="5905500" cy="3095625"/>
        </p:xfrm>
        <a:graphic>
          <a:graphicData uri="http://schemas.openxmlformats.org/presentationml/2006/ole">
            <p:oleObj spid="_x0000_s237575" name="Slide" r:id="rId4" imgW="4571967" imgH="3428837" progId="PowerPoint.Slide.8">
              <p:embed/>
            </p:oleObj>
          </a:graphicData>
        </a:graphic>
      </p:graphicFrame>
      <p:sp>
        <p:nvSpPr>
          <p:cNvPr id="2" name="Rectangle 8"/>
          <p:cNvSpPr>
            <a:spLocks noChangeArrowheads="1"/>
          </p:cNvSpPr>
          <p:nvPr/>
        </p:nvSpPr>
        <p:spPr bwMode="auto">
          <a:xfrm>
            <a:off x="-293688" y="1555750"/>
            <a:ext cx="9144001"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sp>
        <p:nvSpPr>
          <p:cNvPr id="237581" name="Line 9"/>
          <p:cNvSpPr>
            <a:spLocks noChangeShapeType="1"/>
          </p:cNvSpPr>
          <p:nvPr/>
        </p:nvSpPr>
        <p:spPr bwMode="auto">
          <a:xfrm>
            <a:off x="863600" y="1274763"/>
            <a:ext cx="2208213" cy="122237"/>
          </a:xfrm>
          <a:prstGeom prst="line">
            <a:avLst/>
          </a:prstGeom>
          <a:noFill/>
          <a:ln w="9525">
            <a:solidFill>
              <a:schemeClr val="accent1"/>
            </a:solidFill>
            <a:prstDash val="dash"/>
            <a:round/>
            <a:headEnd/>
            <a:tailEnd/>
          </a:ln>
        </p:spPr>
        <p:txBody>
          <a:bodyPr/>
          <a:lstStyle/>
          <a:p>
            <a:endParaRPr lang="en-US"/>
          </a:p>
        </p:txBody>
      </p:sp>
      <p:sp>
        <p:nvSpPr>
          <p:cNvPr id="237582" name="Line 10"/>
          <p:cNvSpPr>
            <a:spLocks noChangeShapeType="1"/>
          </p:cNvSpPr>
          <p:nvPr/>
        </p:nvSpPr>
        <p:spPr bwMode="auto">
          <a:xfrm>
            <a:off x="644525" y="1474788"/>
            <a:ext cx="2411413" cy="2824162"/>
          </a:xfrm>
          <a:prstGeom prst="line">
            <a:avLst/>
          </a:prstGeom>
          <a:noFill/>
          <a:ln w="9525">
            <a:solidFill>
              <a:schemeClr val="accent1"/>
            </a:solidFill>
            <a:prstDash val="dash"/>
            <a:round/>
            <a:headEnd/>
            <a:tailEnd/>
          </a:ln>
        </p:spPr>
        <p:txBody>
          <a:bodyPr/>
          <a:lstStyle/>
          <a:p>
            <a:endParaRPr lang="en-US"/>
          </a:p>
        </p:txBody>
      </p:sp>
      <p:sp>
        <p:nvSpPr>
          <p:cNvPr id="237579" name="Text Box 11"/>
          <p:cNvSpPr txBox="1">
            <a:spLocks noChangeArrowheads="1"/>
          </p:cNvSpPr>
          <p:nvPr/>
        </p:nvSpPr>
        <p:spPr bwMode="auto">
          <a:xfrm>
            <a:off x="179388" y="4473575"/>
            <a:ext cx="77216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600">
                <a:solidFill>
                  <a:schemeClr val="accent1"/>
                </a:solidFill>
                <a:ea typeface="ＭＳ Ｐゴシック"/>
                <a:cs typeface="ＭＳ Ｐゴシック"/>
              </a:rPr>
              <a:t>Providing Predictions on how to Achieve Decision Maker’s High Priority Preferences</a:t>
            </a:r>
            <a:endParaRPr lang="en-GB">
              <a:solidFill>
                <a:schemeClr val="accent1"/>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Privacy Management</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p:cNvSpPr>
          <p:nvPr>
            <p:ph type="title" idx="4294967295"/>
          </p:nvPr>
        </p:nvSpPr>
        <p:spPr bwMode="auto">
          <a:xfrm>
            <a:off x="133350" y="173038"/>
            <a:ext cx="8747125" cy="966787"/>
          </a:xfrm>
          <a:noFill/>
        </p:spPr>
        <p:txBody>
          <a:bodyPr wrap="square" numCol="1" compatLnSpc="1">
            <a:prstTxWarp prst="textNoShape">
              <a:avLst/>
            </a:prstTxWarp>
          </a:bodyPr>
          <a:lstStyle/>
          <a:p>
            <a:r>
              <a:rPr lang="en-GB" sz="3200" cap="none" smtClean="0"/>
              <a:t> Privacy Management </a:t>
            </a:r>
            <a:br>
              <a:rPr lang="en-GB" sz="3200" cap="none" smtClean="0"/>
            </a:br>
            <a:r>
              <a:rPr lang="en-GB" sz="3200" cap="none" smtClean="0"/>
              <a:t> </a:t>
            </a:r>
            <a:r>
              <a:rPr lang="en-GB" sz="2400" cap="none" smtClean="0"/>
              <a:t>TSB EnCoRe Project</a:t>
            </a:r>
          </a:p>
        </p:txBody>
      </p:sp>
      <p:sp>
        <p:nvSpPr>
          <p:cNvPr id="242690" name="Rectangle 3"/>
          <p:cNvSpPr>
            <a:spLocks noGrp="1"/>
          </p:cNvSpPr>
          <p:nvPr>
            <p:ph type="body" idx="4294967295"/>
          </p:nvPr>
        </p:nvSpPr>
        <p:spPr/>
        <p:txBody>
          <a:bodyPr/>
          <a:lstStyle/>
          <a:p>
            <a:pPr>
              <a:lnSpc>
                <a:spcPct val="80000"/>
              </a:lnSpc>
              <a:buFont typeface="Futura Bk" pitchFamily="34" charset="0"/>
              <a:buNone/>
            </a:pPr>
            <a:r>
              <a:rPr lang="en-GB" smtClean="0"/>
              <a:t>-  EnCoRe: Ensuring Consent and Revocation</a:t>
            </a:r>
          </a:p>
          <a:p>
            <a:pPr>
              <a:lnSpc>
                <a:spcPct val="70000"/>
              </a:lnSpc>
              <a:buFont typeface="Futura Bk" pitchFamily="34" charset="0"/>
              <a:buNone/>
            </a:pPr>
            <a:r>
              <a:rPr lang="en-GB" smtClean="0"/>
              <a:t>               UK TSB Project – </a:t>
            </a:r>
            <a:r>
              <a:rPr lang="en-GB" smtClean="0">
                <a:solidFill>
                  <a:srgbClr val="000099"/>
                </a:solidFill>
                <a:hlinkClick r:id="rId2"/>
              </a:rPr>
              <a:t>http://www.encore-project.info/</a:t>
            </a:r>
            <a:r>
              <a:rPr lang="en-GB" smtClean="0">
                <a:solidFill>
                  <a:srgbClr val="000099"/>
                </a:solidFill>
              </a:rPr>
              <a:t> </a:t>
            </a:r>
            <a:r>
              <a:rPr lang="en-GB" sz="1800" smtClean="0"/>
              <a:t> </a:t>
            </a:r>
          </a:p>
          <a:p>
            <a:pPr>
              <a:lnSpc>
                <a:spcPct val="20000"/>
              </a:lnSpc>
              <a:buFont typeface="Futura Bk" pitchFamily="34" charset="0"/>
              <a:buNone/>
            </a:pPr>
            <a:endParaRPr lang="en-GB" sz="1800" smtClean="0"/>
          </a:p>
          <a:p>
            <a:pPr>
              <a:lnSpc>
                <a:spcPct val="150000"/>
              </a:lnSpc>
              <a:buFont typeface="Futura Bk" pitchFamily="34" charset="0"/>
              <a:buNone/>
            </a:pPr>
            <a:r>
              <a:rPr lang="en-GB" sz="1800" smtClean="0">
                <a:solidFill>
                  <a:srgbClr val="000099"/>
                </a:solidFill>
              </a:rPr>
              <a:t>   </a:t>
            </a:r>
            <a:r>
              <a:rPr lang="en-GB" sz="1600" smtClean="0">
                <a:solidFill>
                  <a:srgbClr val="000099"/>
                </a:solidFill>
              </a:rPr>
              <a:t>“EnCoRe is a multi-disciplinary research project, spanning across a number of IT and social science specialisms, that is researching how to improve the rigour and ease with which individuals can grant and, more importantly, revoke their consent to the use, storage and sharing of their personal data by others”</a:t>
            </a:r>
          </a:p>
          <a:p>
            <a:pPr>
              <a:lnSpc>
                <a:spcPct val="30000"/>
              </a:lnSpc>
            </a:pPr>
            <a:endParaRPr lang="en-GB" sz="1800" smtClean="0">
              <a:solidFill>
                <a:srgbClr val="000099"/>
              </a:solidFill>
            </a:endParaRPr>
          </a:p>
        </p:txBody>
      </p:sp>
      <p:sp>
        <p:nvSpPr>
          <p:cNvPr id="242691" name="Rectangle 4"/>
          <p:cNvSpPr>
            <a:spLocks noChangeArrowheads="1"/>
          </p:cNvSpPr>
          <p:nvPr/>
        </p:nvSpPr>
        <p:spPr bwMode="auto">
          <a:xfrm>
            <a:off x="204788" y="4083050"/>
            <a:ext cx="7681912" cy="641350"/>
          </a:xfrm>
          <a:prstGeom prst="rect">
            <a:avLst/>
          </a:prstGeom>
          <a:noFill/>
          <a:ln w="9525">
            <a:noFill/>
            <a:miter lim="800000"/>
            <a:headEnd/>
            <a:tailEnd/>
          </a:ln>
        </p:spPr>
        <p:txBody>
          <a:bodyPr>
            <a:spAutoFit/>
          </a:bodyPr>
          <a:lstStyle/>
          <a:p>
            <a:r>
              <a:rPr lang="en-GB">
                <a:sym typeface="Wingdings" pitchFamily="2" charset="2"/>
              </a:rPr>
              <a:t> - Problem: Management of </a:t>
            </a:r>
            <a:r>
              <a:rPr lang="en-GB"/>
              <a:t>Personal Data (PII) and</a:t>
            </a:r>
          </a:p>
          <a:p>
            <a:r>
              <a:rPr lang="en-GB"/>
              <a:t>                  Confidential Information driven by Consent &amp; Revocation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p:cNvSpPr>
          <p:nvPr>
            <p:ph type="title" idx="4294967295"/>
          </p:nvPr>
        </p:nvSpPr>
        <p:spPr bwMode="auto">
          <a:xfrm>
            <a:off x="0" y="0"/>
            <a:ext cx="9398000" cy="857250"/>
          </a:xfrm>
          <a:noFill/>
        </p:spPr>
        <p:txBody>
          <a:bodyPr wrap="square" numCol="1" compatLnSpc="1">
            <a:prstTxWarp prst="textNoShape">
              <a:avLst/>
            </a:prstTxWarp>
          </a:bodyPr>
          <a:lstStyle/>
          <a:p>
            <a:r>
              <a:rPr lang="en-GB" sz="2700" cap="none" smtClean="0"/>
              <a:t>EnCoRe:</a:t>
            </a:r>
            <a:br>
              <a:rPr lang="en-GB" sz="2700" cap="none" smtClean="0"/>
            </a:br>
            <a:r>
              <a:rPr lang="en-GB" sz="2700" cap="none" smtClean="0"/>
              <a:t>Enabling the Flow of Identity Data + Consent/Revocation</a:t>
            </a:r>
            <a:br>
              <a:rPr lang="en-GB" sz="2700" cap="none" smtClean="0"/>
            </a:br>
            <a:endParaRPr lang="en-GB" sz="2700" cap="none" smtClean="0"/>
          </a:p>
        </p:txBody>
      </p:sp>
      <p:sp>
        <p:nvSpPr>
          <p:cNvPr id="180227" name="Freeform 3"/>
          <p:cNvSpPr>
            <a:spLocks/>
          </p:cNvSpPr>
          <p:nvPr/>
        </p:nvSpPr>
        <p:spPr bwMode="auto">
          <a:xfrm>
            <a:off x="3686175" y="906463"/>
            <a:ext cx="4000500" cy="1751012"/>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CC"/>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0228" name="Freeform 4"/>
          <p:cNvSpPr>
            <a:spLocks/>
          </p:cNvSpPr>
          <p:nvPr/>
        </p:nvSpPr>
        <p:spPr bwMode="auto">
          <a:xfrm>
            <a:off x="5778500" y="2660650"/>
            <a:ext cx="3124200" cy="1419225"/>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FF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0229" name="Oval 5"/>
          <p:cNvSpPr>
            <a:spLocks noChangeArrowheads="1"/>
          </p:cNvSpPr>
          <p:nvPr/>
        </p:nvSpPr>
        <p:spPr bwMode="auto">
          <a:xfrm>
            <a:off x="6800850" y="1611313"/>
            <a:ext cx="1120775" cy="45402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Data</a:t>
            </a:r>
          </a:p>
          <a:p>
            <a:pPr algn="ctr" eaLnBrk="0" hangingPunct="0">
              <a:defRPr/>
            </a:pPr>
            <a:r>
              <a:rPr lang="en-GB" sz="1400">
                <a:ea typeface="ＭＳ Ｐゴシック"/>
                <a:cs typeface="ＭＳ Ｐゴシック"/>
              </a:rPr>
              <a:t>Storage</a:t>
            </a:r>
          </a:p>
          <a:p>
            <a:pPr algn="ctr" eaLnBrk="0" hangingPunct="0">
              <a:defRPr/>
            </a:pPr>
            <a:r>
              <a:rPr lang="en-GB" sz="1400">
                <a:ea typeface="ＭＳ Ｐゴシック"/>
                <a:cs typeface="ＭＳ Ｐゴシック"/>
              </a:rPr>
              <a:t>Service</a:t>
            </a:r>
          </a:p>
        </p:txBody>
      </p:sp>
      <p:sp>
        <p:nvSpPr>
          <p:cNvPr id="180230" name="Oval 6"/>
          <p:cNvSpPr>
            <a:spLocks noChangeArrowheads="1"/>
          </p:cNvSpPr>
          <p:nvPr/>
        </p:nvSpPr>
        <p:spPr bwMode="auto">
          <a:xfrm>
            <a:off x="3960813" y="1598613"/>
            <a:ext cx="1046162"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Office</a:t>
            </a:r>
          </a:p>
          <a:p>
            <a:pPr algn="ctr" eaLnBrk="0" hangingPunct="0">
              <a:defRPr/>
            </a:pPr>
            <a:r>
              <a:rPr lang="en-GB" sz="1400">
                <a:ea typeface="ＭＳ Ｐゴシック"/>
                <a:cs typeface="ＭＳ Ｐゴシック"/>
              </a:rPr>
              <a:t>Apps</a:t>
            </a:r>
          </a:p>
        </p:txBody>
      </p:sp>
      <p:sp>
        <p:nvSpPr>
          <p:cNvPr id="180231" name="Oval 7"/>
          <p:cNvSpPr>
            <a:spLocks noChangeArrowheads="1"/>
          </p:cNvSpPr>
          <p:nvPr/>
        </p:nvSpPr>
        <p:spPr bwMode="auto">
          <a:xfrm>
            <a:off x="6323013" y="1004888"/>
            <a:ext cx="1563687" cy="4191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On Demand</a:t>
            </a:r>
          </a:p>
          <a:p>
            <a:pPr algn="ctr" eaLnBrk="0" hangingPunct="0">
              <a:defRPr/>
            </a:pPr>
            <a:r>
              <a:rPr lang="en-GB" sz="1400">
                <a:ea typeface="ＭＳ Ｐゴシック"/>
                <a:cs typeface="ＭＳ Ｐゴシック"/>
              </a:rPr>
              <a:t>CPUs</a:t>
            </a:r>
          </a:p>
        </p:txBody>
      </p:sp>
      <p:sp>
        <p:nvSpPr>
          <p:cNvPr id="180232" name="Oval 8"/>
          <p:cNvSpPr>
            <a:spLocks noChangeArrowheads="1"/>
          </p:cNvSpPr>
          <p:nvPr/>
        </p:nvSpPr>
        <p:spPr bwMode="auto">
          <a:xfrm>
            <a:off x="4073525" y="1141413"/>
            <a:ext cx="1046163"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Printing</a:t>
            </a:r>
          </a:p>
          <a:p>
            <a:pPr algn="ctr" eaLnBrk="0" hangingPunct="0">
              <a:defRPr/>
            </a:pPr>
            <a:r>
              <a:rPr lang="en-GB" sz="1400">
                <a:ea typeface="ＭＳ Ｐゴシック"/>
                <a:cs typeface="ＭＳ Ｐゴシック"/>
              </a:rPr>
              <a:t>Service</a:t>
            </a:r>
          </a:p>
        </p:txBody>
      </p:sp>
      <p:sp>
        <p:nvSpPr>
          <p:cNvPr id="180233" name="Text Box 9"/>
          <p:cNvSpPr txBox="1">
            <a:spLocks noChangeArrowheads="1"/>
          </p:cNvSpPr>
          <p:nvPr/>
        </p:nvSpPr>
        <p:spPr bwMode="auto">
          <a:xfrm>
            <a:off x="3359150" y="2255838"/>
            <a:ext cx="14287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Cloud </a:t>
            </a:r>
          </a:p>
          <a:p>
            <a:pPr eaLnBrk="0" hangingPunct="0">
              <a:defRPr/>
            </a:pPr>
            <a:r>
              <a:rPr lang="en-GB" b="1">
                <a:ea typeface="ＭＳ Ｐゴシック"/>
                <a:cs typeface="ＭＳ Ｐゴシック"/>
              </a:rPr>
              <a:t>Provider #1</a:t>
            </a:r>
          </a:p>
        </p:txBody>
      </p:sp>
      <p:sp>
        <p:nvSpPr>
          <p:cNvPr id="180234" name="Text Box 10"/>
          <p:cNvSpPr txBox="1">
            <a:spLocks noChangeArrowheads="1"/>
          </p:cNvSpPr>
          <p:nvPr/>
        </p:nvSpPr>
        <p:spPr bwMode="auto">
          <a:xfrm>
            <a:off x="4556125" y="3281363"/>
            <a:ext cx="14287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Cloud </a:t>
            </a:r>
          </a:p>
          <a:p>
            <a:pPr eaLnBrk="0" hangingPunct="0">
              <a:defRPr/>
            </a:pPr>
            <a:r>
              <a:rPr lang="en-GB" b="1">
                <a:ea typeface="ＭＳ Ｐゴシック"/>
                <a:cs typeface="ＭＳ Ｐゴシック"/>
              </a:rPr>
              <a:t>Provider #2</a:t>
            </a:r>
          </a:p>
        </p:txBody>
      </p:sp>
      <p:sp>
        <p:nvSpPr>
          <p:cNvPr id="180235" name="Oval 11"/>
          <p:cNvSpPr>
            <a:spLocks noChangeArrowheads="1"/>
          </p:cNvSpPr>
          <p:nvPr/>
        </p:nvSpPr>
        <p:spPr bwMode="auto">
          <a:xfrm>
            <a:off x="5253038" y="1322388"/>
            <a:ext cx="1046162"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CRM</a:t>
            </a:r>
          </a:p>
          <a:p>
            <a:pPr algn="ctr" eaLnBrk="0" hangingPunct="0">
              <a:defRPr/>
            </a:pPr>
            <a:r>
              <a:rPr lang="en-GB" sz="1400">
                <a:ea typeface="ＭＳ Ｐゴシック"/>
                <a:cs typeface="ＭＳ Ｐゴシック"/>
              </a:rPr>
              <a:t>Service</a:t>
            </a:r>
          </a:p>
        </p:txBody>
      </p:sp>
      <p:sp>
        <p:nvSpPr>
          <p:cNvPr id="180236" name="Oval 12"/>
          <p:cNvSpPr>
            <a:spLocks noChangeArrowheads="1"/>
          </p:cNvSpPr>
          <p:nvPr/>
        </p:nvSpPr>
        <p:spPr bwMode="auto">
          <a:xfrm>
            <a:off x="5019675" y="2039938"/>
            <a:ext cx="1046163"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Delivery</a:t>
            </a:r>
          </a:p>
          <a:p>
            <a:pPr algn="ctr" eaLnBrk="0" hangingPunct="0">
              <a:defRPr/>
            </a:pPr>
            <a:r>
              <a:rPr lang="en-GB" sz="1400">
                <a:ea typeface="ＭＳ Ｐゴシック"/>
                <a:cs typeface="ＭＳ Ｐゴシック"/>
              </a:rPr>
              <a:t>Service</a:t>
            </a:r>
          </a:p>
        </p:txBody>
      </p:sp>
      <p:sp>
        <p:nvSpPr>
          <p:cNvPr id="180237" name="Oval 13"/>
          <p:cNvSpPr>
            <a:spLocks noChangeArrowheads="1"/>
          </p:cNvSpPr>
          <p:nvPr/>
        </p:nvSpPr>
        <p:spPr bwMode="auto">
          <a:xfrm>
            <a:off x="7427913" y="3679825"/>
            <a:ext cx="1046162"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Service 3</a:t>
            </a:r>
          </a:p>
        </p:txBody>
      </p:sp>
      <p:sp>
        <p:nvSpPr>
          <p:cNvPr id="180238" name="Oval 14"/>
          <p:cNvSpPr>
            <a:spLocks noChangeArrowheads="1"/>
          </p:cNvSpPr>
          <p:nvPr/>
        </p:nvSpPr>
        <p:spPr bwMode="auto">
          <a:xfrm>
            <a:off x="7593013" y="2984500"/>
            <a:ext cx="1120775" cy="455613"/>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Backup</a:t>
            </a:r>
          </a:p>
          <a:p>
            <a:pPr algn="ctr" eaLnBrk="0" hangingPunct="0">
              <a:defRPr/>
            </a:pPr>
            <a:r>
              <a:rPr lang="en-GB" sz="1400">
                <a:ea typeface="ＭＳ Ｐゴシック"/>
                <a:cs typeface="ＭＳ Ｐゴシック"/>
              </a:rPr>
              <a:t>Service </a:t>
            </a:r>
          </a:p>
        </p:txBody>
      </p:sp>
      <p:sp>
        <p:nvSpPr>
          <p:cNvPr id="180239" name="Oval 15"/>
          <p:cNvSpPr>
            <a:spLocks noChangeArrowheads="1"/>
          </p:cNvSpPr>
          <p:nvPr/>
        </p:nvSpPr>
        <p:spPr bwMode="auto">
          <a:xfrm>
            <a:off x="6326188" y="3363913"/>
            <a:ext cx="1046162"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ILM</a:t>
            </a:r>
          </a:p>
          <a:p>
            <a:pPr algn="ctr" eaLnBrk="0" hangingPunct="0">
              <a:defRPr/>
            </a:pPr>
            <a:r>
              <a:rPr lang="en-GB" sz="1400">
                <a:ea typeface="ＭＳ Ｐゴシック"/>
                <a:cs typeface="ＭＳ Ｐゴシック"/>
              </a:rPr>
              <a:t>Service</a:t>
            </a:r>
          </a:p>
        </p:txBody>
      </p:sp>
      <p:sp>
        <p:nvSpPr>
          <p:cNvPr id="243727" name="Line 16"/>
          <p:cNvSpPr>
            <a:spLocks noChangeShapeType="1"/>
          </p:cNvSpPr>
          <p:nvPr/>
        </p:nvSpPr>
        <p:spPr bwMode="auto">
          <a:xfrm>
            <a:off x="7116763" y="2071688"/>
            <a:ext cx="763587" cy="927100"/>
          </a:xfrm>
          <a:prstGeom prst="line">
            <a:avLst/>
          </a:prstGeom>
          <a:noFill/>
          <a:ln w="9525">
            <a:solidFill>
              <a:schemeClr val="tx1"/>
            </a:solidFill>
            <a:prstDash val="dash"/>
            <a:round/>
            <a:headEnd/>
            <a:tailEnd type="triangle" w="med" len="med"/>
          </a:ln>
        </p:spPr>
        <p:txBody>
          <a:bodyPr/>
          <a:lstStyle/>
          <a:p>
            <a:endParaRPr lang="en-US"/>
          </a:p>
        </p:txBody>
      </p:sp>
      <p:pic>
        <p:nvPicPr>
          <p:cNvPr id="243728" name="Picture 17" descr="j0292020"/>
          <p:cNvPicPr>
            <a:picLocks noChangeAspect="1" noChangeArrowheads="1"/>
          </p:cNvPicPr>
          <p:nvPr/>
        </p:nvPicPr>
        <p:blipFill>
          <a:blip r:embed="rId2"/>
          <a:srcRect/>
          <a:stretch>
            <a:fillRect/>
          </a:stretch>
        </p:blipFill>
        <p:spPr bwMode="auto">
          <a:xfrm>
            <a:off x="969963" y="1489075"/>
            <a:ext cx="407987" cy="290513"/>
          </a:xfrm>
          <a:prstGeom prst="rect">
            <a:avLst/>
          </a:prstGeom>
          <a:noFill/>
          <a:ln w="9525">
            <a:noFill/>
            <a:miter lim="800000"/>
            <a:headEnd/>
            <a:tailEnd/>
          </a:ln>
        </p:spPr>
      </p:pic>
      <p:sp>
        <p:nvSpPr>
          <p:cNvPr id="180242" name="Text Box 18"/>
          <p:cNvSpPr txBox="1">
            <a:spLocks noChangeArrowheads="1"/>
          </p:cNvSpPr>
          <p:nvPr/>
        </p:nvSpPr>
        <p:spPr bwMode="auto">
          <a:xfrm>
            <a:off x="974725" y="1825625"/>
            <a:ext cx="558800" cy="2286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a:ea typeface="ＭＳ Ｐゴシック"/>
                <a:cs typeface="ＭＳ Ｐゴシック"/>
              </a:rPr>
              <a:t>User</a:t>
            </a:r>
          </a:p>
        </p:txBody>
      </p:sp>
      <p:sp>
        <p:nvSpPr>
          <p:cNvPr id="243730" name="Line 19"/>
          <p:cNvSpPr>
            <a:spLocks noChangeShapeType="1"/>
          </p:cNvSpPr>
          <p:nvPr/>
        </p:nvSpPr>
        <p:spPr bwMode="auto">
          <a:xfrm flipV="1">
            <a:off x="1801813" y="1712913"/>
            <a:ext cx="2179637" cy="65087"/>
          </a:xfrm>
          <a:prstGeom prst="line">
            <a:avLst/>
          </a:prstGeom>
          <a:noFill/>
          <a:ln w="9525">
            <a:solidFill>
              <a:schemeClr val="folHlink"/>
            </a:solidFill>
            <a:prstDash val="dash"/>
            <a:round/>
            <a:headEnd/>
            <a:tailEnd type="triangle" w="med" len="med"/>
          </a:ln>
        </p:spPr>
        <p:txBody>
          <a:bodyPr/>
          <a:lstStyle/>
          <a:p>
            <a:endParaRPr lang="en-US"/>
          </a:p>
        </p:txBody>
      </p:sp>
      <p:sp>
        <p:nvSpPr>
          <p:cNvPr id="243731" name="Line 20"/>
          <p:cNvSpPr>
            <a:spLocks noChangeShapeType="1"/>
          </p:cNvSpPr>
          <p:nvPr/>
        </p:nvSpPr>
        <p:spPr bwMode="auto">
          <a:xfrm>
            <a:off x="4986338" y="1860550"/>
            <a:ext cx="1905000" cy="6350"/>
          </a:xfrm>
          <a:prstGeom prst="line">
            <a:avLst/>
          </a:prstGeom>
          <a:noFill/>
          <a:ln w="9525">
            <a:solidFill>
              <a:schemeClr val="tx1"/>
            </a:solidFill>
            <a:prstDash val="dash"/>
            <a:round/>
            <a:headEnd/>
            <a:tailEnd type="triangle" w="med" len="med"/>
          </a:ln>
        </p:spPr>
        <p:txBody>
          <a:bodyPr/>
          <a:lstStyle/>
          <a:p>
            <a:endParaRPr lang="en-US"/>
          </a:p>
        </p:txBody>
      </p:sp>
      <p:sp>
        <p:nvSpPr>
          <p:cNvPr id="243732" name="Oval 21"/>
          <p:cNvSpPr>
            <a:spLocks noChangeArrowheads="1"/>
          </p:cNvSpPr>
          <p:nvPr/>
        </p:nvSpPr>
        <p:spPr bwMode="auto">
          <a:xfrm>
            <a:off x="546100" y="1174750"/>
            <a:ext cx="1433513" cy="1095375"/>
          </a:xfrm>
          <a:prstGeom prst="ellipse">
            <a:avLst/>
          </a:prstGeom>
          <a:noFill/>
          <a:ln w="9525">
            <a:solidFill>
              <a:schemeClr val="tx1"/>
            </a:solidFill>
            <a:prstDash val="dash"/>
            <a:round/>
            <a:headEnd/>
            <a:tailEnd/>
          </a:ln>
        </p:spPr>
        <p:txBody>
          <a:bodyPr wrap="none" anchor="ctr"/>
          <a:lstStyle/>
          <a:p>
            <a:endParaRPr lang="en-GB"/>
          </a:p>
        </p:txBody>
      </p:sp>
      <p:sp>
        <p:nvSpPr>
          <p:cNvPr id="180246" name="Freeform 22"/>
          <p:cNvSpPr>
            <a:spLocks/>
          </p:cNvSpPr>
          <p:nvPr/>
        </p:nvSpPr>
        <p:spPr bwMode="auto">
          <a:xfrm>
            <a:off x="4846638" y="3984625"/>
            <a:ext cx="2228850" cy="1073150"/>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FF"/>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0247" name="Oval 23"/>
          <p:cNvSpPr>
            <a:spLocks noChangeArrowheads="1"/>
          </p:cNvSpPr>
          <p:nvPr/>
        </p:nvSpPr>
        <p:spPr bwMode="auto">
          <a:xfrm>
            <a:off x="5407025" y="4318000"/>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0248" name="Oval 24"/>
          <p:cNvSpPr>
            <a:spLocks noChangeArrowheads="1"/>
          </p:cNvSpPr>
          <p:nvPr/>
        </p:nvSpPr>
        <p:spPr bwMode="auto">
          <a:xfrm>
            <a:off x="6323013" y="4227513"/>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0249" name="Oval 25"/>
          <p:cNvSpPr>
            <a:spLocks noChangeArrowheads="1"/>
          </p:cNvSpPr>
          <p:nvPr/>
        </p:nvSpPr>
        <p:spPr bwMode="auto">
          <a:xfrm>
            <a:off x="5872163" y="4622800"/>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0250" name="Text Box 26"/>
          <p:cNvSpPr txBox="1">
            <a:spLocks noChangeArrowheads="1"/>
          </p:cNvSpPr>
          <p:nvPr/>
        </p:nvSpPr>
        <p:spPr bwMode="auto">
          <a:xfrm>
            <a:off x="4052888" y="4502150"/>
            <a:ext cx="10223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The </a:t>
            </a:r>
          </a:p>
          <a:p>
            <a:pPr eaLnBrk="0" hangingPunct="0">
              <a:defRPr/>
            </a:pPr>
            <a:r>
              <a:rPr lang="en-GB" b="1">
                <a:ea typeface="ＭＳ Ｐゴシック"/>
                <a:cs typeface="ＭＳ Ｐゴシック"/>
              </a:rPr>
              <a:t>Internet</a:t>
            </a:r>
          </a:p>
        </p:txBody>
      </p:sp>
      <p:sp>
        <p:nvSpPr>
          <p:cNvPr id="243738" name="Line 27"/>
          <p:cNvSpPr>
            <a:spLocks noChangeShapeType="1"/>
          </p:cNvSpPr>
          <p:nvPr/>
        </p:nvSpPr>
        <p:spPr bwMode="auto">
          <a:xfrm flipV="1">
            <a:off x="1793875" y="1360488"/>
            <a:ext cx="2292350" cy="185737"/>
          </a:xfrm>
          <a:prstGeom prst="line">
            <a:avLst/>
          </a:prstGeom>
          <a:noFill/>
          <a:ln w="9525">
            <a:solidFill>
              <a:schemeClr val="folHlink"/>
            </a:solidFill>
            <a:prstDash val="dash"/>
            <a:round/>
            <a:headEnd/>
            <a:tailEnd type="triangle" w="med" len="med"/>
          </a:ln>
        </p:spPr>
        <p:txBody>
          <a:bodyPr/>
          <a:lstStyle/>
          <a:p>
            <a:endParaRPr lang="en-US"/>
          </a:p>
        </p:txBody>
      </p:sp>
      <p:sp>
        <p:nvSpPr>
          <p:cNvPr id="243739" name="Line 28"/>
          <p:cNvSpPr>
            <a:spLocks noChangeShapeType="1"/>
          </p:cNvSpPr>
          <p:nvPr/>
        </p:nvSpPr>
        <p:spPr bwMode="auto">
          <a:xfrm>
            <a:off x="1860550" y="2019300"/>
            <a:ext cx="3254375" cy="288925"/>
          </a:xfrm>
          <a:prstGeom prst="line">
            <a:avLst/>
          </a:prstGeom>
          <a:noFill/>
          <a:ln w="9525">
            <a:solidFill>
              <a:schemeClr val="folHlink"/>
            </a:solidFill>
            <a:prstDash val="dash"/>
            <a:round/>
            <a:headEnd/>
            <a:tailEnd type="triangle" w="med" len="med"/>
          </a:ln>
        </p:spPr>
        <p:txBody>
          <a:bodyPr/>
          <a:lstStyle/>
          <a:p>
            <a:endParaRPr lang="en-US"/>
          </a:p>
        </p:txBody>
      </p:sp>
      <p:sp>
        <p:nvSpPr>
          <p:cNvPr id="180253" name="Text Box 29"/>
          <p:cNvSpPr txBox="1">
            <a:spLocks noChangeArrowheads="1"/>
          </p:cNvSpPr>
          <p:nvPr/>
        </p:nvSpPr>
        <p:spPr bwMode="auto">
          <a:xfrm>
            <a:off x="2066925" y="1581150"/>
            <a:ext cx="1795463" cy="3444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lnSpc>
                <a:spcPct val="80000"/>
              </a:lnSpc>
              <a:defRPr/>
            </a:pPr>
            <a:r>
              <a:rPr lang="en-GB" sz="1000" b="1">
                <a:solidFill>
                  <a:srgbClr val="B4011B"/>
                </a:solidFill>
                <a:ea typeface="ＭＳ Ｐゴシック"/>
                <a:cs typeface="ＭＳ Ｐゴシック"/>
              </a:rPr>
              <a:t>Identity Data &amp; Credentials</a:t>
            </a:r>
          </a:p>
          <a:p>
            <a:pPr eaLnBrk="0" hangingPunct="0">
              <a:lnSpc>
                <a:spcPct val="80000"/>
              </a:lnSpc>
              <a:defRPr/>
            </a:pPr>
            <a:r>
              <a:rPr lang="en-GB" sz="1000" b="1">
                <a:solidFill>
                  <a:srgbClr val="B4011B"/>
                </a:solidFill>
                <a:ea typeface="ＭＳ Ｐゴシック"/>
                <a:cs typeface="ＭＳ Ｐゴシック"/>
              </a:rPr>
              <a:t>                + </a:t>
            </a:r>
          </a:p>
          <a:p>
            <a:pPr eaLnBrk="0" hangingPunct="0">
              <a:lnSpc>
                <a:spcPct val="80000"/>
              </a:lnSpc>
              <a:defRPr/>
            </a:pPr>
            <a:r>
              <a:rPr lang="en-GB" sz="1000" b="1">
                <a:solidFill>
                  <a:srgbClr val="B4011B"/>
                </a:solidFill>
                <a:ea typeface="ＭＳ Ｐゴシック"/>
                <a:cs typeface="ＭＳ Ｐゴシック"/>
              </a:rPr>
              <a:t>Consent/Revocation</a:t>
            </a:r>
          </a:p>
        </p:txBody>
      </p:sp>
      <p:sp>
        <p:nvSpPr>
          <p:cNvPr id="180254" name="Text Box 30"/>
          <p:cNvSpPr txBox="1">
            <a:spLocks noChangeArrowheads="1"/>
          </p:cNvSpPr>
          <p:nvPr/>
        </p:nvSpPr>
        <p:spPr bwMode="auto">
          <a:xfrm>
            <a:off x="5122863" y="1655763"/>
            <a:ext cx="1795462" cy="45878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lnSpc>
                <a:spcPct val="80000"/>
              </a:lnSpc>
              <a:defRPr/>
            </a:pPr>
            <a:r>
              <a:rPr lang="en-GB" sz="1000" b="1">
                <a:solidFill>
                  <a:srgbClr val="B4011B"/>
                </a:solidFill>
                <a:ea typeface="ＭＳ Ｐゴシック"/>
                <a:cs typeface="ＭＳ Ｐゴシック"/>
              </a:rPr>
              <a:t>Identity Data &amp; Credentials</a:t>
            </a:r>
          </a:p>
          <a:p>
            <a:pPr eaLnBrk="0" hangingPunct="0">
              <a:lnSpc>
                <a:spcPct val="80000"/>
              </a:lnSpc>
              <a:defRPr/>
            </a:pPr>
            <a:r>
              <a:rPr lang="en-GB" sz="1000" b="1">
                <a:solidFill>
                  <a:srgbClr val="B4011B"/>
                </a:solidFill>
                <a:ea typeface="ＭＳ Ｐゴシック"/>
                <a:cs typeface="ＭＳ Ｐゴシック"/>
              </a:rPr>
              <a:t>               + </a:t>
            </a:r>
          </a:p>
          <a:p>
            <a:pPr eaLnBrk="0" hangingPunct="0">
              <a:lnSpc>
                <a:spcPct val="80000"/>
              </a:lnSpc>
              <a:defRPr/>
            </a:pPr>
            <a:r>
              <a:rPr lang="en-GB" sz="1000" b="1">
                <a:solidFill>
                  <a:srgbClr val="B4011B"/>
                </a:solidFill>
                <a:ea typeface="ＭＳ Ｐゴシック"/>
                <a:cs typeface="ＭＳ Ｐゴシック"/>
              </a:rPr>
              <a:t>Consent/Revocation</a:t>
            </a:r>
          </a:p>
        </p:txBody>
      </p:sp>
      <p:sp>
        <p:nvSpPr>
          <p:cNvPr id="180255" name="Text Box 31"/>
          <p:cNvSpPr txBox="1">
            <a:spLocks noChangeArrowheads="1"/>
          </p:cNvSpPr>
          <p:nvPr/>
        </p:nvSpPr>
        <p:spPr bwMode="auto">
          <a:xfrm>
            <a:off x="6089650" y="2843213"/>
            <a:ext cx="1795463" cy="45878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lnSpc>
                <a:spcPct val="80000"/>
              </a:lnSpc>
              <a:defRPr/>
            </a:pPr>
            <a:r>
              <a:rPr lang="en-GB" sz="1000" b="1">
                <a:solidFill>
                  <a:srgbClr val="B4011B"/>
                </a:solidFill>
                <a:ea typeface="ＭＳ Ｐゴシック"/>
                <a:cs typeface="ＭＳ Ｐゴシック"/>
              </a:rPr>
              <a:t>Identity Data &amp; Credentials</a:t>
            </a:r>
          </a:p>
          <a:p>
            <a:pPr eaLnBrk="0" hangingPunct="0">
              <a:lnSpc>
                <a:spcPct val="80000"/>
              </a:lnSpc>
              <a:defRPr/>
            </a:pPr>
            <a:r>
              <a:rPr lang="en-GB" sz="1000" b="1">
                <a:solidFill>
                  <a:srgbClr val="B4011B"/>
                </a:solidFill>
                <a:ea typeface="ＭＳ Ｐゴシック"/>
                <a:cs typeface="ＭＳ Ｐゴシック"/>
              </a:rPr>
              <a:t>                  + </a:t>
            </a:r>
          </a:p>
          <a:p>
            <a:pPr eaLnBrk="0" hangingPunct="0">
              <a:lnSpc>
                <a:spcPct val="80000"/>
              </a:lnSpc>
              <a:defRPr/>
            </a:pPr>
            <a:r>
              <a:rPr lang="en-GB" sz="1000" b="1">
                <a:solidFill>
                  <a:srgbClr val="B4011B"/>
                </a:solidFill>
                <a:ea typeface="ＭＳ Ｐゴシック"/>
                <a:cs typeface="ＭＳ Ｐゴシック"/>
              </a:rPr>
              <a:t>Consent/Revocation</a:t>
            </a:r>
          </a:p>
        </p:txBody>
      </p:sp>
      <p:sp>
        <p:nvSpPr>
          <p:cNvPr id="180256" name="Oval 32"/>
          <p:cNvSpPr>
            <a:spLocks noChangeArrowheads="1"/>
          </p:cNvSpPr>
          <p:nvPr/>
        </p:nvSpPr>
        <p:spPr bwMode="auto">
          <a:xfrm>
            <a:off x="703263" y="2828925"/>
            <a:ext cx="2878137" cy="1570038"/>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solidFill>
                  <a:srgbClr val="000000"/>
                </a:solidFill>
              </a:rPr>
              <a:t>Enterprise</a:t>
            </a:r>
          </a:p>
        </p:txBody>
      </p:sp>
      <p:sp>
        <p:nvSpPr>
          <p:cNvPr id="180258" name="Oval 34"/>
          <p:cNvSpPr>
            <a:spLocks noChangeArrowheads="1"/>
          </p:cNvSpPr>
          <p:nvPr/>
        </p:nvSpPr>
        <p:spPr bwMode="auto">
          <a:xfrm>
            <a:off x="1020763" y="3078163"/>
            <a:ext cx="2878137" cy="1570037"/>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solidFill>
                  <a:srgbClr val="000000"/>
                </a:solidFill>
              </a:rPr>
              <a:t>Enterprise</a:t>
            </a:r>
          </a:p>
        </p:txBody>
      </p:sp>
      <p:sp>
        <p:nvSpPr>
          <p:cNvPr id="243745" name="Line 35"/>
          <p:cNvSpPr>
            <a:spLocks noChangeShapeType="1"/>
          </p:cNvSpPr>
          <p:nvPr/>
        </p:nvSpPr>
        <p:spPr bwMode="auto">
          <a:xfrm rot="4015775">
            <a:off x="588169" y="2796382"/>
            <a:ext cx="1384300" cy="201612"/>
          </a:xfrm>
          <a:prstGeom prst="line">
            <a:avLst/>
          </a:prstGeom>
          <a:noFill/>
          <a:ln w="9525">
            <a:solidFill>
              <a:schemeClr val="folHlink"/>
            </a:solidFill>
            <a:prstDash val="dash"/>
            <a:round/>
            <a:headEnd/>
            <a:tailEnd type="triangle" w="med" len="med"/>
          </a:ln>
        </p:spPr>
        <p:txBody>
          <a:bodyPr/>
          <a:lstStyle/>
          <a:p>
            <a:endParaRPr lang="en-US"/>
          </a:p>
        </p:txBody>
      </p:sp>
      <p:sp>
        <p:nvSpPr>
          <p:cNvPr id="243746" name="Line 36"/>
          <p:cNvSpPr>
            <a:spLocks noChangeShapeType="1"/>
          </p:cNvSpPr>
          <p:nvPr/>
        </p:nvSpPr>
        <p:spPr bwMode="auto">
          <a:xfrm rot="3993116" flipV="1">
            <a:off x="1250156" y="2713832"/>
            <a:ext cx="1330325" cy="42862"/>
          </a:xfrm>
          <a:prstGeom prst="line">
            <a:avLst/>
          </a:prstGeom>
          <a:noFill/>
          <a:ln w="9525">
            <a:solidFill>
              <a:schemeClr val="folHlink"/>
            </a:solidFill>
            <a:prstDash val="dash"/>
            <a:round/>
            <a:headEnd/>
            <a:tailEnd type="triangle" w="med" len="med"/>
          </a:ln>
        </p:spPr>
        <p:txBody>
          <a:bodyPr/>
          <a:lstStyle/>
          <a:p>
            <a:endParaRPr lang="en-US"/>
          </a:p>
        </p:txBody>
      </p:sp>
      <p:sp>
        <p:nvSpPr>
          <p:cNvPr id="180261" name="Text Box 37"/>
          <p:cNvSpPr txBox="1">
            <a:spLocks noChangeArrowheads="1"/>
          </p:cNvSpPr>
          <p:nvPr/>
        </p:nvSpPr>
        <p:spPr bwMode="auto">
          <a:xfrm rot="4367332">
            <a:off x="700088" y="2746375"/>
            <a:ext cx="1795462" cy="4587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lnSpc>
                <a:spcPct val="80000"/>
              </a:lnSpc>
              <a:defRPr/>
            </a:pPr>
            <a:r>
              <a:rPr lang="en-GB" sz="1000" b="1">
                <a:solidFill>
                  <a:srgbClr val="B4011B"/>
                </a:solidFill>
                <a:ea typeface="ＭＳ Ｐゴシック"/>
                <a:cs typeface="ＭＳ Ｐゴシック"/>
              </a:rPr>
              <a:t>Identity Data &amp; Credentials</a:t>
            </a:r>
          </a:p>
          <a:p>
            <a:pPr eaLnBrk="0" hangingPunct="0">
              <a:lnSpc>
                <a:spcPct val="80000"/>
              </a:lnSpc>
              <a:defRPr/>
            </a:pPr>
            <a:r>
              <a:rPr lang="en-GB" sz="1000" b="1">
                <a:solidFill>
                  <a:srgbClr val="B4011B"/>
                </a:solidFill>
                <a:ea typeface="ＭＳ Ｐゴシック"/>
                <a:cs typeface="ＭＳ Ｐゴシック"/>
              </a:rPr>
              <a:t>                + </a:t>
            </a:r>
          </a:p>
          <a:p>
            <a:pPr eaLnBrk="0" hangingPunct="0">
              <a:lnSpc>
                <a:spcPct val="80000"/>
              </a:lnSpc>
              <a:defRPr/>
            </a:pPr>
            <a:r>
              <a:rPr lang="en-GB" sz="1000" b="1">
                <a:solidFill>
                  <a:srgbClr val="B4011B"/>
                </a:solidFill>
                <a:ea typeface="ＭＳ Ｐゴシック"/>
                <a:cs typeface="ＭＳ Ｐゴシック"/>
              </a:rPr>
              <a:t>Consent/Revocation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3" grpId="0"/>
      <p:bldP spid="180254" grpId="0"/>
      <p:bldP spid="180255" grpId="0"/>
      <p:bldP spid="1802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6"/>
          <p:cNvSpPr>
            <a:spLocks noGrp="1"/>
          </p:cNvSpPr>
          <p:nvPr>
            <p:ph type="title" idx="4294967295"/>
          </p:nvPr>
        </p:nvSpPr>
        <p:spPr bwMode="auto">
          <a:xfrm>
            <a:off x="242888" y="169863"/>
            <a:ext cx="8375650" cy="504825"/>
          </a:xfrm>
          <a:noFill/>
        </p:spPr>
        <p:txBody>
          <a:bodyPr wrap="square" numCol="1" compatLnSpc="1">
            <a:prstTxWarp prst="textNoShape">
              <a:avLst/>
            </a:prstTxWarp>
          </a:bodyPr>
          <a:lstStyle/>
          <a:p>
            <a:pPr eaLnBrk="1" hangingPunct="1"/>
            <a:r>
              <a:rPr cap="none" smtClean="0"/>
              <a:t>Growth of Usage of Mobile Applications</a:t>
            </a:r>
          </a:p>
        </p:txBody>
      </p:sp>
      <p:sp>
        <p:nvSpPr>
          <p:cNvPr id="47106" name="Text Box 4"/>
          <p:cNvSpPr txBox="1">
            <a:spLocks noChangeArrowheads="1"/>
          </p:cNvSpPr>
          <p:nvPr/>
        </p:nvSpPr>
        <p:spPr bwMode="auto">
          <a:xfrm>
            <a:off x="247650" y="784225"/>
            <a:ext cx="8048625" cy="3268663"/>
          </a:xfrm>
          <a:prstGeom prst="rect">
            <a:avLst/>
          </a:prstGeom>
          <a:noFill/>
          <a:ln w="9525">
            <a:noFill/>
            <a:miter lim="800000"/>
            <a:headEnd/>
            <a:tailEnd/>
          </a:ln>
        </p:spPr>
        <p:txBody>
          <a:bodyPr wrap="none">
            <a:spAutoFit/>
          </a:bodyPr>
          <a:lstStyle/>
          <a:p>
            <a:pPr>
              <a:buFontTx/>
              <a:buChar char="•"/>
            </a:pPr>
            <a:r>
              <a:rPr lang="en-GB"/>
              <a:t> Major Growth of Applications Downloaded by Mobile Devices/Smartphones  </a:t>
            </a:r>
          </a:p>
          <a:p>
            <a:endParaRPr lang="en-GB"/>
          </a:p>
          <a:p>
            <a:pPr>
              <a:buFontTx/>
              <a:buChar char="•"/>
            </a:pPr>
            <a:r>
              <a:rPr lang="en-GB"/>
              <a:t> Yankee Group Predictions for 2013 (US):</a:t>
            </a:r>
          </a:p>
          <a:p>
            <a:pPr>
              <a:lnSpc>
                <a:spcPct val="120000"/>
              </a:lnSpc>
            </a:pPr>
            <a:r>
              <a:rPr lang="en-GB" sz="1000"/>
              <a:t>     - Estimated number of smartphone app downloads : 7 billion</a:t>
            </a:r>
          </a:p>
          <a:p>
            <a:pPr>
              <a:lnSpc>
                <a:spcPct val="90000"/>
              </a:lnSpc>
            </a:pPr>
            <a:r>
              <a:rPr lang="en-GB" sz="1000"/>
              <a:t>     - Estimated revenue from smartphone app downloads : $4.2 billion</a:t>
            </a:r>
            <a:r>
              <a:rPr lang="en-GB"/>
              <a:t> </a:t>
            </a:r>
          </a:p>
          <a:p>
            <a:pPr>
              <a:buFontTx/>
              <a:buChar char="•"/>
            </a:pPr>
            <a:endParaRPr lang="en-GB"/>
          </a:p>
          <a:p>
            <a:pPr>
              <a:buFontTx/>
              <a:buChar char="•"/>
            </a:pPr>
            <a:r>
              <a:rPr lang="en-GB"/>
              <a:t> Increased Relevance of Location Based Services (LBS)</a:t>
            </a:r>
          </a:p>
          <a:p>
            <a:r>
              <a:rPr lang="en-GB"/>
              <a:t>  and LBS Users Worldwide</a:t>
            </a:r>
          </a:p>
          <a:p>
            <a:r>
              <a:rPr lang="en-GB"/>
              <a:t>   - 486M LBS Users by 2012</a:t>
            </a:r>
          </a:p>
          <a:p>
            <a:r>
              <a:rPr lang="en-GB"/>
              <a:t>     (Source: eMarketer) </a:t>
            </a:r>
          </a:p>
          <a:p>
            <a:r>
              <a:rPr lang="en-GB"/>
              <a:t>  </a:t>
            </a:r>
          </a:p>
          <a:p>
            <a:pPr>
              <a:buFontTx/>
              <a:buChar char="•"/>
            </a:pPr>
            <a:endParaRPr lang="en-GB"/>
          </a:p>
        </p:txBody>
      </p:sp>
      <p:pic>
        <p:nvPicPr>
          <p:cNvPr id="47107" name="Picture 6" descr="Mobile Location-Based Service (LBS) Users Worldwide, 2007-2012 (millions and % change)"/>
          <p:cNvPicPr>
            <a:picLocks noChangeAspect="1" noChangeArrowheads="1"/>
          </p:cNvPicPr>
          <p:nvPr/>
        </p:nvPicPr>
        <p:blipFill>
          <a:blip r:embed="rId2"/>
          <a:srcRect/>
          <a:stretch>
            <a:fillRect/>
          </a:stretch>
        </p:blipFill>
        <p:spPr bwMode="auto">
          <a:xfrm>
            <a:off x="4710113" y="2962275"/>
            <a:ext cx="3086100" cy="2009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reeform 2"/>
          <p:cNvSpPr>
            <a:spLocks/>
          </p:cNvSpPr>
          <p:nvPr/>
        </p:nvSpPr>
        <p:spPr bwMode="auto">
          <a:xfrm>
            <a:off x="3686175" y="1006475"/>
            <a:ext cx="4000500" cy="1751013"/>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CC"/>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2275" name="Freeform 3"/>
          <p:cNvSpPr>
            <a:spLocks/>
          </p:cNvSpPr>
          <p:nvPr/>
        </p:nvSpPr>
        <p:spPr bwMode="auto">
          <a:xfrm>
            <a:off x="5778500" y="2760663"/>
            <a:ext cx="3124200" cy="1419225"/>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FF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2276" name="Oval 4"/>
          <p:cNvSpPr>
            <a:spLocks noChangeArrowheads="1"/>
          </p:cNvSpPr>
          <p:nvPr/>
        </p:nvSpPr>
        <p:spPr bwMode="auto">
          <a:xfrm>
            <a:off x="6505575" y="1711325"/>
            <a:ext cx="1120775" cy="45402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Data</a:t>
            </a:r>
          </a:p>
          <a:p>
            <a:pPr algn="ctr" eaLnBrk="0" hangingPunct="0">
              <a:defRPr/>
            </a:pPr>
            <a:r>
              <a:rPr lang="en-GB" sz="1400">
                <a:ea typeface="ＭＳ Ｐゴシック"/>
                <a:cs typeface="ＭＳ Ｐゴシック"/>
              </a:rPr>
              <a:t>Storage</a:t>
            </a:r>
          </a:p>
          <a:p>
            <a:pPr algn="ctr" eaLnBrk="0" hangingPunct="0">
              <a:defRPr/>
            </a:pPr>
            <a:r>
              <a:rPr lang="en-GB" sz="1400">
                <a:ea typeface="ＭＳ Ｐゴシック"/>
                <a:cs typeface="ＭＳ Ｐゴシック"/>
              </a:rPr>
              <a:t>Service</a:t>
            </a:r>
          </a:p>
        </p:txBody>
      </p:sp>
      <p:sp>
        <p:nvSpPr>
          <p:cNvPr id="182277" name="Oval 5"/>
          <p:cNvSpPr>
            <a:spLocks noChangeArrowheads="1"/>
          </p:cNvSpPr>
          <p:nvPr/>
        </p:nvSpPr>
        <p:spPr bwMode="auto">
          <a:xfrm>
            <a:off x="3960813" y="1698625"/>
            <a:ext cx="1046162" cy="382588"/>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Office</a:t>
            </a:r>
          </a:p>
          <a:p>
            <a:pPr algn="ctr" eaLnBrk="0" hangingPunct="0">
              <a:defRPr/>
            </a:pPr>
            <a:r>
              <a:rPr lang="en-GB" sz="1400">
                <a:ea typeface="ＭＳ Ｐゴシック"/>
                <a:cs typeface="ＭＳ Ｐゴシック"/>
              </a:rPr>
              <a:t>Apps</a:t>
            </a:r>
          </a:p>
        </p:txBody>
      </p:sp>
      <p:sp>
        <p:nvSpPr>
          <p:cNvPr id="182278" name="Oval 6"/>
          <p:cNvSpPr>
            <a:spLocks noChangeArrowheads="1"/>
          </p:cNvSpPr>
          <p:nvPr/>
        </p:nvSpPr>
        <p:spPr bwMode="auto">
          <a:xfrm>
            <a:off x="5729288" y="1090613"/>
            <a:ext cx="1563687" cy="4191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On Demand</a:t>
            </a:r>
          </a:p>
          <a:p>
            <a:pPr algn="ctr" eaLnBrk="0" hangingPunct="0">
              <a:defRPr/>
            </a:pPr>
            <a:r>
              <a:rPr lang="en-GB" sz="1400">
                <a:ea typeface="ＭＳ Ｐゴシック"/>
                <a:cs typeface="ＭＳ Ｐゴシック"/>
              </a:rPr>
              <a:t>CPUs</a:t>
            </a:r>
          </a:p>
        </p:txBody>
      </p:sp>
      <p:sp>
        <p:nvSpPr>
          <p:cNvPr id="182279" name="Oval 7"/>
          <p:cNvSpPr>
            <a:spLocks noChangeArrowheads="1"/>
          </p:cNvSpPr>
          <p:nvPr/>
        </p:nvSpPr>
        <p:spPr bwMode="auto">
          <a:xfrm>
            <a:off x="4073525" y="1241425"/>
            <a:ext cx="1046163" cy="382588"/>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Printing</a:t>
            </a:r>
          </a:p>
          <a:p>
            <a:pPr algn="ctr" eaLnBrk="0" hangingPunct="0">
              <a:defRPr/>
            </a:pPr>
            <a:r>
              <a:rPr lang="en-GB" sz="1400">
                <a:ea typeface="ＭＳ Ｐゴシック"/>
                <a:cs typeface="ＭＳ Ｐゴシック"/>
              </a:rPr>
              <a:t>Service</a:t>
            </a:r>
          </a:p>
        </p:txBody>
      </p:sp>
      <p:sp>
        <p:nvSpPr>
          <p:cNvPr id="182280" name="Text Box 8"/>
          <p:cNvSpPr txBox="1">
            <a:spLocks noChangeArrowheads="1"/>
          </p:cNvSpPr>
          <p:nvPr/>
        </p:nvSpPr>
        <p:spPr bwMode="auto">
          <a:xfrm>
            <a:off x="7062788" y="676275"/>
            <a:ext cx="1428750" cy="4810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Cloud </a:t>
            </a:r>
          </a:p>
          <a:p>
            <a:pPr eaLnBrk="0" hangingPunct="0">
              <a:defRPr/>
            </a:pPr>
            <a:r>
              <a:rPr lang="en-GB" b="1">
                <a:ea typeface="ＭＳ Ｐゴシック"/>
                <a:cs typeface="ＭＳ Ｐゴシック"/>
              </a:rPr>
              <a:t>Provider #1</a:t>
            </a:r>
          </a:p>
        </p:txBody>
      </p:sp>
      <p:sp>
        <p:nvSpPr>
          <p:cNvPr id="182281" name="Text Box 9"/>
          <p:cNvSpPr txBox="1">
            <a:spLocks noChangeArrowheads="1"/>
          </p:cNvSpPr>
          <p:nvPr/>
        </p:nvSpPr>
        <p:spPr bwMode="auto">
          <a:xfrm>
            <a:off x="7715250" y="2233613"/>
            <a:ext cx="1428750" cy="4810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Cloud </a:t>
            </a:r>
          </a:p>
          <a:p>
            <a:pPr eaLnBrk="0" hangingPunct="0">
              <a:defRPr/>
            </a:pPr>
            <a:r>
              <a:rPr lang="en-GB" b="1">
                <a:ea typeface="ＭＳ Ｐゴシック"/>
                <a:cs typeface="ＭＳ Ｐゴシック"/>
              </a:rPr>
              <a:t>Provider #2</a:t>
            </a:r>
          </a:p>
        </p:txBody>
      </p:sp>
      <p:sp>
        <p:nvSpPr>
          <p:cNvPr id="182282" name="Oval 10"/>
          <p:cNvSpPr>
            <a:spLocks noChangeArrowheads="1"/>
          </p:cNvSpPr>
          <p:nvPr/>
        </p:nvSpPr>
        <p:spPr bwMode="auto">
          <a:xfrm>
            <a:off x="5272088" y="1479550"/>
            <a:ext cx="1046162"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CRM</a:t>
            </a:r>
          </a:p>
          <a:p>
            <a:pPr algn="ctr" eaLnBrk="0" hangingPunct="0">
              <a:defRPr/>
            </a:pPr>
            <a:r>
              <a:rPr lang="en-GB" sz="1400">
                <a:ea typeface="ＭＳ Ｐゴシック"/>
                <a:cs typeface="ＭＳ Ｐゴシック"/>
              </a:rPr>
              <a:t>Service</a:t>
            </a:r>
          </a:p>
        </p:txBody>
      </p:sp>
      <p:sp>
        <p:nvSpPr>
          <p:cNvPr id="182283" name="Oval 11"/>
          <p:cNvSpPr>
            <a:spLocks noChangeArrowheads="1"/>
          </p:cNvSpPr>
          <p:nvPr/>
        </p:nvSpPr>
        <p:spPr bwMode="auto">
          <a:xfrm>
            <a:off x="5019675" y="2139950"/>
            <a:ext cx="1046163" cy="382588"/>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2284" name="Oval 12"/>
          <p:cNvSpPr>
            <a:spLocks noChangeArrowheads="1"/>
          </p:cNvSpPr>
          <p:nvPr/>
        </p:nvSpPr>
        <p:spPr bwMode="auto">
          <a:xfrm>
            <a:off x="7427913" y="3779838"/>
            <a:ext cx="1046162"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Service 3</a:t>
            </a:r>
          </a:p>
        </p:txBody>
      </p:sp>
      <p:sp>
        <p:nvSpPr>
          <p:cNvPr id="182285" name="Oval 13"/>
          <p:cNvSpPr>
            <a:spLocks noChangeArrowheads="1"/>
          </p:cNvSpPr>
          <p:nvPr/>
        </p:nvSpPr>
        <p:spPr bwMode="auto">
          <a:xfrm>
            <a:off x="7593013" y="3084513"/>
            <a:ext cx="1120775" cy="45561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Backup</a:t>
            </a:r>
          </a:p>
          <a:p>
            <a:pPr algn="ctr" eaLnBrk="0" hangingPunct="0">
              <a:defRPr/>
            </a:pPr>
            <a:r>
              <a:rPr lang="en-GB" sz="1400">
                <a:ea typeface="ＭＳ Ｐゴシック"/>
                <a:cs typeface="ＭＳ Ｐゴシック"/>
              </a:rPr>
              <a:t>Service </a:t>
            </a:r>
          </a:p>
        </p:txBody>
      </p:sp>
      <p:sp>
        <p:nvSpPr>
          <p:cNvPr id="182286" name="Oval 14"/>
          <p:cNvSpPr>
            <a:spLocks noChangeArrowheads="1"/>
          </p:cNvSpPr>
          <p:nvPr/>
        </p:nvSpPr>
        <p:spPr bwMode="auto">
          <a:xfrm>
            <a:off x="6326188" y="3463925"/>
            <a:ext cx="1046162" cy="382588"/>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ILM</a:t>
            </a:r>
          </a:p>
          <a:p>
            <a:pPr algn="ctr" eaLnBrk="0" hangingPunct="0">
              <a:defRPr/>
            </a:pPr>
            <a:r>
              <a:rPr lang="en-GB" sz="1400">
                <a:ea typeface="ＭＳ Ｐゴシック"/>
                <a:cs typeface="ＭＳ Ｐゴシック"/>
              </a:rPr>
              <a:t>Service</a:t>
            </a:r>
          </a:p>
        </p:txBody>
      </p:sp>
      <p:sp>
        <p:nvSpPr>
          <p:cNvPr id="244750" name="Line 15"/>
          <p:cNvSpPr>
            <a:spLocks noChangeShapeType="1"/>
          </p:cNvSpPr>
          <p:nvPr/>
        </p:nvSpPr>
        <p:spPr bwMode="auto">
          <a:xfrm>
            <a:off x="6313488" y="1762125"/>
            <a:ext cx="303212" cy="149225"/>
          </a:xfrm>
          <a:prstGeom prst="line">
            <a:avLst/>
          </a:prstGeom>
          <a:noFill/>
          <a:ln w="9525">
            <a:solidFill>
              <a:schemeClr val="tx1"/>
            </a:solidFill>
            <a:prstDash val="dash"/>
            <a:round/>
            <a:headEnd/>
            <a:tailEnd type="triangle" w="med" len="med"/>
          </a:ln>
        </p:spPr>
        <p:txBody>
          <a:bodyPr/>
          <a:lstStyle/>
          <a:p>
            <a:endParaRPr lang="en-US"/>
          </a:p>
        </p:txBody>
      </p:sp>
      <p:sp>
        <p:nvSpPr>
          <p:cNvPr id="244751" name="Line 16"/>
          <p:cNvSpPr>
            <a:spLocks noChangeShapeType="1"/>
          </p:cNvSpPr>
          <p:nvPr/>
        </p:nvSpPr>
        <p:spPr bwMode="auto">
          <a:xfrm>
            <a:off x="7116763" y="2171700"/>
            <a:ext cx="763587" cy="927100"/>
          </a:xfrm>
          <a:prstGeom prst="line">
            <a:avLst/>
          </a:prstGeom>
          <a:noFill/>
          <a:ln w="9525">
            <a:solidFill>
              <a:schemeClr val="tx1"/>
            </a:solidFill>
            <a:prstDash val="dash"/>
            <a:round/>
            <a:headEnd/>
            <a:tailEnd type="triangle" w="med" len="med"/>
          </a:ln>
        </p:spPr>
        <p:txBody>
          <a:bodyPr/>
          <a:lstStyle/>
          <a:p>
            <a:endParaRPr lang="en-US"/>
          </a:p>
        </p:txBody>
      </p:sp>
      <p:sp>
        <p:nvSpPr>
          <p:cNvPr id="244752" name="Line 17"/>
          <p:cNvSpPr>
            <a:spLocks noChangeShapeType="1"/>
          </p:cNvSpPr>
          <p:nvPr/>
        </p:nvSpPr>
        <p:spPr bwMode="auto">
          <a:xfrm flipH="1">
            <a:off x="6807200" y="2160588"/>
            <a:ext cx="160338" cy="1293812"/>
          </a:xfrm>
          <a:prstGeom prst="line">
            <a:avLst/>
          </a:prstGeom>
          <a:noFill/>
          <a:ln w="9525">
            <a:solidFill>
              <a:schemeClr val="tx1"/>
            </a:solidFill>
            <a:prstDash val="dash"/>
            <a:round/>
            <a:headEnd/>
            <a:tailEnd type="triangle" w="med" len="med"/>
          </a:ln>
        </p:spPr>
        <p:txBody>
          <a:bodyPr/>
          <a:lstStyle/>
          <a:p>
            <a:endParaRPr lang="en-US"/>
          </a:p>
        </p:txBody>
      </p:sp>
      <p:pic>
        <p:nvPicPr>
          <p:cNvPr id="244753" name="Picture 18" descr="j0292020"/>
          <p:cNvPicPr>
            <a:picLocks noChangeAspect="1" noChangeArrowheads="1"/>
          </p:cNvPicPr>
          <p:nvPr/>
        </p:nvPicPr>
        <p:blipFill>
          <a:blip r:embed="rId2"/>
          <a:srcRect/>
          <a:stretch>
            <a:fillRect/>
          </a:stretch>
        </p:blipFill>
        <p:spPr bwMode="auto">
          <a:xfrm>
            <a:off x="969963" y="1589088"/>
            <a:ext cx="407987" cy="290512"/>
          </a:xfrm>
          <a:prstGeom prst="rect">
            <a:avLst/>
          </a:prstGeom>
          <a:noFill/>
          <a:ln w="9525">
            <a:noFill/>
            <a:miter lim="800000"/>
            <a:headEnd/>
            <a:tailEnd/>
          </a:ln>
        </p:spPr>
      </p:pic>
      <p:sp>
        <p:nvSpPr>
          <p:cNvPr id="182291" name="Text Box 19"/>
          <p:cNvSpPr txBox="1">
            <a:spLocks noChangeArrowheads="1"/>
          </p:cNvSpPr>
          <p:nvPr/>
        </p:nvSpPr>
        <p:spPr bwMode="auto">
          <a:xfrm>
            <a:off x="974725" y="1925638"/>
            <a:ext cx="558800" cy="2286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a:ea typeface="ＭＳ Ｐゴシック"/>
                <a:cs typeface="ＭＳ Ｐゴシック"/>
              </a:rPr>
              <a:t>User</a:t>
            </a:r>
          </a:p>
        </p:txBody>
      </p:sp>
      <p:sp>
        <p:nvSpPr>
          <p:cNvPr id="244755" name="Line 20"/>
          <p:cNvSpPr>
            <a:spLocks noChangeShapeType="1"/>
          </p:cNvSpPr>
          <p:nvPr/>
        </p:nvSpPr>
        <p:spPr bwMode="auto">
          <a:xfrm>
            <a:off x="1557338" y="1798638"/>
            <a:ext cx="2424112" cy="14287"/>
          </a:xfrm>
          <a:prstGeom prst="line">
            <a:avLst/>
          </a:prstGeom>
          <a:noFill/>
          <a:ln w="9525">
            <a:solidFill>
              <a:schemeClr val="folHlink"/>
            </a:solidFill>
            <a:prstDash val="dash"/>
            <a:round/>
            <a:headEnd/>
            <a:tailEnd type="triangle" w="med" len="med"/>
          </a:ln>
        </p:spPr>
        <p:txBody>
          <a:bodyPr/>
          <a:lstStyle/>
          <a:p>
            <a:endParaRPr lang="en-US"/>
          </a:p>
        </p:txBody>
      </p:sp>
      <p:sp>
        <p:nvSpPr>
          <p:cNvPr id="244756" name="Line 21"/>
          <p:cNvSpPr>
            <a:spLocks noChangeShapeType="1"/>
          </p:cNvSpPr>
          <p:nvPr/>
        </p:nvSpPr>
        <p:spPr bwMode="auto">
          <a:xfrm>
            <a:off x="4986338" y="1960563"/>
            <a:ext cx="1517650" cy="6350"/>
          </a:xfrm>
          <a:prstGeom prst="line">
            <a:avLst/>
          </a:prstGeom>
          <a:noFill/>
          <a:ln w="9525">
            <a:solidFill>
              <a:schemeClr val="tx1"/>
            </a:solidFill>
            <a:prstDash val="dash"/>
            <a:round/>
            <a:headEnd/>
            <a:tailEnd type="triangle" w="med" len="med"/>
          </a:ln>
        </p:spPr>
        <p:txBody>
          <a:bodyPr/>
          <a:lstStyle/>
          <a:p>
            <a:endParaRPr lang="en-US"/>
          </a:p>
        </p:txBody>
      </p:sp>
      <p:sp>
        <p:nvSpPr>
          <p:cNvPr id="244757" name="Line 22"/>
          <p:cNvSpPr>
            <a:spLocks noChangeShapeType="1"/>
          </p:cNvSpPr>
          <p:nvPr/>
        </p:nvSpPr>
        <p:spPr bwMode="auto">
          <a:xfrm flipV="1">
            <a:off x="4535488" y="1557338"/>
            <a:ext cx="0" cy="127000"/>
          </a:xfrm>
          <a:prstGeom prst="line">
            <a:avLst/>
          </a:prstGeom>
          <a:noFill/>
          <a:ln w="9525">
            <a:solidFill>
              <a:schemeClr val="tx1"/>
            </a:solidFill>
            <a:round/>
            <a:headEnd/>
            <a:tailEnd type="triangle" w="med" len="med"/>
          </a:ln>
        </p:spPr>
        <p:txBody>
          <a:bodyPr/>
          <a:lstStyle/>
          <a:p>
            <a:endParaRPr lang="en-US"/>
          </a:p>
        </p:txBody>
      </p:sp>
      <p:sp>
        <p:nvSpPr>
          <p:cNvPr id="244758" name="Oval 23"/>
          <p:cNvSpPr>
            <a:spLocks noChangeArrowheads="1"/>
          </p:cNvSpPr>
          <p:nvPr/>
        </p:nvSpPr>
        <p:spPr bwMode="auto">
          <a:xfrm>
            <a:off x="546100" y="1274763"/>
            <a:ext cx="1433513" cy="1095375"/>
          </a:xfrm>
          <a:prstGeom prst="ellipse">
            <a:avLst/>
          </a:prstGeom>
          <a:noFill/>
          <a:ln w="9525">
            <a:solidFill>
              <a:schemeClr val="tx1"/>
            </a:solidFill>
            <a:prstDash val="dash"/>
            <a:round/>
            <a:headEnd/>
            <a:tailEnd/>
          </a:ln>
        </p:spPr>
        <p:txBody>
          <a:bodyPr wrap="none" anchor="ctr"/>
          <a:lstStyle/>
          <a:p>
            <a:endParaRPr lang="en-GB"/>
          </a:p>
        </p:txBody>
      </p:sp>
      <p:sp>
        <p:nvSpPr>
          <p:cNvPr id="182296" name="Freeform 24"/>
          <p:cNvSpPr>
            <a:spLocks/>
          </p:cNvSpPr>
          <p:nvPr/>
        </p:nvSpPr>
        <p:spPr bwMode="auto">
          <a:xfrm>
            <a:off x="4838700" y="4070350"/>
            <a:ext cx="2228850" cy="1073150"/>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FF"/>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2297" name="Oval 25"/>
          <p:cNvSpPr>
            <a:spLocks noChangeArrowheads="1"/>
          </p:cNvSpPr>
          <p:nvPr/>
        </p:nvSpPr>
        <p:spPr bwMode="auto">
          <a:xfrm>
            <a:off x="5407025" y="4418013"/>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2298" name="Oval 26"/>
          <p:cNvSpPr>
            <a:spLocks noChangeArrowheads="1"/>
          </p:cNvSpPr>
          <p:nvPr/>
        </p:nvSpPr>
        <p:spPr bwMode="auto">
          <a:xfrm>
            <a:off x="6323013" y="4327525"/>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2299" name="Oval 27"/>
          <p:cNvSpPr>
            <a:spLocks noChangeArrowheads="1"/>
          </p:cNvSpPr>
          <p:nvPr/>
        </p:nvSpPr>
        <p:spPr bwMode="auto">
          <a:xfrm>
            <a:off x="5872163" y="4722813"/>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2300" name="Text Box 28"/>
          <p:cNvSpPr txBox="1">
            <a:spLocks noChangeArrowheads="1"/>
          </p:cNvSpPr>
          <p:nvPr/>
        </p:nvSpPr>
        <p:spPr bwMode="auto">
          <a:xfrm>
            <a:off x="6989763" y="4408488"/>
            <a:ext cx="10223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The </a:t>
            </a:r>
          </a:p>
          <a:p>
            <a:pPr eaLnBrk="0" hangingPunct="0">
              <a:defRPr/>
            </a:pPr>
            <a:r>
              <a:rPr lang="en-GB" b="1">
                <a:ea typeface="ＭＳ Ｐゴシック"/>
                <a:cs typeface="ＭＳ Ｐゴシック"/>
              </a:rPr>
              <a:t>Internet</a:t>
            </a:r>
          </a:p>
        </p:txBody>
      </p:sp>
      <p:sp>
        <p:nvSpPr>
          <p:cNvPr id="244764" name="Line 29"/>
          <p:cNvSpPr>
            <a:spLocks noChangeShapeType="1"/>
          </p:cNvSpPr>
          <p:nvPr/>
        </p:nvSpPr>
        <p:spPr bwMode="auto">
          <a:xfrm flipH="1">
            <a:off x="6667500" y="3829050"/>
            <a:ext cx="106363" cy="509588"/>
          </a:xfrm>
          <a:prstGeom prst="line">
            <a:avLst/>
          </a:prstGeom>
          <a:noFill/>
          <a:ln w="9525">
            <a:solidFill>
              <a:schemeClr val="tx1"/>
            </a:solidFill>
            <a:prstDash val="dash"/>
            <a:round/>
            <a:headEnd/>
            <a:tailEnd type="triangle" w="med" len="med"/>
          </a:ln>
        </p:spPr>
        <p:txBody>
          <a:bodyPr/>
          <a:lstStyle/>
          <a:p>
            <a:endParaRPr lang="en-US"/>
          </a:p>
        </p:txBody>
      </p:sp>
      <p:sp>
        <p:nvSpPr>
          <p:cNvPr id="244765" name="Line 30"/>
          <p:cNvSpPr>
            <a:spLocks noChangeShapeType="1"/>
          </p:cNvSpPr>
          <p:nvPr/>
        </p:nvSpPr>
        <p:spPr bwMode="auto">
          <a:xfrm flipV="1">
            <a:off x="1633538" y="1425575"/>
            <a:ext cx="2452687" cy="206375"/>
          </a:xfrm>
          <a:prstGeom prst="line">
            <a:avLst/>
          </a:prstGeom>
          <a:noFill/>
          <a:ln w="9525">
            <a:solidFill>
              <a:schemeClr val="folHlink"/>
            </a:solidFill>
            <a:prstDash val="dash"/>
            <a:round/>
            <a:headEnd/>
            <a:tailEnd type="triangle" w="med" len="med"/>
          </a:ln>
        </p:spPr>
        <p:txBody>
          <a:bodyPr/>
          <a:lstStyle/>
          <a:p>
            <a:endParaRPr lang="en-US"/>
          </a:p>
        </p:txBody>
      </p:sp>
      <p:sp>
        <p:nvSpPr>
          <p:cNvPr id="244766" name="Rectangle 31"/>
          <p:cNvSpPr>
            <a:spLocks noChangeArrowheads="1"/>
          </p:cNvSpPr>
          <p:nvPr/>
        </p:nvSpPr>
        <p:spPr bwMode="auto">
          <a:xfrm>
            <a:off x="1565275" y="1931988"/>
            <a:ext cx="904875" cy="622300"/>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600">
                <a:solidFill>
                  <a:schemeClr val="bg1"/>
                </a:solidFill>
                <a:ea typeface="ＭＳ Ｐゴシック"/>
                <a:cs typeface="ＭＳ Ｐゴシック"/>
              </a:rPr>
              <a:t>EnCoRe</a:t>
            </a:r>
          </a:p>
          <a:p>
            <a:pPr algn="ctr" eaLnBrk="0" hangingPunct="0"/>
            <a:r>
              <a:rPr lang="en-GB" sz="1600">
                <a:solidFill>
                  <a:schemeClr val="bg1"/>
                </a:solidFill>
                <a:ea typeface="ＭＳ Ｐゴシック"/>
                <a:cs typeface="ＭＳ Ｐゴシック"/>
              </a:rPr>
              <a:t>Toolbox</a:t>
            </a:r>
          </a:p>
        </p:txBody>
      </p:sp>
      <p:sp>
        <p:nvSpPr>
          <p:cNvPr id="244767" name="Rectangle 32"/>
          <p:cNvSpPr>
            <a:spLocks noChangeArrowheads="1"/>
          </p:cNvSpPr>
          <p:nvPr/>
        </p:nvSpPr>
        <p:spPr bwMode="auto">
          <a:xfrm>
            <a:off x="4102100" y="1997075"/>
            <a:ext cx="904875" cy="423863"/>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EnCoRe</a:t>
            </a:r>
          </a:p>
          <a:p>
            <a:pPr algn="ctr" eaLnBrk="0" hangingPunct="0"/>
            <a:r>
              <a:rPr lang="en-GB" sz="1200">
                <a:solidFill>
                  <a:schemeClr val="bg1"/>
                </a:solidFill>
                <a:ea typeface="ＭＳ Ｐゴシック"/>
                <a:cs typeface="ＭＳ Ｐゴシック"/>
              </a:rPr>
              <a:t>ToolBox</a:t>
            </a:r>
          </a:p>
        </p:txBody>
      </p:sp>
      <p:sp>
        <p:nvSpPr>
          <p:cNvPr id="244768" name="Rectangle 33"/>
          <p:cNvSpPr>
            <a:spLocks noChangeArrowheads="1"/>
          </p:cNvSpPr>
          <p:nvPr/>
        </p:nvSpPr>
        <p:spPr bwMode="auto">
          <a:xfrm>
            <a:off x="5008563" y="1065213"/>
            <a:ext cx="904875" cy="423862"/>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EnCoRe</a:t>
            </a:r>
          </a:p>
          <a:p>
            <a:pPr algn="ctr" eaLnBrk="0" hangingPunct="0"/>
            <a:r>
              <a:rPr lang="en-GB" sz="1200">
                <a:solidFill>
                  <a:schemeClr val="bg1"/>
                </a:solidFill>
                <a:ea typeface="ＭＳ Ｐゴシック"/>
                <a:cs typeface="ＭＳ Ｐゴシック"/>
              </a:rPr>
              <a:t>ToolBox</a:t>
            </a:r>
          </a:p>
        </p:txBody>
      </p:sp>
      <p:sp>
        <p:nvSpPr>
          <p:cNvPr id="244769" name="Rectangle 34"/>
          <p:cNvSpPr>
            <a:spLocks noChangeArrowheads="1"/>
          </p:cNvSpPr>
          <p:nvPr/>
        </p:nvSpPr>
        <p:spPr bwMode="auto">
          <a:xfrm>
            <a:off x="7235825" y="1158875"/>
            <a:ext cx="904875" cy="423863"/>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EnCoRe</a:t>
            </a:r>
          </a:p>
          <a:p>
            <a:pPr algn="ctr" eaLnBrk="0" hangingPunct="0"/>
            <a:r>
              <a:rPr lang="en-GB" sz="1200">
                <a:solidFill>
                  <a:schemeClr val="bg1"/>
                </a:solidFill>
                <a:ea typeface="ＭＳ Ｐゴシック"/>
                <a:cs typeface="ＭＳ Ｐゴシック"/>
              </a:rPr>
              <a:t>ToolBox</a:t>
            </a:r>
          </a:p>
        </p:txBody>
      </p:sp>
      <p:sp>
        <p:nvSpPr>
          <p:cNvPr id="244770" name="Rectangle 35"/>
          <p:cNvSpPr>
            <a:spLocks noChangeArrowheads="1"/>
          </p:cNvSpPr>
          <p:nvPr/>
        </p:nvSpPr>
        <p:spPr bwMode="auto">
          <a:xfrm>
            <a:off x="7369175" y="2679700"/>
            <a:ext cx="904875" cy="423863"/>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EnCoRe</a:t>
            </a:r>
          </a:p>
          <a:p>
            <a:pPr algn="ctr" eaLnBrk="0" hangingPunct="0"/>
            <a:r>
              <a:rPr lang="en-GB" sz="1200">
                <a:solidFill>
                  <a:schemeClr val="bg1"/>
                </a:solidFill>
                <a:ea typeface="ＭＳ Ｐゴシック"/>
                <a:cs typeface="ＭＳ Ｐゴシック"/>
              </a:rPr>
              <a:t>ToolBox</a:t>
            </a:r>
          </a:p>
        </p:txBody>
      </p:sp>
      <p:sp>
        <p:nvSpPr>
          <p:cNvPr id="244771" name="Rectangle 36"/>
          <p:cNvSpPr>
            <a:spLocks noGrp="1" noChangeArrowheads="1"/>
          </p:cNvSpPr>
          <p:nvPr>
            <p:ph type="title" idx="4294967295"/>
          </p:nvPr>
        </p:nvSpPr>
        <p:spPr bwMode="auto">
          <a:xfrm>
            <a:off x="76200" y="0"/>
            <a:ext cx="9067800" cy="811213"/>
          </a:xfrm>
          <a:noFill/>
        </p:spPr>
        <p:txBody>
          <a:bodyPr wrap="square" numCol="1" anchor="b" compatLnSpc="1">
            <a:prstTxWarp prst="textNoShape">
              <a:avLst/>
            </a:prstTxWarp>
          </a:bodyPr>
          <a:lstStyle/>
          <a:p>
            <a:r>
              <a:rPr lang="en-GB" sz="2700" cap="none" smtClean="0"/>
              <a:t>EnCoRe: </a:t>
            </a:r>
            <a:br>
              <a:rPr lang="en-GB" sz="2700" cap="none" smtClean="0"/>
            </a:br>
            <a:r>
              <a:rPr lang="en-GB" sz="2700" cap="none" smtClean="0"/>
              <a:t>Explicit Management of Consent and Revocation</a:t>
            </a:r>
          </a:p>
        </p:txBody>
      </p:sp>
      <p:sp>
        <p:nvSpPr>
          <p:cNvPr id="182309" name="Oval 37"/>
          <p:cNvSpPr>
            <a:spLocks noChangeArrowheads="1"/>
          </p:cNvSpPr>
          <p:nvPr/>
        </p:nvSpPr>
        <p:spPr bwMode="auto">
          <a:xfrm>
            <a:off x="703263" y="2828925"/>
            <a:ext cx="2878137" cy="1570038"/>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solidFill>
                  <a:srgbClr val="000000"/>
                </a:solidFill>
              </a:rPr>
              <a:t>Enterprise</a:t>
            </a:r>
          </a:p>
        </p:txBody>
      </p:sp>
      <p:sp>
        <p:nvSpPr>
          <p:cNvPr id="182310" name="Oval 38"/>
          <p:cNvSpPr>
            <a:spLocks noChangeArrowheads="1"/>
          </p:cNvSpPr>
          <p:nvPr/>
        </p:nvSpPr>
        <p:spPr bwMode="auto">
          <a:xfrm>
            <a:off x="1020763" y="3078163"/>
            <a:ext cx="2878137" cy="1570037"/>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solidFill>
                  <a:srgbClr val="000000"/>
                </a:solidFill>
              </a:rPr>
              <a:t>Enterprise</a:t>
            </a:r>
          </a:p>
        </p:txBody>
      </p:sp>
      <p:sp>
        <p:nvSpPr>
          <p:cNvPr id="244774" name="Line 39"/>
          <p:cNvSpPr>
            <a:spLocks noChangeShapeType="1"/>
          </p:cNvSpPr>
          <p:nvPr/>
        </p:nvSpPr>
        <p:spPr bwMode="auto">
          <a:xfrm rot="4015775">
            <a:off x="588169" y="2796382"/>
            <a:ext cx="1384300" cy="201612"/>
          </a:xfrm>
          <a:prstGeom prst="line">
            <a:avLst/>
          </a:prstGeom>
          <a:noFill/>
          <a:ln w="9525">
            <a:solidFill>
              <a:schemeClr val="folHlink"/>
            </a:solidFill>
            <a:prstDash val="dash"/>
            <a:round/>
            <a:headEnd/>
            <a:tailEnd type="triangle" w="med" len="med"/>
          </a:ln>
        </p:spPr>
        <p:txBody>
          <a:bodyPr/>
          <a:lstStyle/>
          <a:p>
            <a:endParaRPr lang="en-US"/>
          </a:p>
        </p:txBody>
      </p:sp>
      <p:sp>
        <p:nvSpPr>
          <p:cNvPr id="244775" name="Line 40"/>
          <p:cNvSpPr>
            <a:spLocks noChangeShapeType="1"/>
          </p:cNvSpPr>
          <p:nvPr/>
        </p:nvSpPr>
        <p:spPr bwMode="auto">
          <a:xfrm rot="3993116" flipV="1">
            <a:off x="1250156" y="2713832"/>
            <a:ext cx="1330325" cy="42862"/>
          </a:xfrm>
          <a:prstGeom prst="line">
            <a:avLst/>
          </a:prstGeom>
          <a:noFill/>
          <a:ln w="9525">
            <a:solidFill>
              <a:schemeClr val="folHlink"/>
            </a:solidFill>
            <a:prstDash val="dash"/>
            <a:round/>
            <a:headEnd/>
            <a:tailEnd type="triangle" w="med" len="med"/>
          </a:ln>
        </p:spPr>
        <p:txBody>
          <a:bodyPr/>
          <a:lstStyle/>
          <a:p>
            <a:endParaRPr lang="en-US"/>
          </a:p>
        </p:txBody>
      </p:sp>
      <p:sp>
        <p:nvSpPr>
          <p:cNvPr id="244776" name="Rectangle 47"/>
          <p:cNvSpPr>
            <a:spLocks noChangeArrowheads="1"/>
          </p:cNvSpPr>
          <p:nvPr/>
        </p:nvSpPr>
        <p:spPr bwMode="auto">
          <a:xfrm>
            <a:off x="2824163" y="3114675"/>
            <a:ext cx="904875" cy="423863"/>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EnCoRe</a:t>
            </a:r>
          </a:p>
          <a:p>
            <a:pPr algn="ctr" eaLnBrk="0" hangingPunct="0"/>
            <a:r>
              <a:rPr lang="en-GB" sz="1200">
                <a:solidFill>
                  <a:schemeClr val="bg1"/>
                </a:solidFill>
                <a:ea typeface="ＭＳ Ｐゴシック"/>
                <a:cs typeface="ＭＳ Ｐゴシック"/>
              </a:rPr>
              <a:t>ToolBox</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p:cNvSpPr>
          <p:nvPr>
            <p:ph type="title" idx="4294967295"/>
          </p:nvPr>
        </p:nvSpPr>
        <p:spPr bwMode="auto">
          <a:noFill/>
        </p:spPr>
        <p:txBody>
          <a:bodyPr wrap="square" numCol="1" compatLnSpc="1">
            <a:prstTxWarp prst="textNoShape">
              <a:avLst/>
            </a:prstTxWarp>
          </a:bodyPr>
          <a:lstStyle/>
          <a:p>
            <a:r>
              <a:rPr lang="en-GB" cap="none" smtClean="0"/>
              <a:t>EnCoRe Project</a:t>
            </a:r>
          </a:p>
        </p:txBody>
      </p:sp>
      <p:sp>
        <p:nvSpPr>
          <p:cNvPr id="245762" name="Rectangle 3"/>
          <p:cNvSpPr>
            <a:spLocks noGrp="1"/>
          </p:cNvSpPr>
          <p:nvPr>
            <p:ph type="body" idx="4294967295"/>
          </p:nvPr>
        </p:nvSpPr>
        <p:spPr>
          <a:xfrm>
            <a:off x="255588" y="922338"/>
            <a:ext cx="8229600" cy="3676650"/>
          </a:xfrm>
        </p:spPr>
        <p:txBody>
          <a:bodyPr/>
          <a:lstStyle/>
          <a:p>
            <a:pPr>
              <a:lnSpc>
                <a:spcPct val="90000"/>
              </a:lnSpc>
            </a:pPr>
            <a:r>
              <a:rPr lang="en-GB" sz="1800" smtClean="0"/>
              <a:t>Various Case Study:</a:t>
            </a:r>
          </a:p>
          <a:p>
            <a:pPr lvl="1">
              <a:lnSpc>
                <a:spcPct val="90000"/>
              </a:lnSpc>
            </a:pPr>
            <a:r>
              <a:rPr lang="en-GB" sz="1400" smtClean="0"/>
              <a:t>Enterprise Data</a:t>
            </a:r>
          </a:p>
          <a:p>
            <a:pPr lvl="1">
              <a:lnSpc>
                <a:spcPct val="90000"/>
              </a:lnSpc>
            </a:pPr>
            <a:r>
              <a:rPr lang="en-GB" sz="1400" smtClean="0"/>
              <a:t>Biobank</a:t>
            </a:r>
          </a:p>
          <a:p>
            <a:pPr lvl="1">
              <a:lnSpc>
                <a:spcPct val="90000"/>
              </a:lnSpc>
            </a:pPr>
            <a:r>
              <a:rPr lang="en-GB" sz="1400" smtClean="0"/>
              <a:t>Assisted Living</a:t>
            </a:r>
          </a:p>
          <a:p>
            <a:pPr lvl="1">
              <a:lnSpc>
                <a:spcPct val="90000"/>
              </a:lnSpc>
            </a:pPr>
            <a:endParaRPr lang="en-GB" sz="1400" smtClean="0"/>
          </a:p>
          <a:p>
            <a:pPr>
              <a:lnSpc>
                <a:spcPct val="90000"/>
              </a:lnSpc>
            </a:pPr>
            <a:r>
              <a:rPr lang="en-GB" sz="1800" smtClean="0"/>
              <a:t>Press Event: 29/06/2010</a:t>
            </a:r>
          </a:p>
          <a:p>
            <a:pPr>
              <a:lnSpc>
                <a:spcPct val="90000"/>
              </a:lnSpc>
              <a:buFont typeface="Futura Bk" pitchFamily="34" charset="0"/>
              <a:buNone/>
            </a:pPr>
            <a:r>
              <a:rPr lang="en-GB" sz="1800" smtClean="0"/>
              <a:t>   </a:t>
            </a:r>
            <a:r>
              <a:rPr lang="en-GB" sz="1200" smtClean="0">
                <a:hlinkClick r:id="rId2"/>
              </a:rPr>
              <a:t>http://www.v3.co.uk/v3/news/2265665/hp-working-privacy-tool</a:t>
            </a:r>
            <a:endParaRPr lang="en-GB" sz="1200" smtClean="0"/>
          </a:p>
          <a:p>
            <a:pPr>
              <a:lnSpc>
                <a:spcPct val="90000"/>
              </a:lnSpc>
              <a:buFont typeface="Futura Bk" pitchFamily="34" charset="0"/>
              <a:buNone/>
            </a:pPr>
            <a:r>
              <a:rPr lang="en-GB" sz="1200" smtClean="0"/>
              <a:t>    </a:t>
            </a:r>
            <a:r>
              <a:rPr lang="en-GB" sz="1200" smtClean="0">
                <a:hlinkClick r:id="rId3"/>
              </a:rPr>
              <a:t>http://finchannel.com/Main_News/B_Schools/66174_LSE%3A_Turning_off_the_tap_for_online_personal_data_-_prototype_system_unveiled_by_EnCoRe_/</a:t>
            </a:r>
            <a:r>
              <a:rPr lang="en-GB" sz="1200" smtClean="0"/>
              <a:t> </a:t>
            </a:r>
            <a:endParaRPr lang="en-GB" sz="800" smtClean="0"/>
          </a:p>
          <a:p>
            <a:pPr>
              <a:lnSpc>
                <a:spcPct val="90000"/>
              </a:lnSpc>
              <a:buFont typeface="Futura Bk" pitchFamily="34" charset="0"/>
              <a:buNone/>
            </a:pPr>
            <a:endParaRPr lang="en-GB" sz="1200" smtClean="0"/>
          </a:p>
          <a:p>
            <a:pPr>
              <a:lnSpc>
                <a:spcPct val="90000"/>
              </a:lnSpc>
            </a:pPr>
            <a:r>
              <a:rPr lang="en-GB" sz="1800" smtClean="0"/>
              <a:t>Technical Architecture and Solutions available online:</a:t>
            </a:r>
          </a:p>
          <a:p>
            <a:pPr>
              <a:lnSpc>
                <a:spcPct val="90000"/>
              </a:lnSpc>
              <a:buFont typeface="Futura Bk" pitchFamily="34" charset="0"/>
              <a:buNone/>
            </a:pPr>
            <a:r>
              <a:rPr lang="en-GB" sz="1800" smtClean="0"/>
              <a:t>   </a:t>
            </a:r>
            <a:r>
              <a:rPr lang="en-GB" smtClean="0">
                <a:solidFill>
                  <a:srgbClr val="000099"/>
                </a:solidFill>
                <a:hlinkClick r:id="rId4"/>
              </a:rPr>
              <a:t>http://www.encore-project.info/</a:t>
            </a:r>
            <a:endParaRPr lang="en-GB" smtClean="0">
              <a:solidFill>
                <a:srgbClr val="000099"/>
              </a:solidFill>
            </a:endParaRPr>
          </a:p>
          <a:p>
            <a:pPr>
              <a:lnSpc>
                <a:spcPct val="90000"/>
              </a:lnSpc>
              <a:buFont typeface="Futura Bk" pitchFamily="34" charset="0"/>
              <a:buNone/>
            </a:pPr>
            <a:endParaRPr lang="en-GB" smtClean="0">
              <a:solidFill>
                <a:srgbClr val="000099"/>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Rectangle 2"/>
          <p:cNvSpPr>
            <a:spLocks noGrp="1"/>
          </p:cNvSpPr>
          <p:nvPr>
            <p:ph type="title" idx="4294967295"/>
          </p:nvPr>
        </p:nvSpPr>
        <p:spPr bwMode="auto">
          <a:xfrm>
            <a:off x="306388" y="85725"/>
            <a:ext cx="8802687" cy="385763"/>
          </a:xfrm>
          <a:noFill/>
        </p:spPr>
        <p:txBody>
          <a:bodyPr wrap="square" numCol="1" compatLnSpc="1">
            <a:prstTxWarp prst="textNoShape">
              <a:avLst/>
            </a:prstTxWarp>
          </a:bodyPr>
          <a:lstStyle/>
          <a:p>
            <a:r>
              <a:rPr lang="en-GB" sz="2700" cap="none" smtClean="0"/>
              <a:t>Explicit Management of Consent and Revocation</a:t>
            </a:r>
          </a:p>
        </p:txBody>
      </p:sp>
      <p:sp>
        <p:nvSpPr>
          <p:cNvPr id="183299" name="Rectangle 3"/>
          <p:cNvSpPr>
            <a:spLocks noChangeArrowheads="1"/>
          </p:cNvSpPr>
          <p:nvPr/>
        </p:nvSpPr>
        <p:spPr bwMode="auto">
          <a:xfrm>
            <a:off x="0" y="1336675"/>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graphicFrame>
        <p:nvGraphicFramePr>
          <p:cNvPr id="183300" name="Object 4"/>
          <p:cNvGraphicFramePr>
            <a:graphicFrameLocks noChangeAspect="1"/>
          </p:cNvGraphicFramePr>
          <p:nvPr/>
        </p:nvGraphicFramePr>
        <p:xfrm>
          <a:off x="868363" y="896938"/>
          <a:ext cx="7312025" cy="4125912"/>
        </p:xfrm>
        <a:graphic>
          <a:graphicData uri="http://schemas.openxmlformats.org/presentationml/2006/ole">
            <p:oleObj spid="_x0000_s183300" name="Slide" r:id="rId3" imgW="8567904" imgH="6426779" progId="PowerPoint.Slide.8">
              <p:embed/>
            </p:oleObj>
          </a:graphicData>
        </a:graphic>
      </p:graphicFrame>
      <p:sp>
        <p:nvSpPr>
          <p:cNvPr id="2" name="AutoShape 5"/>
          <p:cNvSpPr>
            <a:spLocks noChangeArrowheads="1"/>
          </p:cNvSpPr>
          <p:nvPr/>
        </p:nvSpPr>
        <p:spPr bwMode="auto">
          <a:xfrm>
            <a:off x="1893888" y="784225"/>
            <a:ext cx="6805612" cy="4222750"/>
          </a:xfrm>
          <a:prstGeom prst="roundRect">
            <a:avLst>
              <a:gd name="adj" fmla="val 16667"/>
            </a:avLst>
          </a:prstGeom>
          <a:noFill/>
          <a:ln w="9525">
            <a:solidFill>
              <a:schemeClr val="tx1"/>
            </a:solidFill>
            <a:prstDash val="dash"/>
            <a:round/>
            <a:headEnd/>
            <a:tailEnd/>
          </a:ln>
          <a:effectLst>
            <a:prstShdw prst="shdw17" dist="17961" dir="2700000">
              <a:schemeClr val="tx1">
                <a:gamma/>
                <a:shade val="60000"/>
                <a:invGamma/>
              </a:schemeClr>
            </a:prstShdw>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ChangeArrowheads="1"/>
          </p:cNvSpPr>
          <p:nvPr/>
        </p:nvSpPr>
        <p:spPr bwMode="auto">
          <a:xfrm>
            <a:off x="182563" y="4105275"/>
            <a:ext cx="7854950" cy="809625"/>
          </a:xfrm>
          <a:prstGeom prst="rect">
            <a:avLst/>
          </a:prstGeom>
          <a:solidFill>
            <a:schemeClr val="tx1"/>
          </a:solidFill>
          <a:ln w="9525">
            <a:noFill/>
            <a:miter lim="800000"/>
            <a:headEnd/>
            <a:tailEnd/>
          </a:ln>
        </p:spPr>
        <p:txBody>
          <a:bodyPr wrap="none" anchor="ctr"/>
          <a:lstStyle/>
          <a:p>
            <a:endParaRPr lang="en-GB"/>
          </a:p>
        </p:txBody>
      </p:sp>
      <p:sp>
        <p:nvSpPr>
          <p:cNvPr id="247810"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247811" name="Text Placeholder 19"/>
          <p:cNvSpPr>
            <a:spLocks noGrp="1"/>
          </p:cNvSpPr>
          <p:nvPr>
            <p:ph type="body" sz="quarter" idx="4294967295"/>
          </p:nvPr>
        </p:nvSpPr>
        <p:spPr>
          <a:xfrm>
            <a:off x="265113" y="1047750"/>
            <a:ext cx="7662862" cy="3665538"/>
          </a:xfrm>
        </p:spPr>
        <p:txBody>
          <a:bodyPr/>
          <a:lstStyle/>
          <a:p>
            <a:pPr eaLnBrk="1" hangingPunct="1">
              <a:lnSpc>
                <a:spcPct val="100000"/>
              </a:lnSpc>
              <a:buFontTx/>
              <a:buChar char="•"/>
            </a:pPr>
            <a:r>
              <a:rPr lang="en-US" sz="1800" smtClean="0">
                <a:solidFill>
                  <a:srgbClr val="000099"/>
                </a:solidFill>
              </a:rPr>
              <a:t>Emerging Trends Affecting the Information Society</a:t>
            </a:r>
          </a:p>
          <a:p>
            <a:pPr eaLnBrk="1" hangingPunct="1">
              <a:lnSpc>
                <a:spcPct val="50000"/>
              </a:lnSpc>
              <a:buFontTx/>
              <a:buNone/>
            </a:pPr>
            <a:r>
              <a:rPr lang="en-US" sz="1800" smtClean="0">
                <a:solidFill>
                  <a:srgbClr val="000099"/>
                </a:solidFill>
              </a:rPr>
              <a:t>   - Opportunities and Security &amp; Privacy Threats</a:t>
            </a:r>
          </a:p>
          <a:p>
            <a:pPr eaLnBrk="1" hangingPunct="1">
              <a:lnSpc>
                <a:spcPct val="60000"/>
              </a:lnSpc>
              <a:buFontTx/>
              <a:buNone/>
            </a:pPr>
            <a:r>
              <a:rPr lang="en-US" sz="1800" smtClean="0">
                <a:solidFill>
                  <a:srgbClr val="000099"/>
                </a:solidFill>
              </a:rPr>
              <a:t> </a:t>
            </a:r>
          </a:p>
          <a:p>
            <a:pPr eaLnBrk="1" hangingPunct="1">
              <a:lnSpc>
                <a:spcPct val="100000"/>
              </a:lnSpc>
              <a:buFontTx/>
              <a:buChar char="•"/>
            </a:pPr>
            <a:r>
              <a:rPr lang="en-US" sz="1800" smtClean="0">
                <a:solidFill>
                  <a:srgbClr val="000099"/>
                </a:solidFill>
              </a:rPr>
              <a:t>Organised Cybercrime and its Ecosystem</a:t>
            </a:r>
          </a:p>
          <a:p>
            <a:pPr eaLnBrk="1" hangingPunct="1">
              <a:lnSpc>
                <a:spcPct val="8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Needs and Requirements</a:t>
            </a:r>
          </a:p>
          <a:p>
            <a:pPr eaLnBrk="1" hangingPunct="1">
              <a:lnSpc>
                <a:spcPct val="90000"/>
              </a:lnSpc>
              <a:buFontTx/>
              <a:buChar char="•"/>
            </a:pPr>
            <a:endParaRPr lang="en-US" sz="1800" smtClean="0"/>
          </a:p>
          <a:p>
            <a:pPr eaLnBrk="1" hangingPunct="1">
              <a:lnSpc>
                <a:spcPct val="100000"/>
              </a:lnSpc>
              <a:buFontTx/>
              <a:buChar char="•"/>
            </a:pPr>
            <a:r>
              <a:rPr lang="en-US" sz="1800" smtClean="0">
                <a:solidFill>
                  <a:srgbClr val="000099"/>
                </a:solidFill>
              </a:rPr>
              <a:t>R&amp;D Work done in this Area by HP Labs</a:t>
            </a:r>
            <a:r>
              <a:rPr lang="en-US" sz="1800" smtClean="0">
                <a:solidFill>
                  <a:schemeClr val="tx1"/>
                </a:solidFill>
              </a:rPr>
              <a:t> </a:t>
            </a:r>
          </a:p>
          <a:p>
            <a:pPr eaLnBrk="1" hangingPunct="1">
              <a:lnSpc>
                <a:spcPct val="100000"/>
              </a:lnSpc>
              <a:buFontTx/>
              <a:buChar char="•"/>
            </a:pPr>
            <a:endParaRPr lang="en-US" sz="1800" smtClean="0">
              <a:solidFill>
                <a:schemeClr val="tx1"/>
              </a:solidFill>
            </a:endParaRPr>
          </a:p>
          <a:p>
            <a:pPr eaLnBrk="1" hangingPunct="1">
              <a:lnSpc>
                <a:spcPct val="100000"/>
              </a:lnSpc>
              <a:buFontTx/>
              <a:buChar char="•"/>
            </a:pPr>
            <a:r>
              <a:rPr lang="en-US" sz="1800" smtClean="0">
                <a:solidFill>
                  <a:schemeClr val="bg1"/>
                </a:solidFill>
              </a:rPr>
              <a:t>Conclusions</a:t>
            </a:r>
          </a:p>
          <a:p>
            <a:pPr eaLnBrk="1" hangingPunct="1">
              <a:lnSpc>
                <a:spcPct val="100000"/>
              </a:lnSpc>
            </a:pPr>
            <a:endParaRPr lang="en-US" sz="1800" smtClean="0">
              <a:solidFill>
                <a:schemeClr val="bg1"/>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p:cNvSpPr>
          <p:nvPr>
            <p:ph type="title" idx="4294967295"/>
          </p:nvPr>
        </p:nvSpPr>
        <p:spPr bwMode="auto">
          <a:noFill/>
        </p:spPr>
        <p:txBody>
          <a:bodyPr wrap="square" numCol="1" compatLnSpc="1">
            <a:prstTxWarp prst="textNoShape">
              <a:avLst/>
            </a:prstTxWarp>
          </a:bodyPr>
          <a:lstStyle/>
          <a:p>
            <a:r>
              <a:rPr lang="en-GB" cap="none" smtClean="0"/>
              <a:t>Conclusions</a:t>
            </a:r>
          </a:p>
        </p:txBody>
      </p:sp>
      <p:sp>
        <p:nvSpPr>
          <p:cNvPr id="248834" name="Rectangle 3"/>
          <p:cNvSpPr>
            <a:spLocks noGrp="1"/>
          </p:cNvSpPr>
          <p:nvPr>
            <p:ph type="body" idx="4294967295"/>
          </p:nvPr>
        </p:nvSpPr>
        <p:spPr>
          <a:xfrm>
            <a:off x="139700" y="1084263"/>
            <a:ext cx="8477250" cy="3282950"/>
          </a:xfrm>
        </p:spPr>
        <p:txBody>
          <a:bodyPr/>
          <a:lstStyle/>
          <a:p>
            <a:r>
              <a:rPr lang="en-GB" smtClean="0"/>
              <a:t>New Emerging Trends are affecting the future of the Information Society</a:t>
            </a:r>
          </a:p>
          <a:p>
            <a:r>
              <a:rPr lang="en-GB" smtClean="0"/>
              <a:t>Along with New Opportunities there are New Threats. Need to understand them</a:t>
            </a:r>
          </a:p>
          <a:p>
            <a:r>
              <a:rPr lang="en-GB" smtClean="0"/>
              <a:t>Need to Understand the Emerging Cybercrime and its Implications</a:t>
            </a:r>
          </a:p>
          <a:p>
            <a:r>
              <a:rPr lang="en-GB" smtClean="0"/>
              <a:t>Need to provide more Assurance and Trust to People and Organisations</a:t>
            </a:r>
          </a:p>
          <a:p>
            <a:r>
              <a:rPr lang="en-GB" smtClean="0"/>
              <a:t>HP Labs Systems Security Lab (SSL) is working to shape the future of the Information Society</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17550" y="423863"/>
            <a:ext cx="7543800" cy="1747837"/>
          </a:xfrm>
        </p:spPr>
        <p:txBody>
          <a:bodyPr/>
          <a:lstStyle/>
          <a:p>
            <a:pPr eaLnBrk="1" fontAlgn="auto" hangingPunct="1">
              <a:spcAft>
                <a:spcPts val="0"/>
              </a:spcAft>
              <a:defRPr/>
            </a:pPr>
            <a:r>
              <a:rPr smtClean="0"/>
              <a:t>Q&amp;A</a:t>
            </a:r>
            <a:endParaRPr dirty="0"/>
          </a:p>
        </p:txBody>
      </p:sp>
      <p:sp>
        <p:nvSpPr>
          <p:cNvPr id="249859" name="Text Box 3"/>
          <p:cNvSpPr txBox="1">
            <a:spLocks noChangeArrowheads="1"/>
          </p:cNvSpPr>
          <p:nvPr/>
        </p:nvSpPr>
        <p:spPr bwMode="auto">
          <a:xfrm>
            <a:off x="900113" y="2513013"/>
            <a:ext cx="6892925" cy="20145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GB">
                <a:solidFill>
                  <a:schemeClr val="bg1"/>
                </a:solidFill>
              </a:rPr>
              <a:t>More Information:</a:t>
            </a:r>
          </a:p>
          <a:p>
            <a:endParaRPr lang="en-GB">
              <a:solidFill>
                <a:schemeClr val="bg1"/>
              </a:solidFill>
            </a:endParaRPr>
          </a:p>
          <a:p>
            <a:r>
              <a:rPr lang="en-GB">
                <a:solidFill>
                  <a:schemeClr val="bg1"/>
                </a:solidFill>
              </a:rPr>
              <a:t>     Marco Casassa Mont, HP Labs, marco.casassa-mont@hp.com</a:t>
            </a:r>
          </a:p>
          <a:p>
            <a:endParaRPr lang="en-GB">
              <a:solidFill>
                <a:schemeClr val="bg1"/>
              </a:solidFill>
            </a:endParaRPr>
          </a:p>
          <a:p>
            <a:r>
              <a:rPr lang="en-GB">
                <a:solidFill>
                  <a:schemeClr val="bg1"/>
                </a:solidFill>
              </a:rPr>
              <a:t>     http://www.hpl.hp.com/personal/Marco_Casassa_Mont/</a:t>
            </a:r>
          </a:p>
          <a:p>
            <a:endParaRPr lang="en-GB">
              <a:solidFill>
                <a:schemeClr val="bg1"/>
              </a:solidFill>
            </a:endParaRPr>
          </a:p>
          <a:p>
            <a:endParaRPr lang="en-GB">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6"/>
          <p:cNvSpPr>
            <a:spLocks noGrp="1"/>
          </p:cNvSpPr>
          <p:nvPr>
            <p:ph type="title" idx="4294967295"/>
          </p:nvPr>
        </p:nvSpPr>
        <p:spPr bwMode="auto">
          <a:xfrm>
            <a:off x="242888" y="169863"/>
            <a:ext cx="8375650" cy="504825"/>
          </a:xfrm>
          <a:noFill/>
        </p:spPr>
        <p:txBody>
          <a:bodyPr wrap="square" numCol="1" compatLnSpc="1">
            <a:prstTxWarp prst="textNoShape">
              <a:avLst/>
            </a:prstTxWarp>
          </a:bodyPr>
          <a:lstStyle/>
          <a:p>
            <a:pPr eaLnBrk="1" hangingPunct="1"/>
            <a:r>
              <a:rPr cap="none" smtClean="0"/>
              <a:t>New Opportunities and Threats</a:t>
            </a:r>
          </a:p>
        </p:txBody>
      </p:sp>
      <p:sp>
        <p:nvSpPr>
          <p:cNvPr id="48130" name="Text Box 4"/>
          <p:cNvSpPr txBox="1">
            <a:spLocks noChangeArrowheads="1"/>
          </p:cNvSpPr>
          <p:nvPr/>
        </p:nvSpPr>
        <p:spPr bwMode="auto">
          <a:xfrm>
            <a:off x="255588" y="873125"/>
            <a:ext cx="7289800" cy="4211638"/>
          </a:xfrm>
          <a:prstGeom prst="rect">
            <a:avLst/>
          </a:prstGeom>
          <a:noFill/>
          <a:ln w="9525">
            <a:noFill/>
            <a:miter lim="800000"/>
            <a:headEnd/>
            <a:tailEnd/>
          </a:ln>
        </p:spPr>
        <p:txBody>
          <a:bodyPr wrap="none">
            <a:spAutoFit/>
          </a:bodyPr>
          <a:lstStyle/>
          <a:p>
            <a:endParaRPr lang="en-GB"/>
          </a:p>
          <a:p>
            <a:pPr>
              <a:buFontTx/>
              <a:buChar char="•"/>
            </a:pPr>
            <a:r>
              <a:rPr lang="en-GB"/>
              <a:t> Opportunities: </a:t>
            </a:r>
          </a:p>
          <a:p>
            <a:pPr marL="742950" lvl="1" indent="-285750">
              <a:buFontTx/>
              <a:buChar char="•"/>
            </a:pPr>
            <a:r>
              <a:rPr lang="en-GB"/>
              <a:t>Connected anytime, anywhere</a:t>
            </a:r>
          </a:p>
          <a:p>
            <a:pPr marL="742950" lvl="1" indent="-285750">
              <a:buFontTx/>
              <a:buChar char="•"/>
            </a:pPr>
            <a:r>
              <a:rPr lang="en-GB"/>
              <a:t>Access services and information based on needs and location</a:t>
            </a:r>
          </a:p>
          <a:p>
            <a:pPr marL="742950" lvl="1" indent="-285750">
              <a:buFontTx/>
              <a:buChar char="•"/>
            </a:pPr>
            <a:r>
              <a:rPr lang="en-GB"/>
              <a:t>Carry out personal and work activities wherever you are</a:t>
            </a:r>
          </a:p>
          <a:p>
            <a:endParaRPr lang="en-GB"/>
          </a:p>
          <a:p>
            <a:endParaRPr lang="en-GB"/>
          </a:p>
          <a:p>
            <a:pPr>
              <a:buFontTx/>
              <a:buChar char="•"/>
            </a:pPr>
            <a:r>
              <a:rPr lang="en-GB"/>
              <a:t> Threats: </a:t>
            </a:r>
          </a:p>
          <a:p>
            <a:pPr marL="742950" lvl="1" indent="-285750">
              <a:buFontTx/>
              <a:buChar char="•"/>
            </a:pPr>
            <a:r>
              <a:rPr lang="en-GB"/>
              <a:t>New security attacks to mobile devices: data leakage </a:t>
            </a:r>
          </a:p>
          <a:p>
            <a:pPr marL="742950" lvl="1" indent="-285750">
              <a:buFontTx/>
              <a:buChar char="•"/>
            </a:pPr>
            <a:r>
              <a:rPr lang="en-GB"/>
              <a:t>Privacy risks </a:t>
            </a:r>
          </a:p>
          <a:p>
            <a:pPr marL="742950" lvl="1" indent="-285750">
              <a:buFontTx/>
              <a:buChar char="•"/>
            </a:pPr>
            <a:r>
              <a:rPr lang="en-GB"/>
              <a:t>Profiling</a:t>
            </a:r>
          </a:p>
          <a:p>
            <a:pPr marL="742950" lvl="1" indent="-285750">
              <a:buFontTx/>
              <a:buChar char="•"/>
            </a:pPr>
            <a:r>
              <a:rPr lang="en-GB"/>
              <a:t>Personal data (PII) disclosed everywhere and shared between </a:t>
            </a:r>
          </a:p>
          <a:p>
            <a:pPr marL="742950" lvl="1" indent="-285750"/>
            <a:r>
              <a:rPr lang="en-GB"/>
              <a:t>     app providers </a:t>
            </a:r>
          </a:p>
          <a:p>
            <a:pPr marL="742950" lvl="1" indent="-285750">
              <a:buFontTx/>
              <a:buChar char="•"/>
            </a:pPr>
            <a:r>
              <a:rPr lang="en-GB"/>
              <a:t>Tracking people …</a:t>
            </a:r>
          </a:p>
          <a:p>
            <a:r>
              <a:rPr lang="en-GB"/>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P Theme">
  <a:themeElements>
    <a:clrScheme name="Custom 8">
      <a:dk1>
        <a:srgbClr val="000000"/>
      </a:dk1>
      <a:lt1>
        <a:sysClr val="window" lastClr="FFFFFF"/>
      </a:lt1>
      <a:dk2>
        <a:srgbClr val="898B8F"/>
      </a:dk2>
      <a:lt2>
        <a:srgbClr val="3D393B"/>
      </a:lt2>
      <a:accent1>
        <a:srgbClr val="0098F6"/>
      </a:accent1>
      <a:accent2>
        <a:srgbClr val="298527"/>
      </a:accent2>
      <a:accent3>
        <a:srgbClr val="64B900"/>
      </a:accent3>
      <a:accent4>
        <a:srgbClr val="CC0066"/>
      </a:accent4>
      <a:accent5>
        <a:srgbClr val="F44AB7"/>
      </a:accent5>
      <a:accent6>
        <a:srgbClr val="EB5F01"/>
      </a:accent6>
      <a:hlink>
        <a:srgbClr val="0098F6"/>
      </a:hlink>
      <a:folHlink>
        <a:srgbClr val="EB5F01"/>
      </a:folHlink>
    </a:clrScheme>
    <a:fontScheme name="Custom 1">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A4E6"/>
            </a:gs>
            <a:gs pos="100000">
              <a:srgbClr val="1742DB"/>
            </a:gs>
          </a:gsLst>
          <a:lin ang="5400000" scaled="1"/>
          <a:tileRect/>
        </a:gradFill>
        <a:ln>
          <a:noFill/>
        </a:ln>
        <a:effectLst/>
      </a:spPr>
      <a:bodyPr lIns="91440" tIns="45720" rtlCol="0" anchor="ctr"/>
      <a:lstStyle>
        <a:defPPr algn="ctr">
          <a:lnSpc>
            <a:spcPct val="85000"/>
          </a:lnSpc>
          <a:defRPr sz="2000" dirty="0" smtClean="0">
            <a:solidFill>
              <a:prstClr val="white"/>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sz="2000" dirty="0" err="1" smtClean="0">
            <a:solidFill>
              <a:srgbClr val="000000"/>
            </a:solidFill>
            <a:latin typeface="Futura Bk"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13632</TotalTime>
  <Words>4715</Words>
  <Application>Microsoft Office PowerPoint</Application>
  <PresentationFormat>On-screen Show (16:9)</PresentationFormat>
  <Paragraphs>1233</Paragraphs>
  <Slides>85</Slides>
  <Notes>15</Notes>
  <HiddenSlides>2</HiddenSlides>
  <MMClips>0</MMClips>
  <ScaleCrop>false</ScaleCrop>
  <HeadingPairs>
    <vt:vector size="8" baseType="variant">
      <vt:variant>
        <vt:lpstr>Fonts Used</vt:lpstr>
      </vt:variant>
      <vt:variant>
        <vt:i4>5</vt:i4>
      </vt:variant>
      <vt:variant>
        <vt:lpstr>Design Template</vt:lpstr>
      </vt:variant>
      <vt:variant>
        <vt:i4>35</vt:i4>
      </vt:variant>
      <vt:variant>
        <vt:lpstr>Embedded OLE Servers</vt:lpstr>
      </vt:variant>
      <vt:variant>
        <vt:i4>2</vt:i4>
      </vt:variant>
      <vt:variant>
        <vt:lpstr>Slide Titles</vt:lpstr>
      </vt:variant>
      <vt:variant>
        <vt:i4>85</vt:i4>
      </vt:variant>
    </vt:vector>
  </HeadingPairs>
  <TitlesOfParts>
    <vt:vector size="127" baseType="lpstr">
      <vt:lpstr>Arial</vt:lpstr>
      <vt:lpstr>Futura Bk</vt:lpstr>
      <vt:lpstr>Wingdings</vt:lpstr>
      <vt:lpstr>Calibri</vt:lpstr>
      <vt:lpstr>ＭＳ Ｐゴシック</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Chart</vt:lpstr>
      <vt:lpstr>Slide</vt:lpstr>
      <vt:lpstr>On The Future of Information Society: Emerging Trends, Security Threats and Opportunities</vt:lpstr>
      <vt:lpstr>Outline</vt:lpstr>
      <vt:lpstr>Outline</vt:lpstr>
      <vt:lpstr>Complex Information Society</vt:lpstr>
      <vt:lpstr>Emerging Trends Impacting the i-Society</vt:lpstr>
      <vt:lpstr>Mobile Computing and Pervasive Access to Web Services</vt:lpstr>
      <vt:lpstr>Growing Adoption of Smartphones</vt:lpstr>
      <vt:lpstr>Growth of Usage of Mobile Applications</vt:lpstr>
      <vt:lpstr>New Opportunities and Threats</vt:lpstr>
      <vt:lpstr>Adoption of Services in the Cloud</vt:lpstr>
      <vt:lpstr>Services in the Cloud                              [1/2]</vt:lpstr>
      <vt:lpstr>Services in the Cloud                              [2/2]</vt:lpstr>
      <vt:lpstr>Personal Cloud Services</vt:lpstr>
      <vt:lpstr>Opportunities and Threats</vt:lpstr>
      <vt:lpstr>Multiple Personae and Digital Identities</vt:lpstr>
      <vt:lpstr>Multiple Personae and Digital Identities</vt:lpstr>
      <vt:lpstr>Federated Identity Management Hype</vt:lpstr>
      <vt:lpstr>Threats</vt:lpstr>
      <vt:lpstr>(IT) Consumerisation of the Enterprise</vt:lpstr>
      <vt:lpstr>Traditional (IT) Enterprise Model</vt:lpstr>
      <vt:lpstr>Towards Consumerization of (IT) Enterprise</vt:lpstr>
      <vt:lpstr>Opportunities and Threats</vt:lpstr>
      <vt:lpstr>Adoption of Social Networking for Personal and Business Purposes</vt:lpstr>
      <vt:lpstr>Social Networking by People and Organisations</vt:lpstr>
      <vt:lpstr>Social Networking: Opportunities and Threats</vt:lpstr>
      <vt:lpstr>Outline</vt:lpstr>
      <vt:lpstr>Cybercrime: Leveraging the New Trends</vt:lpstr>
      <vt:lpstr>Emerging Cybercrime Eco-System</vt:lpstr>
      <vt:lpstr>E-Crime: Incentives and Deterrents</vt:lpstr>
      <vt:lpstr>Multiple Services/Market places</vt:lpstr>
      <vt:lpstr>Forum Population Dynamics</vt:lpstr>
      <vt:lpstr>Reputation is Key</vt:lpstr>
      <vt:lpstr>Escrow and Validation</vt:lpstr>
      <vt:lpstr>Admins act as Arbitrators</vt:lpstr>
      <vt:lpstr>Basic Model of Underground Market</vt:lpstr>
      <vt:lpstr>Need to Understand Cybercrime and Motivations</vt:lpstr>
      <vt:lpstr>Actions to Disrupt</vt:lpstr>
      <vt:lpstr>Outline</vt:lpstr>
      <vt:lpstr>Needs and Requirements</vt:lpstr>
      <vt:lpstr>Outline</vt:lpstr>
      <vt:lpstr>Slide 41</vt:lpstr>
      <vt:lpstr>Slide 42</vt:lpstr>
      <vt:lpstr>HIGH-IMPACT RESEARCH: FY09 HIGHLIGHTS</vt:lpstr>
      <vt:lpstr>HP Labs: Systems Security Lab (SSL)</vt:lpstr>
      <vt:lpstr>Today’s Security Management Lifecycle</vt:lpstr>
      <vt:lpstr>Some Relevant R&amp;D Work at SSL</vt:lpstr>
      <vt:lpstr>Trusted Infrastructure</vt:lpstr>
      <vt:lpstr>Trusted Infrastructure</vt:lpstr>
      <vt:lpstr>Trusted Infrastructure Evolution Towards Services in The Cloud</vt:lpstr>
      <vt:lpstr>Trusted Infrastructure: Trusted Virtualized Platform </vt:lpstr>
      <vt:lpstr>Paradigm Shift: Identities/Personae as “Virtualised Environment” in the Cloud</vt:lpstr>
      <vt:lpstr>Specifiable, Manageable and Attestable Virtualization Layer</vt:lpstr>
      <vt:lpstr>Security Analytics</vt:lpstr>
      <vt:lpstr>Security Analytics</vt:lpstr>
      <vt:lpstr>Complexity, Costs, Threats and Risks are All Increasing</vt:lpstr>
      <vt:lpstr>Security Analytics:</vt:lpstr>
      <vt:lpstr>RESEARCH THROUGH COLLABORATION</vt:lpstr>
      <vt:lpstr>PACKAGED SECURITY ANALYTICS</vt:lpstr>
      <vt:lpstr>Security Analytics  VTM Example</vt:lpstr>
      <vt:lpstr>VULNERABILITY AND THREAT MANAGEMENT</vt:lpstr>
      <vt:lpstr>THE SOLUTION: BUILD A MODEL</vt:lpstr>
      <vt:lpstr>SECURITY ANALYTICS TOOLS</vt:lpstr>
      <vt:lpstr>Security Analytics  Cybercrime Example</vt:lpstr>
      <vt:lpstr>Basic Model of Underground Market</vt:lpstr>
      <vt:lpstr>Actions to Disrupt</vt:lpstr>
      <vt:lpstr>Underground market (more refined)</vt:lpstr>
      <vt:lpstr>Buyer profit In the baseline model + for 4 disruption strategies</vt:lpstr>
      <vt:lpstr>Seller reputation Represents the marketplace’s long-term trust in the sellers </vt:lpstr>
      <vt:lpstr>Security Analytics  Identity and Access Management (IAM) Example</vt:lpstr>
      <vt:lpstr>IAM Investment Options</vt:lpstr>
      <vt:lpstr>Classes of IAM Investments</vt:lpstr>
      <vt:lpstr>Security Analytics - Methodology for Decision Support</vt:lpstr>
      <vt:lpstr>Elicitation of Strategic Preferences</vt:lpstr>
      <vt:lpstr>High-level IAM Model</vt:lpstr>
      <vt:lpstr>Simulation: Outcomes for Productivity, Security Incidents and Audit Failures </vt:lpstr>
      <vt:lpstr>Strategic Decision Support – Mapping Simulation Outcomes against Preferences </vt:lpstr>
      <vt:lpstr>Privacy Management</vt:lpstr>
      <vt:lpstr> Privacy Management   TSB EnCoRe Project</vt:lpstr>
      <vt:lpstr>EnCoRe: Enabling the Flow of Identity Data + Consent/Revocation </vt:lpstr>
      <vt:lpstr>EnCoRe:  Explicit Management of Consent and Revocation</vt:lpstr>
      <vt:lpstr>EnCoRe Project</vt:lpstr>
      <vt:lpstr>Explicit Management of Consent and Revocation</vt:lpstr>
      <vt:lpstr>Outline</vt:lpstr>
      <vt:lpstr>Conclusions</vt:lpstr>
      <vt:lpstr>Q&amp;A</vt:lpstr>
    </vt:vector>
  </TitlesOfParts>
  <Company>Duarte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 Angle Light 16x9</dc:title>
  <dc:creator>Duarte Design, Inc.</dc:creator>
  <dc:description>www.duarte.com</dc:description>
  <cp:lastModifiedBy>Marco Casassa Mont</cp:lastModifiedBy>
  <cp:revision>574</cp:revision>
  <dcterms:created xsi:type="dcterms:W3CDTF">2009-08-12T21:02:47Z</dcterms:created>
  <dcterms:modified xsi:type="dcterms:W3CDTF">2010-06-30T07:33:56Z</dcterms:modified>
</cp:coreProperties>
</file>